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67" r:id="rId3"/>
    <p:sldMasterId id="2147483669" r:id="rId4"/>
  </p:sldMasterIdLst>
  <p:notesMasterIdLst>
    <p:notesMasterId r:id="rId20"/>
  </p:notesMasterIdLst>
  <p:handoutMasterIdLst>
    <p:handoutMasterId r:id="rId21"/>
  </p:handoutMasterIdLst>
  <p:sldIdLst>
    <p:sldId id="371" r:id="rId5"/>
    <p:sldId id="441" r:id="rId6"/>
    <p:sldId id="449" r:id="rId7"/>
    <p:sldId id="429" r:id="rId8"/>
    <p:sldId id="443" r:id="rId9"/>
    <p:sldId id="451" r:id="rId10"/>
    <p:sldId id="439" r:id="rId11"/>
    <p:sldId id="454" r:id="rId12"/>
    <p:sldId id="375" r:id="rId13"/>
    <p:sldId id="453" r:id="rId14"/>
    <p:sldId id="450" r:id="rId15"/>
    <p:sldId id="455" r:id="rId16"/>
    <p:sldId id="331" r:id="rId17"/>
    <p:sldId id="458" r:id="rId18"/>
    <p:sldId id="459" r:id="rId19"/>
  </p:sldIdLst>
  <p:sldSz cx="9144000" cy="6858000" type="screen4x3"/>
  <p:notesSz cx="6985000" cy="92837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DFF"/>
    <a:srgbClr val="C0C0C0"/>
    <a:srgbClr val="D9D9D9"/>
    <a:srgbClr val="000000"/>
    <a:srgbClr val="1B538F"/>
    <a:srgbClr val="9DBFC3"/>
    <a:srgbClr val="A1C7ED"/>
    <a:srgbClr val="416383"/>
    <a:srgbClr val="416265"/>
    <a:srgbClr val="70646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16" autoAdjust="0"/>
    <p:restoredTop sz="77372" autoAdjust="0"/>
  </p:normalViewPr>
  <p:slideViewPr>
    <p:cSldViewPr snapToGrid="0">
      <p:cViewPr varScale="1">
        <p:scale>
          <a:sx n="79" d="100"/>
          <a:sy n="79" d="100"/>
        </p:scale>
        <p:origin x="-540" y="-96"/>
      </p:cViewPr>
      <p:guideLst>
        <p:guide orient="horz" pos="3264"/>
        <p:guide orient="horz" pos="1002"/>
        <p:guide orient="horz" pos="3282"/>
        <p:guide orient="horz" pos="3858"/>
        <p:guide orient="horz" pos="1826"/>
        <p:guide pos="4204"/>
        <p:guide pos="1912"/>
        <p:guide pos="805"/>
        <p:guide pos="5476"/>
        <p:guide pos="1931"/>
        <p:guide pos="3832"/>
        <p:guide pos="3850"/>
        <p:guide pos="2872"/>
      </p:guideLst>
    </p:cSldViewPr>
  </p:slideViewPr>
  <p:outlineViewPr>
    <p:cViewPr>
      <p:scale>
        <a:sx n="33" d="100"/>
        <a:sy n="33" d="100"/>
      </p:scale>
      <p:origin x="42" y="366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1962" y="-108"/>
      </p:cViewPr>
      <p:guideLst>
        <p:guide orient="horz" pos="2925"/>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6.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893791293329852E-2"/>
          <c:y val="4.4186987639764103E-3"/>
          <c:w val="0.96980129069492971"/>
          <c:h val="1"/>
        </c:manualLayout>
      </c:layout>
      <c:pieChart>
        <c:varyColors val="1"/>
        <c:ser>
          <c:idx val="0"/>
          <c:order val="0"/>
          <c:tx>
            <c:strRef>
              <c:f>Sheet1!$B$1</c:f>
              <c:strCache>
                <c:ptCount val="1"/>
                <c:pt idx="0">
                  <c:v>Sales</c:v>
                </c:pt>
              </c:strCache>
            </c:strRef>
          </c:tx>
          <c:dPt>
            <c:idx val="0"/>
            <c:spPr>
              <a:gradFill flip="none" rotWithShape="1">
                <a:gsLst>
                  <a:gs pos="0">
                    <a:schemeClr val="accent3"/>
                  </a:gs>
                  <a:gs pos="100000">
                    <a:srgbClr val="6FA8E4">
                      <a:lumMod val="75000"/>
                    </a:srgbClr>
                  </a:gs>
                </a:gsLst>
                <a:path path="circle">
                  <a:fillToRect t="100000" r="100000"/>
                </a:path>
                <a:tileRect l="-100000" b="-100000"/>
              </a:gradFill>
              <a:effectLst/>
            </c:spPr>
          </c:dPt>
          <c:dPt>
            <c:idx val="1"/>
            <c:spPr>
              <a:gradFill flip="none" rotWithShape="1">
                <a:gsLst>
                  <a:gs pos="0">
                    <a:schemeClr val="accent2"/>
                  </a:gs>
                  <a:gs pos="100000">
                    <a:srgbClr val="73A5A9">
                      <a:lumMod val="50000"/>
                    </a:srgbClr>
                  </a:gs>
                </a:gsLst>
                <a:path path="circle">
                  <a:fillToRect l="100000" t="100000"/>
                </a:path>
                <a:tileRect r="-100000" b="-100000"/>
              </a:gradFill>
              <a:effectLst/>
            </c:spPr>
          </c:dPt>
          <c:cat>
            <c:strRef>
              <c:f>Sheet1!$A$2:$A$3</c:f>
              <c:strCache>
                <c:ptCount val="2"/>
                <c:pt idx="0">
                  <c:v>Series 1</c:v>
                </c:pt>
                <c:pt idx="1">
                  <c:v>Series 2</c:v>
                </c:pt>
              </c:strCache>
            </c:strRef>
          </c:cat>
          <c:val>
            <c:numRef>
              <c:f>Sheet1!$B$2:$B$3</c:f>
              <c:numCache>
                <c:formatCode>0</c:formatCode>
                <c:ptCount val="2"/>
                <c:pt idx="0">
                  <c:v>77.36</c:v>
                </c:pt>
                <c:pt idx="1">
                  <c:v>22.64</c:v>
                </c:pt>
              </c:numCache>
            </c:numRef>
          </c:val>
        </c:ser>
        <c:firstSliceAng val="0"/>
      </c:pieChart>
    </c:plotArea>
    <c:plotVisOnly val="1"/>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89379129332981E-2"/>
          <c:y val="4.4186987639762134E-3"/>
          <c:w val="0.96980129069492971"/>
          <c:h val="1"/>
        </c:manualLayout>
      </c:layout>
      <c:pieChart>
        <c:varyColors val="1"/>
        <c:ser>
          <c:idx val="0"/>
          <c:order val="0"/>
          <c:tx>
            <c:strRef>
              <c:f>Sheet1!$B$1</c:f>
              <c:strCache>
                <c:ptCount val="1"/>
                <c:pt idx="0">
                  <c:v>Sales</c:v>
                </c:pt>
              </c:strCache>
            </c:strRef>
          </c:tx>
          <c:cat>
            <c:strRef>
              <c:f>Sheet1!$A$2:$A$3</c:f>
              <c:strCache>
                <c:ptCount val="2"/>
                <c:pt idx="0">
                  <c:v>Series 1</c:v>
                </c:pt>
                <c:pt idx="1">
                  <c:v>Series 2</c:v>
                </c:pt>
              </c:strCache>
            </c:strRef>
          </c:cat>
          <c:val>
            <c:numRef>
              <c:f>Sheet1!$B$2:$B$3</c:f>
              <c:numCache>
                <c:formatCode>0</c:formatCode>
                <c:ptCount val="2"/>
                <c:pt idx="0">
                  <c:v>28.7</c:v>
                </c:pt>
                <c:pt idx="1">
                  <c:v>71.3</c:v>
                </c:pt>
              </c:numCache>
            </c:numRef>
          </c:val>
        </c:ser>
        <c:firstSliceAng val="0"/>
      </c:pieChart>
    </c:plotArea>
    <c:plotVisOnly val="1"/>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893791293329849E-2"/>
          <c:y val="4.4186987639764034E-3"/>
          <c:w val="0.96980129069492926"/>
          <c:h val="1"/>
        </c:manualLayout>
      </c:layout>
      <c:pieChart>
        <c:varyColors val="1"/>
        <c:firstSliceAng val="0"/>
      </c:pieChart>
    </c:plotArea>
    <c:plotVisOnly val="1"/>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1"/>
          <c:order val="1"/>
          <c:tx>
            <c:strRef>
              <c:f>Sheet1!$B$1</c:f>
              <c:strCache>
                <c:ptCount val="1"/>
                <c:pt idx="0">
                  <c:v>Sales</c:v>
                </c:pt>
              </c:strCache>
            </c:strRef>
          </c:tx>
          <c:cat>
            <c:strRef>
              <c:f>Sheet1!$A$2:$A$3</c:f>
              <c:strCache>
                <c:ptCount val="2"/>
                <c:pt idx="0">
                  <c:v>1st Qtr</c:v>
                </c:pt>
                <c:pt idx="1">
                  <c:v>2nd Qtr</c:v>
                </c:pt>
              </c:strCache>
            </c:strRef>
          </c:cat>
          <c:val>
            <c:numRef>
              <c:f>Sheet1!$B$2:$B$3</c:f>
              <c:numCache>
                <c:formatCode>General</c:formatCode>
                <c:ptCount val="2"/>
                <c:pt idx="0">
                  <c:v>66</c:v>
                </c:pt>
                <c:pt idx="1">
                  <c:v>34</c:v>
                </c:pt>
              </c:numCache>
            </c:numRef>
          </c:val>
        </c:ser>
        <c:ser>
          <c:idx val="0"/>
          <c:order val="0"/>
          <c:tx>
            <c:strRef>
              <c:f>Sheet1!$B$1</c:f>
              <c:strCache>
                <c:ptCount val="1"/>
                <c:pt idx="0">
                  <c:v>Sales</c:v>
                </c:pt>
              </c:strCache>
            </c:strRef>
          </c:tx>
          <c:cat>
            <c:strRef>
              <c:f>Sheet1!$A$2:$A$3</c:f>
              <c:strCache>
                <c:ptCount val="2"/>
                <c:pt idx="0">
                  <c:v>1st Qtr</c:v>
                </c:pt>
                <c:pt idx="1">
                  <c:v>2nd Qtr</c:v>
                </c:pt>
              </c:strCache>
            </c:strRef>
          </c:cat>
          <c:val>
            <c:numRef>
              <c:f>Sheet1!$B$2:$B$3</c:f>
              <c:numCache>
                <c:formatCode>General</c:formatCode>
                <c:ptCount val="2"/>
                <c:pt idx="0">
                  <c:v>66</c:v>
                </c:pt>
                <c:pt idx="1">
                  <c:v>34</c:v>
                </c:pt>
              </c:numCache>
            </c:numRef>
          </c:val>
        </c:ser>
        <c:firstSliceAng val="0"/>
      </c:pie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1"/>
          <c:order val="1"/>
          <c:tx>
            <c:strRef>
              <c:f>Sheet1!$B$1</c:f>
              <c:strCache>
                <c:ptCount val="1"/>
                <c:pt idx="0">
                  <c:v>Sales</c:v>
                </c:pt>
              </c:strCache>
            </c:strRef>
          </c:tx>
          <c:cat>
            <c:strRef>
              <c:f>Sheet1!$A$2:$A$3</c:f>
              <c:strCache>
                <c:ptCount val="2"/>
                <c:pt idx="0">
                  <c:v>1st Qtr</c:v>
                </c:pt>
                <c:pt idx="1">
                  <c:v>2nd Qtr</c:v>
                </c:pt>
              </c:strCache>
            </c:strRef>
          </c:cat>
          <c:val>
            <c:numRef>
              <c:f>Sheet1!$B$2:$B$3</c:f>
              <c:numCache>
                <c:formatCode>General</c:formatCode>
                <c:ptCount val="2"/>
                <c:pt idx="0">
                  <c:v>2</c:v>
                </c:pt>
                <c:pt idx="1">
                  <c:v>98</c:v>
                </c:pt>
              </c:numCache>
            </c:numRef>
          </c:val>
        </c:ser>
        <c:ser>
          <c:idx val="0"/>
          <c:order val="0"/>
          <c:tx>
            <c:strRef>
              <c:f>Sheet1!$B$1</c:f>
              <c:strCache>
                <c:ptCount val="1"/>
                <c:pt idx="0">
                  <c:v>Sales</c:v>
                </c:pt>
              </c:strCache>
            </c:strRef>
          </c:tx>
          <c:cat>
            <c:strRef>
              <c:f>Sheet1!$A$2:$A$3</c:f>
              <c:strCache>
                <c:ptCount val="2"/>
                <c:pt idx="0">
                  <c:v>1st Qtr</c:v>
                </c:pt>
                <c:pt idx="1">
                  <c:v>2nd Qtr</c:v>
                </c:pt>
              </c:strCache>
            </c:strRef>
          </c:cat>
          <c:val>
            <c:numRef>
              <c:f>Sheet1!$B$2:$B$3</c:f>
              <c:numCache>
                <c:formatCode>General</c:formatCode>
                <c:ptCount val="2"/>
                <c:pt idx="0">
                  <c:v>2</c:v>
                </c:pt>
                <c:pt idx="1">
                  <c:v>98</c:v>
                </c:pt>
              </c:numCache>
            </c:numRef>
          </c:val>
        </c:ser>
        <c:firstSliceAng val="0"/>
      </c:pieChart>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Penetration Rate</c:v>
                </c:pt>
              </c:strCache>
            </c:strRef>
          </c:tx>
          <c:spPr>
            <a:solidFill>
              <a:srgbClr val="C00000"/>
            </a:solidFill>
          </c:spPr>
          <c:dPt>
            <c:idx val="0"/>
            <c:spPr>
              <a:solidFill>
                <a:srgbClr val="5F0088">
                  <a:lumMod val="50000"/>
                </a:srgbClr>
              </a:solidFill>
            </c:spPr>
          </c:dPt>
          <c:dPt>
            <c:idx val="1"/>
            <c:spPr>
              <a:solidFill>
                <a:srgbClr val="5F0088">
                  <a:lumMod val="50000"/>
                </a:srgbClr>
              </a:solidFill>
            </c:spPr>
          </c:dPt>
          <c:dPt>
            <c:idx val="2"/>
            <c:spPr>
              <a:solidFill>
                <a:srgbClr val="5F0088">
                  <a:lumMod val="50000"/>
                </a:srgbClr>
              </a:solidFill>
            </c:spPr>
          </c:dPt>
          <c:dPt>
            <c:idx val="3"/>
            <c:spPr>
              <a:solidFill>
                <a:srgbClr val="5F0088">
                  <a:lumMod val="50000"/>
                </a:srgbClr>
              </a:solidFill>
            </c:spPr>
          </c:dPt>
          <c:dPt>
            <c:idx val="4"/>
            <c:spPr>
              <a:solidFill>
                <a:srgbClr val="5F0088">
                  <a:lumMod val="50000"/>
                </a:srgbClr>
              </a:solidFill>
            </c:spPr>
          </c:dPt>
          <c:dPt>
            <c:idx val="5"/>
            <c:spPr>
              <a:solidFill>
                <a:srgbClr val="5F0088">
                  <a:lumMod val="50000"/>
                </a:srgbClr>
              </a:solidFill>
            </c:spPr>
          </c:dPt>
          <c:dPt>
            <c:idx val="6"/>
            <c:spPr>
              <a:solidFill>
                <a:srgbClr val="5F0088">
                  <a:lumMod val="50000"/>
                </a:srgbClr>
              </a:solidFill>
            </c:spPr>
          </c:dPt>
          <c:dPt>
            <c:idx val="7"/>
            <c:spPr>
              <a:solidFill>
                <a:srgbClr val="5F0088">
                  <a:lumMod val="50000"/>
                </a:srgbClr>
              </a:solidFill>
            </c:spPr>
          </c:dPt>
          <c:dLbls>
            <c:numFmt formatCode="0.0%" sourceLinked="0"/>
            <c:txPr>
              <a:bodyPr/>
              <a:lstStyle/>
              <a:p>
                <a:pPr>
                  <a:defRPr sz="1400" baseline="0"/>
                </a:pPr>
                <a:endParaRPr lang="en-US"/>
              </a:p>
            </c:txPr>
            <c:showVal val="1"/>
          </c:dLbls>
          <c:cat>
            <c:strRef>
              <c:f>Sheet1!$A$2:$A$10</c:f>
              <c:strCache>
                <c:ptCount val="9"/>
                <c:pt idx="0">
                  <c:v>North America</c:v>
                </c:pt>
                <c:pt idx="1">
                  <c:v>Oceania/Australia</c:v>
                </c:pt>
                <c:pt idx="2">
                  <c:v>Europe</c:v>
                </c:pt>
                <c:pt idx="3">
                  <c:v>Latin America/Caribbean</c:v>
                </c:pt>
                <c:pt idx="4">
                  <c:v>Middle East</c:v>
                </c:pt>
                <c:pt idx="5">
                  <c:v>Asia</c:v>
                </c:pt>
                <c:pt idx="6">
                  <c:v>Africa</c:v>
                </c:pt>
                <c:pt idx="7">
                  <c:v>World Avg.</c:v>
                </c:pt>
                <c:pt idx="8">
                  <c:v>India in 2010</c:v>
                </c:pt>
              </c:strCache>
            </c:strRef>
          </c:cat>
          <c:val>
            <c:numRef>
              <c:f>Sheet1!$B$2:$B$10</c:f>
              <c:numCache>
                <c:formatCode>General</c:formatCode>
                <c:ptCount val="9"/>
                <c:pt idx="0">
                  <c:v>0.74200000000000021</c:v>
                </c:pt>
                <c:pt idx="1">
                  <c:v>0.6040000000000002</c:v>
                </c:pt>
                <c:pt idx="2">
                  <c:v>0.52</c:v>
                </c:pt>
                <c:pt idx="3">
                  <c:v>0.30500000000000016</c:v>
                </c:pt>
                <c:pt idx="4">
                  <c:v>0.28300000000000008</c:v>
                </c:pt>
                <c:pt idx="5">
                  <c:v>0.19400000000000001</c:v>
                </c:pt>
                <c:pt idx="6">
                  <c:v>6.8000000000000019E-2</c:v>
                </c:pt>
                <c:pt idx="7">
                  <c:v>0.25600000000000001</c:v>
                </c:pt>
                <c:pt idx="8">
                  <c:v>1.5400000000000004E-2</c:v>
                </c:pt>
              </c:numCache>
            </c:numRef>
          </c:val>
        </c:ser>
        <c:axId val="115650944"/>
        <c:axId val="115652480"/>
      </c:barChart>
      <c:catAx>
        <c:axId val="115650944"/>
        <c:scaling>
          <c:orientation val="minMax"/>
        </c:scaling>
        <c:axPos val="b"/>
        <c:tickLblPos val="nextTo"/>
        <c:txPr>
          <a:bodyPr/>
          <a:lstStyle/>
          <a:p>
            <a:pPr algn="ctr">
              <a:defRPr sz="1400" baseline="0"/>
            </a:pPr>
            <a:endParaRPr lang="en-US"/>
          </a:p>
        </c:txPr>
        <c:crossAx val="115652480"/>
        <c:crosses val="autoZero"/>
        <c:auto val="1"/>
        <c:lblAlgn val="ctr"/>
        <c:lblOffset val="100"/>
      </c:catAx>
      <c:valAx>
        <c:axId val="115652480"/>
        <c:scaling>
          <c:orientation val="minMax"/>
        </c:scaling>
        <c:axPos val="l"/>
        <c:majorGridlines>
          <c:spPr>
            <a:ln>
              <a:solidFill>
                <a:schemeClr val="bg1"/>
              </a:solidFill>
            </a:ln>
          </c:spPr>
        </c:majorGridlines>
        <c:numFmt formatCode="0%" sourceLinked="0"/>
        <c:tickLblPos val="nextTo"/>
        <c:txPr>
          <a:bodyPr/>
          <a:lstStyle/>
          <a:p>
            <a:pPr>
              <a:defRPr sz="1500" baseline="0"/>
            </a:pPr>
            <a:endParaRPr lang="en-US"/>
          </a:p>
        </c:txPr>
        <c:crossAx val="115650944"/>
        <c:crosses val="autoZero"/>
        <c:crossBetween val="between"/>
      </c:valAx>
      <c:spPr>
        <a:ln>
          <a:noFill/>
        </a:ln>
      </c:spPr>
    </c:plotArea>
    <c:plotVisOnly val="1"/>
  </c:chart>
  <c:txPr>
    <a:bodyPr/>
    <a:lstStyle/>
    <a:p>
      <a:pPr>
        <a:defRPr sz="1950" baseline="0"/>
      </a:pPr>
      <a:endParaRPr lang="en-US"/>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cdr:x>
      <cdr:y>0.96882</cdr:y>
    </cdr:from>
    <cdr:to>
      <cdr:x>0.40497</cdr:x>
      <cdr:y>1</cdr:y>
    </cdr:to>
    <cdr:sp macro="" textlink="">
      <cdr:nvSpPr>
        <cdr:cNvPr id="2" name="TextBox 1"/>
        <cdr:cNvSpPr txBox="1"/>
      </cdr:nvSpPr>
      <cdr:spPr>
        <a:xfrm xmlns:a="http://schemas.openxmlformats.org/drawingml/2006/main">
          <a:off x="-385010" y="5233737"/>
          <a:ext cx="3332747" cy="1684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smtClean="0">
              <a:solidFill>
                <a:srgbClr val="000000"/>
              </a:solidFill>
            </a:rPr>
            <a:t>Source : TRAI Performance Indicator Quarterly Reports</a:t>
          </a:r>
        </a:p>
        <a:p xmlns:a="http://schemas.openxmlformats.org/drawingml/2006/main">
          <a:endParaRPr lang="en-US" sz="900"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15"/>
          <p:cNvGrpSpPr>
            <a:grpSpLocks/>
          </p:cNvGrpSpPr>
          <p:nvPr/>
        </p:nvGrpSpPr>
        <p:grpSpPr bwMode="auto">
          <a:xfrm flipH="1">
            <a:off x="5588000" y="8819515"/>
            <a:ext cx="1397000" cy="464185"/>
            <a:chOff x="0" y="4704"/>
            <a:chExt cx="864" cy="288"/>
          </a:xfrm>
        </p:grpSpPr>
        <p:sp>
          <p:nvSpPr>
            <p:cNvPr id="21516" name="Rectangle 12"/>
            <p:cNvSpPr>
              <a:spLocks noChangeAspect="1" noChangeArrowheads="1"/>
            </p:cNvSpPr>
            <p:nvPr/>
          </p:nvSpPr>
          <p:spPr bwMode="auto">
            <a:xfrm>
              <a:off x="0" y="4704"/>
              <a:ext cx="288" cy="288"/>
            </a:xfrm>
            <a:prstGeom prst="rect">
              <a:avLst/>
            </a:prstGeom>
            <a:solidFill>
              <a:srgbClr val="E2F2FF"/>
            </a:solidFill>
            <a:ln w="9525">
              <a:noFill/>
              <a:miter lim="800000"/>
              <a:headEnd/>
              <a:tailEnd/>
            </a:ln>
            <a:effectLst/>
          </p:spPr>
          <p:txBody>
            <a:bodyPr wrap="none" anchor="ctr"/>
            <a:lstStyle/>
            <a:p>
              <a:pPr>
                <a:defRPr/>
              </a:pPr>
              <a:endParaRPr lang="en-US" dirty="0"/>
            </a:p>
          </p:txBody>
        </p:sp>
        <p:sp>
          <p:nvSpPr>
            <p:cNvPr id="21517" name="Rectangle 13"/>
            <p:cNvSpPr>
              <a:spLocks noChangeAspect="1" noChangeArrowheads="1"/>
            </p:cNvSpPr>
            <p:nvPr/>
          </p:nvSpPr>
          <p:spPr bwMode="auto">
            <a:xfrm>
              <a:off x="288" y="4704"/>
              <a:ext cx="288" cy="288"/>
            </a:xfrm>
            <a:prstGeom prst="rect">
              <a:avLst/>
            </a:prstGeom>
            <a:solidFill>
              <a:srgbClr val="EFF6FC"/>
            </a:solidFill>
            <a:ln w="9525">
              <a:noFill/>
              <a:miter lim="800000"/>
              <a:headEnd/>
              <a:tailEnd/>
            </a:ln>
            <a:effectLst/>
          </p:spPr>
          <p:txBody>
            <a:bodyPr wrap="none" anchor="ctr"/>
            <a:lstStyle/>
            <a:p>
              <a:pPr>
                <a:defRPr/>
              </a:pPr>
              <a:endParaRPr lang="en-US" dirty="0"/>
            </a:p>
          </p:txBody>
        </p:sp>
        <p:sp>
          <p:nvSpPr>
            <p:cNvPr id="21518" name="Rectangle 14"/>
            <p:cNvSpPr>
              <a:spLocks noChangeAspect="1" noChangeArrowheads="1"/>
            </p:cNvSpPr>
            <p:nvPr/>
          </p:nvSpPr>
          <p:spPr bwMode="auto">
            <a:xfrm>
              <a:off x="576" y="4704"/>
              <a:ext cx="288" cy="288"/>
            </a:xfrm>
            <a:prstGeom prst="rect">
              <a:avLst/>
            </a:prstGeom>
            <a:solidFill>
              <a:srgbClr val="FCFDFF"/>
            </a:solidFill>
            <a:ln w="9525">
              <a:noFill/>
              <a:miter lim="800000"/>
              <a:headEnd/>
              <a:tailEnd/>
            </a:ln>
            <a:effectLst/>
          </p:spPr>
          <p:txBody>
            <a:bodyPr wrap="none" anchor="ctr"/>
            <a:lstStyle/>
            <a:p>
              <a:pPr>
                <a:defRPr/>
              </a:pPr>
              <a:endParaRPr lang="en-US" dirty="0"/>
            </a:p>
          </p:txBody>
        </p:sp>
      </p:grpSp>
      <p:pic>
        <p:nvPicPr>
          <p:cNvPr id="16387" name="Picture 6"/>
          <p:cNvPicPr>
            <a:picLocks noChangeAspect="1" noChangeArrowheads="1"/>
          </p:cNvPicPr>
          <p:nvPr/>
        </p:nvPicPr>
        <p:blipFill>
          <a:blip r:embed="rId2" cstate="screen"/>
          <a:srcRect/>
          <a:stretch>
            <a:fillRect/>
          </a:stretch>
        </p:blipFill>
        <p:spPr bwMode="auto">
          <a:xfrm>
            <a:off x="140672" y="8930729"/>
            <a:ext cx="1109192" cy="240150"/>
          </a:xfrm>
          <a:prstGeom prst="rect">
            <a:avLst/>
          </a:prstGeom>
          <a:noFill/>
          <a:ln w="9525">
            <a:noFill/>
            <a:miter lim="800000"/>
            <a:headEnd/>
            <a:tailEnd/>
          </a:ln>
        </p:spPr>
      </p:pic>
      <p:sp>
        <p:nvSpPr>
          <p:cNvPr id="21511" name="Text Box 7"/>
          <p:cNvSpPr txBox="1">
            <a:spLocks noChangeArrowheads="1"/>
          </p:cNvSpPr>
          <p:nvPr/>
        </p:nvSpPr>
        <p:spPr bwMode="auto">
          <a:xfrm>
            <a:off x="5709268" y="8927503"/>
            <a:ext cx="988401" cy="247338"/>
          </a:xfrm>
          <a:prstGeom prst="rect">
            <a:avLst/>
          </a:prstGeom>
          <a:noFill/>
          <a:ln w="9525">
            <a:noFill/>
            <a:miter lim="800000"/>
            <a:headEnd/>
            <a:tailEnd/>
          </a:ln>
          <a:effectLst/>
        </p:spPr>
        <p:txBody>
          <a:bodyPr wrap="none" lIns="92546" tIns="46273" rIns="92546" bIns="46273">
            <a:spAutoFit/>
          </a:bodyPr>
          <a:lstStyle/>
          <a:p>
            <a:pPr>
              <a:defRPr/>
            </a:pPr>
            <a:fld id="{708F9C45-4AAB-4B44-B523-4D2DDA7DA2F7}" type="datetime5">
              <a:rPr lang="en-US" sz="1000"/>
              <a:pPr>
                <a:defRPr/>
              </a:pPr>
              <a:t>17-Jun-11</a:t>
            </a:fld>
            <a:r>
              <a:rPr lang="en-US" sz="1000" dirty="0"/>
              <a:t> | </a:t>
            </a:r>
            <a:fld id="{9296E75F-2F32-45CE-8D9C-B1FA7A37927A}" type="slidenum">
              <a:rPr lang="en-US" sz="1000"/>
              <a:pPr>
                <a:defRPr/>
              </a:pPr>
              <a:t>‹#›</a:t>
            </a:fld>
            <a:endParaRPr lang="en-US" sz="1000" dirty="0"/>
          </a:p>
        </p:txBody>
      </p:sp>
      <p:sp>
        <p:nvSpPr>
          <p:cNvPr id="21512" name="Rectangle 8"/>
          <p:cNvSpPr>
            <a:spLocks noChangeAspect="1" noChangeArrowheads="1"/>
          </p:cNvSpPr>
          <p:nvPr/>
        </p:nvSpPr>
        <p:spPr bwMode="auto">
          <a:xfrm>
            <a:off x="0" y="0"/>
            <a:ext cx="465667" cy="464185"/>
          </a:xfrm>
          <a:prstGeom prst="rect">
            <a:avLst/>
          </a:prstGeom>
          <a:solidFill>
            <a:srgbClr val="E2F2FF"/>
          </a:solidFill>
          <a:ln w="9525">
            <a:noFill/>
            <a:miter lim="800000"/>
            <a:headEnd/>
            <a:tailEnd/>
          </a:ln>
          <a:effectLst/>
        </p:spPr>
        <p:txBody>
          <a:bodyPr wrap="none" lIns="92546" tIns="46273" rIns="92546" bIns="46273" anchor="ctr"/>
          <a:lstStyle/>
          <a:p>
            <a:pPr>
              <a:defRPr/>
            </a:pPr>
            <a:endParaRPr lang="en-US" dirty="0"/>
          </a:p>
        </p:txBody>
      </p:sp>
      <p:sp>
        <p:nvSpPr>
          <p:cNvPr id="21513" name="Rectangle 9"/>
          <p:cNvSpPr>
            <a:spLocks noChangeAspect="1" noChangeArrowheads="1"/>
          </p:cNvSpPr>
          <p:nvPr/>
        </p:nvSpPr>
        <p:spPr bwMode="auto">
          <a:xfrm>
            <a:off x="465667" y="0"/>
            <a:ext cx="465667" cy="464185"/>
          </a:xfrm>
          <a:prstGeom prst="rect">
            <a:avLst/>
          </a:prstGeom>
          <a:solidFill>
            <a:srgbClr val="EFF6FC"/>
          </a:solidFill>
          <a:ln w="9525">
            <a:noFill/>
            <a:miter lim="800000"/>
            <a:headEnd/>
            <a:tailEnd/>
          </a:ln>
          <a:effectLst/>
        </p:spPr>
        <p:txBody>
          <a:bodyPr wrap="none" lIns="92546" tIns="46273" rIns="92546" bIns="46273" anchor="ctr"/>
          <a:lstStyle/>
          <a:p>
            <a:pPr>
              <a:defRPr/>
            </a:pPr>
            <a:endParaRPr lang="en-US" dirty="0"/>
          </a:p>
        </p:txBody>
      </p:sp>
      <p:sp>
        <p:nvSpPr>
          <p:cNvPr id="21514" name="Rectangle 10"/>
          <p:cNvSpPr>
            <a:spLocks noChangeAspect="1" noChangeArrowheads="1"/>
          </p:cNvSpPr>
          <p:nvPr/>
        </p:nvSpPr>
        <p:spPr bwMode="auto">
          <a:xfrm>
            <a:off x="931333" y="0"/>
            <a:ext cx="465667" cy="464185"/>
          </a:xfrm>
          <a:prstGeom prst="rect">
            <a:avLst/>
          </a:prstGeom>
          <a:solidFill>
            <a:srgbClr val="FCFDFF"/>
          </a:solidFill>
          <a:ln w="9525">
            <a:noFill/>
            <a:miter lim="800000"/>
            <a:headEnd/>
            <a:tailEnd/>
          </a:ln>
          <a:effectLst/>
        </p:spPr>
        <p:txBody>
          <a:bodyPr wrap="none" lIns="92546" tIns="46273" rIns="92546" bIns="46273" anchor="ctr"/>
          <a:lstStyle/>
          <a:p>
            <a:pPr>
              <a:defRPr/>
            </a:pPr>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4"/>
          <p:cNvSpPr>
            <a:spLocks noGrp="1" noRot="1" noChangeAspect="1" noChangeArrowheads="1" noTextEdit="1"/>
          </p:cNvSpPr>
          <p:nvPr>
            <p:ph type="sldImg" idx="2"/>
          </p:nvPr>
        </p:nvSpPr>
        <p:spPr bwMode="auto">
          <a:xfrm>
            <a:off x="1173163" y="696913"/>
            <a:ext cx="4638675" cy="34798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98500" y="4409758"/>
            <a:ext cx="5588000" cy="1155627"/>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5364" name="Group 10"/>
          <p:cNvGrpSpPr>
            <a:grpSpLocks/>
          </p:cNvGrpSpPr>
          <p:nvPr/>
        </p:nvGrpSpPr>
        <p:grpSpPr bwMode="auto">
          <a:xfrm flipH="1">
            <a:off x="5596085" y="8819515"/>
            <a:ext cx="1397000" cy="464185"/>
            <a:chOff x="0" y="4704"/>
            <a:chExt cx="864" cy="288"/>
          </a:xfrm>
        </p:grpSpPr>
        <p:sp>
          <p:nvSpPr>
            <p:cNvPr id="23563" name="Rectangle 11"/>
            <p:cNvSpPr>
              <a:spLocks noChangeAspect="1" noChangeArrowheads="1"/>
            </p:cNvSpPr>
            <p:nvPr/>
          </p:nvSpPr>
          <p:spPr bwMode="auto">
            <a:xfrm>
              <a:off x="0" y="4704"/>
              <a:ext cx="288" cy="288"/>
            </a:xfrm>
            <a:prstGeom prst="rect">
              <a:avLst/>
            </a:prstGeom>
            <a:solidFill>
              <a:srgbClr val="E2F2FF"/>
            </a:solidFill>
            <a:ln w="9525">
              <a:noFill/>
              <a:miter lim="800000"/>
              <a:headEnd/>
              <a:tailEnd/>
            </a:ln>
            <a:effectLst/>
          </p:spPr>
          <p:txBody>
            <a:bodyPr wrap="none" anchor="ctr"/>
            <a:lstStyle/>
            <a:p>
              <a:pPr>
                <a:defRPr/>
              </a:pPr>
              <a:endParaRPr lang="en-US" dirty="0"/>
            </a:p>
          </p:txBody>
        </p:sp>
        <p:sp>
          <p:nvSpPr>
            <p:cNvPr id="23564" name="Rectangle 12"/>
            <p:cNvSpPr>
              <a:spLocks noChangeAspect="1" noChangeArrowheads="1"/>
            </p:cNvSpPr>
            <p:nvPr/>
          </p:nvSpPr>
          <p:spPr bwMode="auto">
            <a:xfrm>
              <a:off x="288" y="4704"/>
              <a:ext cx="288" cy="288"/>
            </a:xfrm>
            <a:prstGeom prst="rect">
              <a:avLst/>
            </a:prstGeom>
            <a:solidFill>
              <a:srgbClr val="EFF6FC"/>
            </a:solidFill>
            <a:ln w="9525">
              <a:noFill/>
              <a:miter lim="800000"/>
              <a:headEnd/>
              <a:tailEnd/>
            </a:ln>
            <a:effectLst/>
          </p:spPr>
          <p:txBody>
            <a:bodyPr wrap="none" anchor="ctr"/>
            <a:lstStyle/>
            <a:p>
              <a:pPr>
                <a:defRPr/>
              </a:pPr>
              <a:endParaRPr lang="en-US" dirty="0"/>
            </a:p>
          </p:txBody>
        </p:sp>
        <p:sp>
          <p:nvSpPr>
            <p:cNvPr id="23565" name="Rectangle 13"/>
            <p:cNvSpPr>
              <a:spLocks noChangeAspect="1" noChangeArrowheads="1"/>
            </p:cNvSpPr>
            <p:nvPr/>
          </p:nvSpPr>
          <p:spPr bwMode="auto">
            <a:xfrm>
              <a:off x="576" y="4704"/>
              <a:ext cx="288" cy="288"/>
            </a:xfrm>
            <a:prstGeom prst="rect">
              <a:avLst/>
            </a:prstGeom>
            <a:solidFill>
              <a:srgbClr val="FCFDFF"/>
            </a:solidFill>
            <a:ln w="9525">
              <a:noFill/>
              <a:miter lim="800000"/>
              <a:headEnd/>
              <a:tailEnd/>
            </a:ln>
            <a:effectLst/>
          </p:spPr>
          <p:txBody>
            <a:bodyPr wrap="none" anchor="ctr"/>
            <a:lstStyle/>
            <a:p>
              <a:pPr>
                <a:defRPr/>
              </a:pPr>
              <a:endParaRPr lang="en-US" dirty="0"/>
            </a:p>
          </p:txBody>
        </p:sp>
      </p:grpSp>
      <p:pic>
        <p:nvPicPr>
          <p:cNvPr id="15365" name="Picture 14"/>
          <p:cNvPicPr>
            <a:picLocks noChangeAspect="1" noChangeArrowheads="1"/>
          </p:cNvPicPr>
          <p:nvPr/>
        </p:nvPicPr>
        <p:blipFill>
          <a:blip r:embed="rId2"/>
          <a:srcRect/>
          <a:stretch>
            <a:fillRect/>
          </a:stretch>
        </p:blipFill>
        <p:spPr bwMode="auto">
          <a:xfrm>
            <a:off x="148756" y="8930729"/>
            <a:ext cx="1109192" cy="240150"/>
          </a:xfrm>
          <a:prstGeom prst="rect">
            <a:avLst/>
          </a:prstGeom>
          <a:noFill/>
          <a:ln w="9525">
            <a:noFill/>
            <a:miter lim="800000"/>
            <a:headEnd/>
            <a:tailEnd/>
          </a:ln>
        </p:spPr>
      </p:pic>
      <p:sp>
        <p:nvSpPr>
          <p:cNvPr id="23567" name="Text Box 15"/>
          <p:cNvSpPr txBox="1">
            <a:spLocks noChangeArrowheads="1"/>
          </p:cNvSpPr>
          <p:nvPr/>
        </p:nvSpPr>
        <p:spPr bwMode="auto">
          <a:xfrm>
            <a:off x="5717352" y="8927503"/>
            <a:ext cx="988401" cy="247338"/>
          </a:xfrm>
          <a:prstGeom prst="rect">
            <a:avLst/>
          </a:prstGeom>
          <a:noFill/>
          <a:ln w="9525">
            <a:noFill/>
            <a:miter lim="800000"/>
            <a:headEnd/>
            <a:tailEnd/>
          </a:ln>
          <a:effectLst/>
        </p:spPr>
        <p:txBody>
          <a:bodyPr wrap="none" lIns="92546" tIns="46273" rIns="92546" bIns="46273">
            <a:spAutoFit/>
          </a:bodyPr>
          <a:lstStyle/>
          <a:p>
            <a:pPr>
              <a:defRPr/>
            </a:pPr>
            <a:fld id="{D67DD284-3EAE-45C2-803A-D2E04317DF41}" type="datetime5">
              <a:rPr lang="en-US" sz="1000"/>
              <a:pPr>
                <a:defRPr/>
              </a:pPr>
              <a:t>17-Jun-11</a:t>
            </a:fld>
            <a:r>
              <a:rPr lang="en-US" sz="1000" dirty="0"/>
              <a:t> | </a:t>
            </a:r>
            <a:fld id="{6C839EAD-5232-49EA-9470-B59D029AE658}" type="slidenum">
              <a:rPr lang="en-US" sz="1000"/>
              <a:pPr>
                <a:defRPr/>
              </a:pPr>
              <a:t>‹#›</a:t>
            </a:fld>
            <a:endParaRPr lang="en-US" sz="1000" dirty="0"/>
          </a:p>
        </p:txBody>
      </p:sp>
    </p:spTree>
  </p:cSld>
  <p:clrMap bg1="lt1" tx1="dk1" bg2="lt2" tx2="dk2" accent1="accent1" accent2="accent2" accent3="accent3" accent4="accent4" accent5="accent5" accent6="accent6" hlink="hlink" folHlink="folHlink"/>
  <p:notesStyle>
    <a:lvl1pPr marL="117475" indent="-117475" algn="l" rtl="0" fontAlgn="base">
      <a:spcBef>
        <a:spcPct val="30000"/>
      </a:spcBef>
      <a:spcAft>
        <a:spcPct val="0"/>
      </a:spcAft>
      <a:buFont typeface="Wingdings" pitchFamily="2" charset="2"/>
      <a:buChar char="§"/>
      <a:defRPr sz="1400" kern="1200">
        <a:solidFill>
          <a:schemeClr val="tx1"/>
        </a:solidFill>
        <a:latin typeface="Arial" charset="0"/>
        <a:ea typeface="+mn-ea"/>
        <a:cs typeface="+mn-cs"/>
      </a:defRPr>
    </a:lvl1pPr>
    <a:lvl2pPr marL="398463" indent="-166688" algn="l" rtl="0" fontAlgn="base">
      <a:spcBef>
        <a:spcPct val="30000"/>
      </a:spcBef>
      <a:spcAft>
        <a:spcPct val="0"/>
      </a:spcAft>
      <a:buFont typeface="Wingdings" pitchFamily="2" charset="2"/>
      <a:buChar char="§"/>
      <a:defRPr sz="1200" kern="1200">
        <a:solidFill>
          <a:schemeClr val="tx1"/>
        </a:solidFill>
        <a:latin typeface="Arial" charset="0"/>
        <a:ea typeface="+mn-ea"/>
        <a:cs typeface="+mn-cs"/>
      </a:defRPr>
    </a:lvl2pPr>
    <a:lvl3pPr marL="631825" indent="-119063" algn="l" rtl="0" fontAlgn="base">
      <a:spcBef>
        <a:spcPct val="30000"/>
      </a:spcBef>
      <a:spcAft>
        <a:spcPct val="0"/>
      </a:spcAft>
      <a:buFont typeface="Wingdings" pitchFamily="2" charset="2"/>
      <a:buChar char="§"/>
      <a:defRPr sz="1000" kern="1200">
        <a:solidFill>
          <a:schemeClr val="tx1"/>
        </a:solidFill>
        <a:latin typeface="Arial" charset="0"/>
        <a:ea typeface="+mn-ea"/>
        <a:cs typeface="+mn-cs"/>
      </a:defRPr>
    </a:lvl3pPr>
    <a:lvl4pPr marL="855663" indent="-109538" algn="l" rtl="0" fontAlgn="base">
      <a:spcBef>
        <a:spcPct val="30000"/>
      </a:spcBef>
      <a:spcAft>
        <a:spcPct val="0"/>
      </a:spcAft>
      <a:buFont typeface="Wingdings" pitchFamily="2" charset="2"/>
      <a:buChar char="§"/>
      <a:defRPr sz="1000" kern="1200">
        <a:solidFill>
          <a:schemeClr val="tx1"/>
        </a:solidFill>
        <a:latin typeface="Arial" charset="0"/>
        <a:ea typeface="+mn-ea"/>
        <a:cs typeface="+mn-cs"/>
      </a:defRPr>
    </a:lvl4pPr>
    <a:lvl5pPr marL="1089025" indent="-119063" algn="l" rtl="0" fontAlgn="base">
      <a:spcBef>
        <a:spcPct val="30000"/>
      </a:spcBef>
      <a:spcAft>
        <a:spcPct val="0"/>
      </a:spcAft>
      <a:buFont typeface="Wingdings" pitchFamily="2" charset="2"/>
      <a:buChar char="§"/>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qualcomm.co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facebook.com/Qualcomm" TargetMode="External"/><Relationship Id="rId5" Type="http://schemas.openxmlformats.org/officeDocument/2006/relationships/hyperlink" Target="http://www.twitter.com/qualcomm" TargetMode="External"/><Relationship Id="rId4" Type="http://schemas.openxmlformats.org/officeDocument/2006/relationships/hyperlink" Target="http://www.qualcomm.com/blo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nternetworldstats.com/stats.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ternetworldstats.com/stat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698500" y="4409758"/>
            <a:ext cx="5588000" cy="308471"/>
          </a:xfrm>
          <a:noFill/>
          <a:ln/>
        </p:spPr>
        <p:txBody>
          <a:bodyPr/>
          <a:lstStyle/>
          <a:p>
            <a:pPr>
              <a:buNone/>
            </a:pPr>
            <a:endParaRPr lang="en-US" b="1" i="1" u="sng" dirty="0" smtClean="0">
              <a:latin typeface="Arial" charset="0"/>
            </a:endParaRPr>
          </a:p>
        </p:txBody>
      </p:sp>
      <p:sp>
        <p:nvSpPr>
          <p:cNvPr id="32772" name="Slide Number Placeholder 3"/>
          <p:cNvSpPr>
            <a:spLocks noGrp="1"/>
          </p:cNvSpPr>
          <p:nvPr>
            <p:ph type="sldNum" sz="quarter" idx="5"/>
          </p:nvPr>
        </p:nvSpPr>
        <p:spPr>
          <a:xfrm>
            <a:off x="3955750" y="8817612"/>
            <a:ext cx="3027638" cy="464503"/>
          </a:xfrm>
          <a:prstGeom prst="rect">
            <a:avLst/>
          </a:prstGeom>
          <a:noFill/>
        </p:spPr>
        <p:txBody>
          <a:bodyPr/>
          <a:lstStyle/>
          <a:p>
            <a:fld id="{050E260F-8F3B-48F8-B6B4-D1BFD4C7B21D}"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xfrm>
            <a:off x="698500" y="4409758"/>
            <a:ext cx="5588000" cy="308471"/>
          </a:xfrm>
          <a:noFill/>
          <a:ln/>
        </p:spPr>
        <p:txBody>
          <a:bodyPr/>
          <a:lstStyle/>
          <a:p>
            <a:endParaRPr lang="en-US" dirty="0" smtClean="0">
              <a:latin typeface="Arial" charset="0"/>
            </a:endParaRPr>
          </a:p>
        </p:txBody>
      </p:sp>
      <p:sp>
        <p:nvSpPr>
          <p:cNvPr id="55300" name="Slide Number Placeholder 3"/>
          <p:cNvSpPr>
            <a:spLocks noGrp="1"/>
          </p:cNvSpPr>
          <p:nvPr>
            <p:ph type="sldNum" sz="quarter" idx="5"/>
          </p:nvPr>
        </p:nvSpPr>
        <p:spPr>
          <a:xfrm>
            <a:off x="3955750" y="8817612"/>
            <a:ext cx="3027638" cy="464503"/>
          </a:xfrm>
          <a:prstGeom prst="rect">
            <a:avLst/>
          </a:prstGeom>
          <a:noFill/>
        </p:spPr>
        <p:txBody>
          <a:bodyPr/>
          <a:lstStyle/>
          <a:p>
            <a:fld id="{04F96974-3FF7-4940-9FB8-ABEEC9631C6C}" type="slidenum">
              <a:rPr lang="en-US"/>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1171575" y="695325"/>
            <a:ext cx="4641850" cy="3481388"/>
          </a:xfrm>
          <a:ln/>
        </p:spPr>
      </p:sp>
      <p:sp>
        <p:nvSpPr>
          <p:cNvPr id="201731" name="Rectangle 3"/>
          <p:cNvSpPr>
            <a:spLocks noGrp="1" noChangeArrowheads="1"/>
          </p:cNvSpPr>
          <p:nvPr>
            <p:ph type="body" idx="1"/>
          </p:nvPr>
        </p:nvSpPr>
        <p:spPr>
          <a:xfrm>
            <a:off x="595021" y="4392568"/>
            <a:ext cx="5829457" cy="3530999"/>
          </a:xfrm>
          <a:noFill/>
          <a:ln/>
        </p:spPr>
        <p:txBody>
          <a:bodyPr lIns="92947" tIns="46474" rIns="92947" bIns="46474"/>
          <a:lstStyle/>
          <a:p>
            <a:pPr marL="0" indent="0">
              <a:spcBef>
                <a:spcPts val="0"/>
              </a:spcBef>
              <a:spcAft>
                <a:spcPts val="0"/>
              </a:spcAft>
              <a:buClr>
                <a:srgbClr val="FAA71A"/>
              </a:buClr>
              <a:buSzPct val="130000"/>
              <a:buNone/>
            </a:pPr>
            <a:r>
              <a:rPr lang="en-US" sz="1000" b="1" dirty="0" smtClean="0">
                <a:cs typeface="Arial" charset="0"/>
              </a:rPr>
              <a:t>Qualcomm is the world leader in next-generation mobile technologies.</a:t>
            </a:r>
          </a:p>
          <a:p>
            <a:pPr marL="121039" indent="-121039">
              <a:spcBef>
                <a:spcPts val="0"/>
              </a:spcBef>
              <a:spcAft>
                <a:spcPts val="0"/>
              </a:spcAft>
              <a:buSzPct val="100000"/>
              <a:buFont typeface="Arial"/>
              <a:buChar char="•"/>
              <a:tabLst>
                <a:tab pos="121039" algn="l"/>
              </a:tabLst>
            </a:pPr>
            <a:r>
              <a:rPr lang="en-US" sz="1000" dirty="0" smtClean="0"/>
              <a:t>For 25 years, Qualcomm ideas and inventions have driven the evolution of wireless communications, connecting people more closely to information, entertainment and one another.  </a:t>
            </a:r>
          </a:p>
          <a:p>
            <a:pPr marL="121039" indent="-121039">
              <a:spcBef>
                <a:spcPts val="0"/>
              </a:spcBef>
              <a:spcAft>
                <a:spcPts val="0"/>
              </a:spcAft>
              <a:buSzPct val="100000"/>
              <a:buFont typeface="Arial"/>
              <a:buChar char="•"/>
              <a:tabLst>
                <a:tab pos="121039" algn="l"/>
              </a:tabLst>
            </a:pPr>
            <a:r>
              <a:rPr lang="en-US" sz="1000" dirty="0" smtClean="0"/>
              <a:t>Today, Qualcomm technologies are powering the convergence of mobile communications and consumer electronics, making wireless devices and services more personal, affordable and accessible to people everywhere. </a:t>
            </a:r>
          </a:p>
          <a:p>
            <a:pPr marL="121039" indent="-121039">
              <a:spcBef>
                <a:spcPts val="0"/>
              </a:spcBef>
              <a:spcAft>
                <a:spcPts val="0"/>
              </a:spcAft>
              <a:buSzPct val="130000"/>
              <a:buNone/>
              <a:tabLst>
                <a:tab pos="121039" algn="l"/>
              </a:tabLst>
            </a:pPr>
            <a:r>
              <a:rPr lang="en-US" sz="1000" b="1" dirty="0" smtClean="0"/>
              <a:t>Quick facts</a:t>
            </a:r>
          </a:p>
          <a:p>
            <a:pPr marL="121039" indent="-121039">
              <a:spcBef>
                <a:spcPts val="0"/>
              </a:spcBef>
              <a:spcAft>
                <a:spcPts val="0"/>
              </a:spcAft>
              <a:buSzPct val="100000"/>
              <a:tabLst>
                <a:tab pos="121039" algn="l"/>
              </a:tabLst>
            </a:pPr>
            <a:r>
              <a:rPr lang="en-US" sz="1000" dirty="0" smtClean="0"/>
              <a:t>More than 17,500 employees around the world</a:t>
            </a:r>
            <a:r>
              <a:rPr lang="en-US" sz="1000" baseline="0" dirty="0" smtClean="0"/>
              <a:t> (Sept. 2010)</a:t>
            </a:r>
            <a:endParaRPr lang="en-US" sz="1000" dirty="0" smtClean="0"/>
          </a:p>
          <a:p>
            <a:pPr marL="121039" indent="-121039">
              <a:spcBef>
                <a:spcPts val="0"/>
              </a:spcBef>
              <a:spcAft>
                <a:spcPts val="0"/>
              </a:spcAft>
              <a:buSzPct val="100000"/>
              <a:tabLst>
                <a:tab pos="121039" algn="l"/>
              </a:tabLst>
            </a:pPr>
            <a:r>
              <a:rPr lang="en-US" sz="1000" dirty="0" smtClean="0"/>
              <a:t>Presence: 139 worldwide locations with 65 in the US (Headquartered in San Diego, CA). (Sept. 2010)</a:t>
            </a:r>
          </a:p>
          <a:p>
            <a:pPr marL="121039" indent="-121039">
              <a:spcBef>
                <a:spcPts val="0"/>
              </a:spcBef>
              <a:spcAft>
                <a:spcPts val="0"/>
              </a:spcAft>
              <a:buSzPct val="100000"/>
              <a:tabLst>
                <a:tab pos="121039" algn="l"/>
              </a:tabLst>
            </a:pPr>
            <a:r>
              <a:rPr lang="en-US" sz="1000" dirty="0" smtClean="0"/>
              <a:t>Annual revenue: $10.99 Billion</a:t>
            </a:r>
            <a:r>
              <a:rPr lang="en-US" sz="1000" baseline="0" dirty="0" smtClean="0"/>
              <a:t> (FY 2010)</a:t>
            </a:r>
          </a:p>
          <a:p>
            <a:r>
              <a:rPr lang="en-US" sz="1400" kern="1200" baseline="0" dirty="0" smtClean="0">
                <a:solidFill>
                  <a:schemeClr val="tx1"/>
                </a:solidFill>
                <a:latin typeface="Arial" charset="0"/>
                <a:ea typeface="+mn-ea"/>
                <a:cs typeface="+mn-cs"/>
              </a:rPr>
              <a:t>Qualcomm chipsets power majority of commercial 3G devices</a:t>
            </a:r>
          </a:p>
          <a:p>
            <a:r>
              <a:rPr lang="en-US" sz="1400" kern="1200" baseline="0" dirty="0" smtClean="0">
                <a:solidFill>
                  <a:schemeClr val="tx1"/>
                </a:solidFill>
                <a:latin typeface="Arial" charset="0"/>
                <a:ea typeface="+mn-ea"/>
                <a:cs typeface="+mn-cs"/>
              </a:rPr>
              <a:t>Our chipsets are in a vast majority of Android-powered smartphones and Windows phones.  </a:t>
            </a:r>
            <a:endParaRPr lang="en-US" sz="1000" dirty="0" smtClean="0"/>
          </a:p>
          <a:p>
            <a:pPr marL="121039" indent="-121039">
              <a:spcBef>
                <a:spcPts val="0"/>
              </a:spcBef>
              <a:spcAft>
                <a:spcPts val="0"/>
              </a:spcAft>
              <a:buSzPct val="100000"/>
              <a:tabLst>
                <a:tab pos="121039" algn="l"/>
              </a:tabLst>
            </a:pPr>
            <a:r>
              <a:rPr lang="en-US" sz="1000" strike="noStrike" baseline="0" dirty="0" smtClean="0">
                <a:solidFill>
                  <a:schemeClr val="tx1"/>
                </a:solidFill>
              </a:rPr>
              <a:t>23% of our revenues goes right back into R&amp;D </a:t>
            </a:r>
            <a:r>
              <a:rPr lang="en-US" sz="1000" strike="noStrike" baseline="0" smtClean="0">
                <a:solidFill>
                  <a:schemeClr val="tx1"/>
                </a:solidFill>
              </a:rPr>
              <a:t>(FY2010</a:t>
            </a:r>
            <a:r>
              <a:rPr lang="en-US" sz="1000" strike="noStrike" baseline="0" dirty="0" smtClean="0">
                <a:solidFill>
                  <a:schemeClr val="tx1"/>
                </a:solidFill>
              </a:rPr>
              <a:t>)</a:t>
            </a:r>
            <a:endParaRPr lang="en-US" sz="1000" strike="sngStrike" baseline="0" dirty="0" smtClean="0">
              <a:solidFill>
                <a:srgbClr val="FF0000"/>
              </a:solidFill>
            </a:endParaRPr>
          </a:p>
          <a:p>
            <a:pPr marL="0" indent="0">
              <a:spcBef>
                <a:spcPts val="0"/>
              </a:spcBef>
              <a:spcAft>
                <a:spcPts val="0"/>
              </a:spcAft>
              <a:buSzPct val="130000"/>
              <a:buFont typeface="Arial"/>
              <a:buChar char="•"/>
            </a:pPr>
            <a:endParaRPr lang="en-US" sz="1000" dirty="0" smtClean="0"/>
          </a:p>
          <a:p>
            <a:pPr marL="0" indent="0">
              <a:spcBef>
                <a:spcPts val="0"/>
              </a:spcBef>
              <a:spcAft>
                <a:spcPts val="0"/>
              </a:spcAft>
              <a:buSzPct val="130000"/>
              <a:buNone/>
            </a:pPr>
            <a:r>
              <a:rPr lang="en-US" sz="1000" u="sng" dirty="0" smtClean="0"/>
              <a:t>For more information, visit Qualcomm around the Web</a:t>
            </a:r>
            <a:r>
              <a:rPr lang="en-US" sz="1000" dirty="0" smtClean="0"/>
              <a:t>:</a:t>
            </a:r>
          </a:p>
          <a:p>
            <a:pPr marL="121039" indent="-121039">
              <a:spcBef>
                <a:spcPts val="0"/>
              </a:spcBef>
              <a:spcAft>
                <a:spcPts val="0"/>
              </a:spcAft>
              <a:buSzPct val="100000"/>
              <a:buFont typeface="Arial"/>
              <a:buChar char="•"/>
              <a:tabLst>
                <a:tab pos="121039" algn="l"/>
              </a:tabLst>
            </a:pPr>
            <a:r>
              <a:rPr lang="en-US" sz="1000" dirty="0" smtClean="0"/>
              <a:t>Company website: </a:t>
            </a:r>
            <a:r>
              <a:rPr lang="en-US" sz="1000" dirty="0" smtClean="0">
                <a:hlinkClick r:id="rId3"/>
              </a:rPr>
              <a:t>www.qualcomm.com</a:t>
            </a:r>
            <a:endParaRPr lang="en-US" sz="1000" dirty="0" smtClean="0"/>
          </a:p>
          <a:p>
            <a:pPr marL="121039" indent="-121039">
              <a:spcBef>
                <a:spcPts val="0"/>
              </a:spcBef>
              <a:spcAft>
                <a:spcPts val="0"/>
              </a:spcAft>
              <a:buSzPct val="100000"/>
              <a:buFont typeface="Arial"/>
              <a:buChar char="•"/>
              <a:tabLst>
                <a:tab pos="121039" algn="l"/>
              </a:tabLst>
            </a:pPr>
            <a:r>
              <a:rPr lang="en-US" sz="1000" i="1" dirty="0" smtClean="0"/>
              <a:t>Corporate Blog: </a:t>
            </a:r>
            <a:r>
              <a:rPr lang="en-US" sz="1000" i="1" u="sng" dirty="0" smtClean="0">
                <a:hlinkClick r:id="rId4"/>
              </a:rPr>
              <a:t>www.qualcomm.com</a:t>
            </a:r>
            <a:r>
              <a:rPr lang="en-US" sz="1000" i="1" dirty="0" smtClean="0">
                <a:hlinkClick r:id="rId4"/>
              </a:rPr>
              <a:t>/blog</a:t>
            </a:r>
            <a:endParaRPr lang="en-US" sz="1000" i="1" dirty="0" smtClean="0"/>
          </a:p>
          <a:p>
            <a:pPr marL="121039" indent="-121039">
              <a:spcBef>
                <a:spcPts val="0"/>
              </a:spcBef>
              <a:spcAft>
                <a:spcPts val="0"/>
              </a:spcAft>
              <a:buSzPct val="100000"/>
              <a:buFont typeface="Arial"/>
              <a:buChar char="•"/>
              <a:tabLst>
                <a:tab pos="121039" algn="l"/>
              </a:tabLst>
            </a:pPr>
            <a:r>
              <a:rPr lang="en-US" sz="1000" i="1" dirty="0" smtClean="0"/>
              <a:t>Twitter: </a:t>
            </a:r>
            <a:r>
              <a:rPr lang="en-US" sz="1000" i="1" u="sng" dirty="0" smtClean="0">
                <a:hlinkClick r:id="rId5"/>
              </a:rPr>
              <a:t>www.twitter.com/qualcomm</a:t>
            </a:r>
            <a:r>
              <a:rPr lang="en-US" sz="1000" i="1" dirty="0" smtClean="0"/>
              <a:t> </a:t>
            </a:r>
          </a:p>
          <a:p>
            <a:pPr marL="121039" indent="-121039">
              <a:spcBef>
                <a:spcPts val="0"/>
              </a:spcBef>
              <a:spcAft>
                <a:spcPts val="0"/>
              </a:spcAft>
              <a:buSzPct val="100000"/>
              <a:buFont typeface="Arial"/>
              <a:buChar char="•"/>
              <a:tabLst>
                <a:tab pos="121039" algn="l"/>
              </a:tabLst>
            </a:pPr>
            <a:r>
              <a:rPr lang="en-US" sz="1000" i="1" dirty="0" smtClean="0"/>
              <a:t>Facebook: </a:t>
            </a:r>
            <a:r>
              <a:rPr lang="en-US" sz="1000" i="1" u="sng" dirty="0" smtClean="0">
                <a:hlinkClick r:id="rId6"/>
              </a:rPr>
              <a:t>www.facebook.com/Qualcomm</a:t>
            </a:r>
            <a:r>
              <a:rPr lang="en-US" sz="1000" i="1" dirty="0" smtClean="0"/>
              <a:t> </a:t>
            </a:r>
            <a:endParaRPr lang="en-US" sz="1000" dirty="0" smtClean="0">
              <a:cs typeface="Arial" charset="0"/>
            </a:endParaRPr>
          </a:p>
          <a:p>
            <a:pPr marL="285631" lvl="1" indent="0">
              <a:spcBef>
                <a:spcPts val="0"/>
              </a:spcBef>
              <a:spcAft>
                <a:spcPts val="0"/>
              </a:spcAft>
              <a:buClr>
                <a:srgbClr val="FAA71A"/>
              </a:buClr>
              <a:buSzPct val="130000"/>
            </a:pPr>
            <a:endParaRPr lang="en-US" sz="1000" dirty="0"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800" dirty="0" smtClean="0">
                <a:latin typeface="Arial" pitchFamily="34" charset="0"/>
                <a:cs typeface="Arial" pitchFamily="34" charset="0"/>
              </a:rPr>
              <a:t>Despite </a:t>
            </a:r>
            <a:r>
              <a:rPr lang="en-US" sz="800" dirty="0">
                <a:latin typeface="Arial" pitchFamily="34" charset="0"/>
                <a:cs typeface="Arial" pitchFamily="34" charset="0"/>
              </a:rPr>
              <a:t>the rapid pace of technology, a digital divide still exists. As these charts show, </a:t>
            </a:r>
            <a:r>
              <a:rPr lang="en-US" sz="800" dirty="0" smtClean="0">
                <a:latin typeface="Arial" pitchFamily="34" charset="0"/>
                <a:cs typeface="Arial" pitchFamily="34" charset="0"/>
              </a:rPr>
              <a:t>23 </a:t>
            </a:r>
            <a:r>
              <a:rPr lang="en-US" sz="800" dirty="0">
                <a:latin typeface="Arial" pitchFamily="34" charset="0"/>
                <a:cs typeface="Arial" pitchFamily="34" charset="0"/>
              </a:rPr>
              <a:t>percent of the world’s population does not have a mobile phone</a:t>
            </a:r>
            <a:r>
              <a:rPr lang="en-US" sz="800" baseline="30000" dirty="0">
                <a:latin typeface="Arial" pitchFamily="34" charset="0"/>
                <a:cs typeface="Arial" pitchFamily="34" charset="0"/>
              </a:rPr>
              <a:t>1</a:t>
            </a:r>
            <a:r>
              <a:rPr lang="en-US" sz="800" dirty="0">
                <a:latin typeface="Arial" pitchFamily="34" charset="0"/>
                <a:cs typeface="Arial" pitchFamily="34" charset="0"/>
              </a:rPr>
              <a:t> and </a:t>
            </a:r>
            <a:r>
              <a:rPr lang="en-US" sz="800" dirty="0" smtClean="0">
                <a:latin typeface="Arial" pitchFamily="34" charset="0"/>
                <a:cs typeface="Arial" pitchFamily="34" charset="0"/>
              </a:rPr>
              <a:t>71 </a:t>
            </a:r>
            <a:r>
              <a:rPr lang="en-US" sz="800" dirty="0">
                <a:latin typeface="Arial" pitchFamily="34" charset="0"/>
                <a:cs typeface="Arial" pitchFamily="34" charset="0"/>
              </a:rPr>
              <a:t>percent of the population does not use the Internet.</a:t>
            </a:r>
            <a:r>
              <a:rPr lang="en-US" sz="800" baseline="30000" dirty="0">
                <a:latin typeface="Arial" pitchFamily="34" charset="0"/>
                <a:cs typeface="Arial" pitchFamily="34" charset="0"/>
              </a:rPr>
              <a:t> 2</a:t>
            </a:r>
            <a:r>
              <a:rPr lang="en-US" sz="800" dirty="0">
                <a:latin typeface="Arial" pitchFamily="34" charset="0"/>
                <a:cs typeface="Arial" pitchFamily="34" charset="0"/>
              </a:rPr>
              <a:t> </a:t>
            </a:r>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According </a:t>
            </a:r>
            <a:r>
              <a:rPr lang="en-US" sz="800" dirty="0">
                <a:latin typeface="Arial" pitchFamily="34" charset="0"/>
                <a:cs typeface="Arial" pitchFamily="34" charset="0"/>
              </a:rPr>
              <a:t>to statistics from the market database Wireless Intelligence, it took about 20 years for the first billion mobile phones to sell worldwide. The second billion sold in four years, and the third billion sold in two. Eighty percent of the world’s population now lives within range of a cellular network (and those networks are increasingly 3G), which is double the level in 2000. And figures from the International Telecommunication Union showed that by the end of 2008, two-thirds of the world’s mobile phone use was in developing countries</a:t>
            </a:r>
            <a:r>
              <a:rPr lang="en-US" sz="800" dirty="0" smtClean="0">
                <a:latin typeface="Arial" pitchFamily="34" charset="0"/>
                <a:cs typeface="Arial" pitchFamily="34" charset="0"/>
              </a:rPr>
              <a:t>.</a:t>
            </a:r>
            <a:r>
              <a:rPr lang="en-US" sz="800" baseline="30000" dirty="0" smtClean="0">
                <a:solidFill>
                  <a:srgbClr val="FF0000"/>
                </a:solidFill>
                <a:latin typeface="Arial" pitchFamily="34" charset="0"/>
                <a:cs typeface="Arial" pitchFamily="34" charset="0"/>
              </a:rPr>
              <a:t> 3</a:t>
            </a:r>
            <a:endParaRPr lang="en-US" sz="800" dirty="0">
              <a:latin typeface="Arial" pitchFamily="34" charset="0"/>
              <a:cs typeface="Arial" pitchFamily="34" charset="0"/>
            </a:endParaRPr>
          </a:p>
          <a:p>
            <a:r>
              <a:rPr lang="en-US" sz="800" dirty="0">
                <a:latin typeface="Arial" pitchFamily="34" charset="0"/>
                <a:cs typeface="Arial" pitchFamily="34" charset="0"/>
              </a:rPr>
              <a:t>There are now over </a:t>
            </a:r>
            <a:r>
              <a:rPr lang="en-US" sz="800" dirty="0" smtClean="0">
                <a:latin typeface="Arial" pitchFamily="34" charset="0"/>
                <a:cs typeface="Arial" pitchFamily="34" charset="0"/>
              </a:rPr>
              <a:t>5 </a:t>
            </a:r>
            <a:r>
              <a:rPr lang="en-US" sz="800" dirty="0">
                <a:latin typeface="Arial" pitchFamily="34" charset="0"/>
                <a:cs typeface="Arial" pitchFamily="34" charset="0"/>
              </a:rPr>
              <a:t>billion mobile phone </a:t>
            </a:r>
            <a:r>
              <a:rPr lang="en-US" sz="800" dirty="0" smtClean="0">
                <a:latin typeface="Arial" pitchFamily="34" charset="0"/>
                <a:cs typeface="Arial" pitchFamily="34" charset="0"/>
              </a:rPr>
              <a:t>users</a:t>
            </a:r>
            <a:r>
              <a:rPr lang="en-US" sz="800" baseline="30000" dirty="0" smtClean="0">
                <a:latin typeface="Arial" pitchFamily="34" charset="0"/>
                <a:cs typeface="Arial" pitchFamily="34" charset="0"/>
              </a:rPr>
              <a:t>4 </a:t>
            </a:r>
            <a:r>
              <a:rPr lang="en-US" sz="800" dirty="0">
                <a:latin typeface="Arial" pitchFamily="34" charset="0"/>
                <a:cs typeface="Arial" pitchFamily="34" charset="0"/>
              </a:rPr>
              <a:t>and many young people have grown up never giving a thought to fixed line telephony; yet still there is this gap between those with access and those without.  Women are a significant part of the population without mobile phone access.  In fact, a woman in the developing world is 21% less likely to own a mobile phone than her male counterpart</a:t>
            </a:r>
            <a:r>
              <a:rPr lang="en-US" sz="800" dirty="0" smtClean="0">
                <a:latin typeface="Arial" pitchFamily="34" charset="0"/>
                <a:cs typeface="Arial" pitchFamily="34" charset="0"/>
              </a:rPr>
              <a:t>.</a:t>
            </a:r>
            <a:r>
              <a:rPr lang="en-US" sz="800" baseline="30000" dirty="0" smtClean="0">
                <a:latin typeface="Arial" pitchFamily="34" charset="0"/>
                <a:cs typeface="Arial" pitchFamily="34" charset="0"/>
              </a:rPr>
              <a:t> 5</a:t>
            </a:r>
            <a:endParaRPr lang="en-US" sz="800" baseline="30000" dirty="0">
              <a:latin typeface="Arial" pitchFamily="34" charset="0"/>
              <a:cs typeface="Arial" pitchFamily="34" charset="0"/>
            </a:endParaRPr>
          </a:p>
          <a:p>
            <a:pPr>
              <a:buNone/>
            </a:pPr>
            <a:endParaRPr lang="en-US" sz="800" dirty="0">
              <a:latin typeface="Arial" pitchFamily="34" charset="0"/>
              <a:cs typeface="Arial" pitchFamily="34" charset="0"/>
            </a:endParaRPr>
          </a:p>
          <a:p>
            <a:pPr>
              <a:buNone/>
            </a:pPr>
            <a:r>
              <a:rPr lang="en-US" sz="800" dirty="0">
                <a:latin typeface="Arial" pitchFamily="34" charset="0"/>
                <a:cs typeface="Arial" pitchFamily="34" charset="0"/>
              </a:rPr>
              <a:t>Sources:</a:t>
            </a:r>
          </a:p>
          <a:p>
            <a:r>
              <a:rPr lang="en-US" sz="800" b="0" baseline="30000" dirty="0">
                <a:latin typeface="Arial" pitchFamily="34" charset="0"/>
                <a:cs typeface="Arial" pitchFamily="34" charset="0"/>
              </a:rPr>
              <a:t>1 </a:t>
            </a:r>
            <a:r>
              <a:rPr lang="en-US" sz="800" b="0" dirty="0" smtClean="0"/>
              <a:t>Informa WCIS+.  Annual total penetration by region.  As of 3/14/2011.</a:t>
            </a:r>
            <a:r>
              <a:rPr lang="en-US" sz="800" b="0" baseline="0" dirty="0" smtClean="0">
                <a:solidFill>
                  <a:srgbClr val="000000"/>
                </a:solidFill>
              </a:rPr>
              <a:t> </a:t>
            </a:r>
            <a:r>
              <a:rPr lang="en-US" sz="800" b="0" dirty="0" smtClean="0">
                <a:latin typeface="Arial" pitchFamily="34" charset="0"/>
                <a:cs typeface="Arial" pitchFamily="34" charset="0"/>
              </a:rPr>
              <a:t>http</a:t>
            </a:r>
            <a:r>
              <a:rPr lang="en-US" sz="800" b="0" dirty="0">
                <a:latin typeface="Arial" pitchFamily="34" charset="0"/>
                <a:cs typeface="Arial" pitchFamily="34" charset="0"/>
              </a:rPr>
              <a:t>://www.wcisplus.com/wcisplus/NumericalDataPage.html</a:t>
            </a:r>
          </a:p>
          <a:p>
            <a:r>
              <a:rPr lang="en-US" sz="800" baseline="30000" dirty="0">
                <a:latin typeface="Arial" pitchFamily="34" charset="0"/>
                <a:cs typeface="Arial" pitchFamily="34" charset="0"/>
              </a:rPr>
              <a:t>2 </a:t>
            </a:r>
            <a:r>
              <a:rPr lang="en-US" sz="800" dirty="0" smtClean="0"/>
              <a:t>Internet World Stats at </a:t>
            </a:r>
            <a:r>
              <a:rPr lang="en-US" sz="800" u="sng" dirty="0" smtClean="0">
                <a:hlinkClick r:id="rId3"/>
              </a:rPr>
              <a:t>www.internetworldstats.com/stats.htm</a:t>
            </a:r>
            <a:r>
              <a:rPr lang="en-US" sz="800" dirty="0" smtClean="0"/>
              <a:t>. As of 3/14/2011</a:t>
            </a:r>
            <a:r>
              <a:rPr lang="en-US" sz="800" dirty="0" smtClean="0">
                <a:latin typeface="Arial" pitchFamily="34" charset="0"/>
                <a:cs typeface="Arial" pitchFamily="34" charset="0"/>
              </a:rPr>
              <a:t>. </a:t>
            </a:r>
            <a:endParaRPr lang="en-US" sz="800" dirty="0">
              <a:latin typeface="Arial" pitchFamily="34" charset="0"/>
              <a:cs typeface="Arial" pitchFamily="34" charset="0"/>
            </a:endParaRPr>
          </a:p>
          <a:p>
            <a:pPr marL="117466" indent="-117466" defTabSz="914334">
              <a:defRPr/>
            </a:pPr>
            <a:r>
              <a:rPr lang="en-US" sz="800" baseline="30000" dirty="0">
                <a:latin typeface="Arial" pitchFamily="34" charset="0"/>
                <a:cs typeface="Arial" pitchFamily="34" charset="0"/>
              </a:rPr>
              <a:t>3 </a:t>
            </a:r>
            <a:r>
              <a:rPr lang="en-US" sz="800" dirty="0" smtClean="0">
                <a:latin typeface="Arial" pitchFamily="34" charset="0"/>
                <a:cs typeface="Arial" pitchFamily="34" charset="0"/>
              </a:rPr>
              <a:t>MacInnis</a:t>
            </a:r>
            <a:r>
              <a:rPr lang="en-US" sz="800" dirty="0">
                <a:latin typeface="Arial" pitchFamily="34" charset="0"/>
                <a:cs typeface="Arial" pitchFamily="34" charset="0"/>
              </a:rPr>
              <a:t>, Laura. “Mobile Phone Growth Helps Poorer States: U.N.” Reuters. 2 Mar 2009</a:t>
            </a:r>
            <a:r>
              <a:rPr lang="en-US" sz="800" dirty="0" smtClean="0">
                <a:latin typeface="Arial" pitchFamily="34" charset="0"/>
                <a:cs typeface="Arial" pitchFamily="34" charset="0"/>
              </a:rPr>
              <a:t>. http</a:t>
            </a:r>
            <a:r>
              <a:rPr lang="en-US" sz="800" dirty="0">
                <a:latin typeface="Arial" pitchFamily="34" charset="0"/>
                <a:cs typeface="Arial" pitchFamily="34" charset="0"/>
              </a:rPr>
              <a:t>://www.reuters.com/article/technologyNews/idUSTRE5211GJ20090302</a:t>
            </a:r>
          </a:p>
          <a:p>
            <a:r>
              <a:rPr lang="en-US" sz="800" baseline="30000" dirty="0" smtClean="0">
                <a:latin typeface="Arial" pitchFamily="34" charset="0"/>
                <a:cs typeface="Arial" pitchFamily="34" charset="0"/>
              </a:rPr>
              <a:t>4</a:t>
            </a:r>
            <a:r>
              <a:rPr lang="en-US" sz="800" dirty="0" smtClean="0">
                <a:latin typeface="Arial" pitchFamily="34" charset="0"/>
                <a:cs typeface="Arial" pitchFamily="34" charset="0"/>
              </a:rPr>
              <a:t> </a:t>
            </a:r>
            <a:r>
              <a:rPr lang="en-US" sz="800" dirty="0" smtClean="0">
                <a:latin typeface="Arial" charset="0"/>
                <a:ea typeface="+mn-ea"/>
              </a:rPr>
              <a:t>Wireless Intelligence estimates as of January 21, 2011 for quarter ending December 31, 2010</a:t>
            </a:r>
            <a:r>
              <a:rPr lang="en-US" sz="800" dirty="0" smtClean="0">
                <a:latin typeface="Arial" pitchFamily="34" charset="0"/>
                <a:cs typeface="Arial" pitchFamily="34" charset="0"/>
              </a:rPr>
              <a:t> </a:t>
            </a:r>
            <a:endParaRPr lang="en-US" sz="800" dirty="0">
              <a:latin typeface="Arial" pitchFamily="34" charset="0"/>
              <a:cs typeface="Arial" pitchFamily="34" charset="0"/>
            </a:endParaRPr>
          </a:p>
          <a:p>
            <a:r>
              <a:rPr lang="en-US" sz="800" baseline="30000" dirty="0" smtClean="0">
                <a:latin typeface="Arial" pitchFamily="34" charset="0"/>
                <a:cs typeface="Arial" pitchFamily="34" charset="0"/>
              </a:rPr>
              <a:t>5 </a:t>
            </a:r>
            <a:r>
              <a:rPr lang="en-US" sz="800" dirty="0" smtClean="0">
                <a:latin typeface="Arial" pitchFamily="34" charset="0"/>
                <a:cs typeface="Arial" pitchFamily="34" charset="0"/>
              </a:rPr>
              <a:t>GSMA</a:t>
            </a:r>
            <a:r>
              <a:rPr lang="en-US" sz="800" dirty="0">
                <a:latin typeface="Arial" pitchFamily="34" charset="0"/>
                <a:cs typeface="Arial" pitchFamily="34" charset="0"/>
              </a:rPr>
              <a:t>, Cherie Blair Foundation for Women, and Vital Wave Consulting. “Women and Mobile: A Global Opportunity.” </a:t>
            </a:r>
            <a:r>
              <a:rPr lang="en-US" sz="800" dirty="0" smtClean="0">
                <a:latin typeface="Arial" pitchFamily="34" charset="0"/>
                <a:cs typeface="Arial" pitchFamily="34" charset="0"/>
              </a:rPr>
              <a:t> </a:t>
            </a:r>
            <a:r>
              <a:rPr lang="en-US" sz="800" dirty="0">
                <a:latin typeface="Arial" pitchFamily="34" charset="0"/>
                <a:cs typeface="Arial" pitchFamily="34" charset="0"/>
              </a:rPr>
              <a:t>http://www.gsmworld.com/documents/women_mobile.pdf</a:t>
            </a:r>
          </a:p>
          <a:p>
            <a:pPr marL="117466" indent="-117466" defTabSz="914334">
              <a:defRPr/>
            </a:pPr>
            <a:endParaRPr lang="en-US" sz="700" b="1" dirty="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698500" y="4409758"/>
            <a:ext cx="5588000" cy="2101692"/>
          </a:xfrm>
          <a:noFill/>
          <a:ln/>
        </p:spPr>
        <p:txBody>
          <a:bodyPr/>
          <a:lstStyle/>
          <a:p>
            <a:r>
              <a:rPr lang="en-US" sz="1000" kern="1200" dirty="0" smtClean="0">
                <a:solidFill>
                  <a:schemeClr val="tx1"/>
                </a:solidFill>
                <a:latin typeface="Arial" charset="0"/>
                <a:ea typeface="+mn-ea"/>
                <a:cs typeface="+mn-cs"/>
              </a:rPr>
              <a:t>Wireless Reach was formalized in 2006 to demonstrate how 3G can improve people’s lives. </a:t>
            </a:r>
          </a:p>
          <a:p>
            <a:r>
              <a:rPr lang="en-US" sz="900" kern="1200" dirty="0" smtClean="0">
                <a:solidFill>
                  <a:schemeClr val="tx1"/>
                </a:solidFill>
                <a:latin typeface="Arial" pitchFamily="34" charset="0"/>
                <a:ea typeface="+mn-ea"/>
                <a:cs typeface="Arial" pitchFamily="34" charset="0"/>
              </a:rPr>
              <a:t>Qualcomm believes access to 3G and next-generation mobile technologies can improve people’s lives.  Qualcomm’s Wireless Reach™ initiative is a strategic program that brings wireless technology to underserved communities globally.  By working with partners, Wireless Reach invests in projects that foster entrepreneurship, aid in public safety, enhance the delivery of health care, enrich teaching and learning and improve environmental sustainability. For more information please visit www.qualcomm.com/wirelessreach. </a:t>
            </a:r>
          </a:p>
          <a:p>
            <a:r>
              <a:rPr lang="en-US" sz="1000" kern="1200" dirty="0" smtClean="0">
                <a:solidFill>
                  <a:schemeClr val="tx1"/>
                </a:solidFill>
                <a:latin typeface="Arial" charset="0"/>
                <a:ea typeface="+mn-ea"/>
                <a:cs typeface="+mn-cs"/>
              </a:rPr>
              <a:t>To date we have 64 Wireless Reach projects in various stages of development in 27 countries.</a:t>
            </a:r>
          </a:p>
          <a:p>
            <a:r>
              <a:rPr lang="en-US" sz="1000" kern="1200" dirty="0" smtClean="0">
                <a:solidFill>
                  <a:schemeClr val="tx1"/>
                </a:solidFill>
                <a:latin typeface="Arial" charset="0"/>
                <a:ea typeface="+mn-ea"/>
                <a:cs typeface="+mn-cs"/>
              </a:rPr>
              <a:t>This slide shows where we have had or have projects.</a:t>
            </a:r>
            <a:r>
              <a:rPr lang="en-US" sz="1000" kern="1200" baseline="0" dirty="0" smtClean="0">
                <a:solidFill>
                  <a:schemeClr val="tx1"/>
                </a:solidFill>
                <a:latin typeface="Arial" charset="0"/>
                <a:ea typeface="+mn-ea"/>
                <a:cs typeface="+mn-cs"/>
              </a:rPr>
              <a:t> </a:t>
            </a:r>
          </a:p>
        </p:txBody>
      </p:sp>
      <p:sp>
        <p:nvSpPr>
          <p:cNvPr id="36868" name="Slide Number Placeholder 3"/>
          <p:cNvSpPr>
            <a:spLocks noGrp="1"/>
          </p:cNvSpPr>
          <p:nvPr>
            <p:ph type="sldNum" sz="quarter" idx="5"/>
          </p:nvPr>
        </p:nvSpPr>
        <p:spPr>
          <a:xfrm>
            <a:off x="3955750" y="8817612"/>
            <a:ext cx="3027638" cy="464503"/>
          </a:xfrm>
          <a:prstGeom prst="rect">
            <a:avLst/>
          </a:prstGeom>
          <a:noFill/>
        </p:spPr>
        <p:txBody>
          <a:bodyPr/>
          <a:lstStyle/>
          <a:p>
            <a:fld id="{27616B1E-14E6-4E06-9DF6-4503587778B1}" type="slidenum">
              <a:rPr lang="en-US">
                <a:solidFill>
                  <a:srgbClr val="000000"/>
                </a:solidFill>
              </a:rPr>
              <a:pPr/>
              <a:t>4</a:t>
            </a:fld>
            <a:endParaRPr lang="en-US"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800" dirty="0" smtClean="0">
                <a:latin typeface="Arial" pitchFamily="34" charset="0"/>
                <a:cs typeface="Arial" pitchFamily="34" charset="0"/>
              </a:rPr>
              <a:t>Despite </a:t>
            </a:r>
            <a:r>
              <a:rPr lang="en-US" sz="800" dirty="0">
                <a:latin typeface="Arial" pitchFamily="34" charset="0"/>
                <a:cs typeface="Arial" pitchFamily="34" charset="0"/>
              </a:rPr>
              <a:t>the rapid pace of technology, a digital divide still exists. As these charts show, </a:t>
            </a:r>
            <a:r>
              <a:rPr lang="en-US" sz="800" dirty="0" smtClean="0">
                <a:latin typeface="Arial" pitchFamily="34" charset="0"/>
                <a:cs typeface="Arial" pitchFamily="34" charset="0"/>
              </a:rPr>
              <a:t>23 </a:t>
            </a:r>
            <a:r>
              <a:rPr lang="en-US" sz="800" dirty="0">
                <a:latin typeface="Arial" pitchFamily="34" charset="0"/>
                <a:cs typeface="Arial" pitchFamily="34" charset="0"/>
              </a:rPr>
              <a:t>percent of the world’s population does not have a mobile phone</a:t>
            </a:r>
            <a:r>
              <a:rPr lang="en-US" sz="800" baseline="30000" dirty="0">
                <a:latin typeface="Arial" pitchFamily="34" charset="0"/>
                <a:cs typeface="Arial" pitchFamily="34" charset="0"/>
              </a:rPr>
              <a:t>1</a:t>
            </a:r>
            <a:r>
              <a:rPr lang="en-US" sz="800" dirty="0">
                <a:latin typeface="Arial" pitchFamily="34" charset="0"/>
                <a:cs typeface="Arial" pitchFamily="34" charset="0"/>
              </a:rPr>
              <a:t> and </a:t>
            </a:r>
            <a:r>
              <a:rPr lang="en-US" sz="800" dirty="0" smtClean="0">
                <a:latin typeface="Arial" pitchFamily="34" charset="0"/>
                <a:cs typeface="Arial" pitchFamily="34" charset="0"/>
              </a:rPr>
              <a:t>71 </a:t>
            </a:r>
            <a:r>
              <a:rPr lang="en-US" sz="800" dirty="0">
                <a:latin typeface="Arial" pitchFamily="34" charset="0"/>
                <a:cs typeface="Arial" pitchFamily="34" charset="0"/>
              </a:rPr>
              <a:t>percent of the population does not use the Internet.</a:t>
            </a:r>
            <a:r>
              <a:rPr lang="en-US" sz="800" baseline="30000" dirty="0">
                <a:latin typeface="Arial" pitchFamily="34" charset="0"/>
                <a:cs typeface="Arial" pitchFamily="34" charset="0"/>
              </a:rPr>
              <a:t> 2</a:t>
            </a:r>
            <a:r>
              <a:rPr lang="en-US" sz="800" dirty="0">
                <a:latin typeface="Arial" pitchFamily="34" charset="0"/>
                <a:cs typeface="Arial" pitchFamily="34" charset="0"/>
              </a:rPr>
              <a:t> </a:t>
            </a:r>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According </a:t>
            </a:r>
            <a:r>
              <a:rPr lang="en-US" sz="800" dirty="0">
                <a:latin typeface="Arial" pitchFamily="34" charset="0"/>
                <a:cs typeface="Arial" pitchFamily="34" charset="0"/>
              </a:rPr>
              <a:t>to statistics from the market database Wireless Intelligence, it took about 20 years for the first billion mobile phones to sell worldwide. The second billion sold in four years, and the third billion sold in two. Eighty percent of the world’s population now lives within range of a cellular network (and those networks are increasingly 3G), which is double the level in 2000. And figures from the International Telecommunication Union showed that by the end of 2008, two-thirds of the world’s mobile phone use was in developing countries</a:t>
            </a:r>
            <a:r>
              <a:rPr lang="en-US" sz="800" dirty="0" smtClean="0">
                <a:latin typeface="Arial" pitchFamily="34" charset="0"/>
                <a:cs typeface="Arial" pitchFamily="34" charset="0"/>
              </a:rPr>
              <a:t>.</a:t>
            </a:r>
            <a:r>
              <a:rPr lang="en-US" sz="800" baseline="30000" dirty="0" smtClean="0">
                <a:solidFill>
                  <a:srgbClr val="FF0000"/>
                </a:solidFill>
                <a:latin typeface="Arial" pitchFamily="34" charset="0"/>
                <a:cs typeface="Arial" pitchFamily="34" charset="0"/>
              </a:rPr>
              <a:t> 3</a:t>
            </a:r>
            <a:endParaRPr lang="en-US" sz="800" dirty="0">
              <a:latin typeface="Arial" pitchFamily="34" charset="0"/>
              <a:cs typeface="Arial" pitchFamily="34" charset="0"/>
            </a:endParaRPr>
          </a:p>
          <a:p>
            <a:r>
              <a:rPr lang="en-US" sz="800" dirty="0">
                <a:latin typeface="Arial" pitchFamily="34" charset="0"/>
                <a:cs typeface="Arial" pitchFamily="34" charset="0"/>
              </a:rPr>
              <a:t>There are now over </a:t>
            </a:r>
            <a:r>
              <a:rPr lang="en-US" sz="800" dirty="0" smtClean="0">
                <a:latin typeface="Arial" pitchFamily="34" charset="0"/>
                <a:cs typeface="Arial" pitchFamily="34" charset="0"/>
              </a:rPr>
              <a:t>5 </a:t>
            </a:r>
            <a:r>
              <a:rPr lang="en-US" sz="800" dirty="0">
                <a:latin typeface="Arial" pitchFamily="34" charset="0"/>
                <a:cs typeface="Arial" pitchFamily="34" charset="0"/>
              </a:rPr>
              <a:t>billion mobile phone </a:t>
            </a:r>
            <a:r>
              <a:rPr lang="en-US" sz="800" dirty="0" smtClean="0">
                <a:latin typeface="Arial" pitchFamily="34" charset="0"/>
                <a:cs typeface="Arial" pitchFamily="34" charset="0"/>
              </a:rPr>
              <a:t>users</a:t>
            </a:r>
            <a:r>
              <a:rPr lang="en-US" sz="800" baseline="30000" dirty="0" smtClean="0">
                <a:latin typeface="Arial" pitchFamily="34" charset="0"/>
                <a:cs typeface="Arial" pitchFamily="34" charset="0"/>
              </a:rPr>
              <a:t>4 </a:t>
            </a:r>
            <a:r>
              <a:rPr lang="en-US" sz="800" dirty="0">
                <a:latin typeface="Arial" pitchFamily="34" charset="0"/>
                <a:cs typeface="Arial" pitchFamily="34" charset="0"/>
              </a:rPr>
              <a:t>and many young people have grown up never giving a thought to fixed line telephony; yet still there is this gap between those with access and those without.  Women are a significant part of the population without mobile phone access.  In fact, a woman in the developing world is 21% less likely to own a mobile phone than her male counterpart</a:t>
            </a:r>
            <a:r>
              <a:rPr lang="en-US" sz="800" dirty="0" smtClean="0">
                <a:latin typeface="Arial" pitchFamily="34" charset="0"/>
                <a:cs typeface="Arial" pitchFamily="34" charset="0"/>
              </a:rPr>
              <a:t>.</a:t>
            </a:r>
            <a:r>
              <a:rPr lang="en-US" sz="800" baseline="30000" dirty="0" smtClean="0">
                <a:latin typeface="Arial" pitchFamily="34" charset="0"/>
                <a:cs typeface="Arial" pitchFamily="34" charset="0"/>
              </a:rPr>
              <a:t> 5</a:t>
            </a:r>
            <a:endParaRPr lang="en-US" sz="800" baseline="30000" dirty="0">
              <a:latin typeface="Arial" pitchFamily="34" charset="0"/>
              <a:cs typeface="Arial" pitchFamily="34" charset="0"/>
            </a:endParaRPr>
          </a:p>
          <a:p>
            <a:pPr>
              <a:buNone/>
            </a:pPr>
            <a:endParaRPr lang="en-US" sz="800" dirty="0">
              <a:latin typeface="Arial" pitchFamily="34" charset="0"/>
              <a:cs typeface="Arial" pitchFamily="34" charset="0"/>
            </a:endParaRPr>
          </a:p>
          <a:p>
            <a:pPr>
              <a:buNone/>
            </a:pPr>
            <a:r>
              <a:rPr lang="en-US" sz="800" dirty="0">
                <a:latin typeface="Arial" pitchFamily="34" charset="0"/>
                <a:cs typeface="Arial" pitchFamily="34" charset="0"/>
              </a:rPr>
              <a:t>Sources:</a:t>
            </a:r>
          </a:p>
          <a:p>
            <a:r>
              <a:rPr lang="en-US" sz="800" b="0" baseline="30000" dirty="0">
                <a:latin typeface="Arial" pitchFamily="34" charset="0"/>
                <a:cs typeface="Arial" pitchFamily="34" charset="0"/>
              </a:rPr>
              <a:t>1 </a:t>
            </a:r>
            <a:r>
              <a:rPr lang="en-US" sz="800" b="0" dirty="0" smtClean="0"/>
              <a:t>Informa WCIS+.  Annual total penetration by region.  As of 3/14/2011.</a:t>
            </a:r>
            <a:r>
              <a:rPr lang="en-US" sz="800" b="0" baseline="0" dirty="0" smtClean="0">
                <a:solidFill>
                  <a:srgbClr val="000000"/>
                </a:solidFill>
              </a:rPr>
              <a:t> </a:t>
            </a:r>
            <a:r>
              <a:rPr lang="en-US" sz="800" b="0" dirty="0" smtClean="0">
                <a:latin typeface="Arial" pitchFamily="34" charset="0"/>
                <a:cs typeface="Arial" pitchFamily="34" charset="0"/>
              </a:rPr>
              <a:t>http</a:t>
            </a:r>
            <a:r>
              <a:rPr lang="en-US" sz="800" b="0" dirty="0">
                <a:latin typeface="Arial" pitchFamily="34" charset="0"/>
                <a:cs typeface="Arial" pitchFamily="34" charset="0"/>
              </a:rPr>
              <a:t>://www.wcisplus.com/wcisplus/NumericalDataPage.html</a:t>
            </a:r>
          </a:p>
          <a:p>
            <a:r>
              <a:rPr lang="en-US" sz="800" baseline="30000" dirty="0">
                <a:latin typeface="Arial" pitchFamily="34" charset="0"/>
                <a:cs typeface="Arial" pitchFamily="34" charset="0"/>
              </a:rPr>
              <a:t>2 </a:t>
            </a:r>
            <a:r>
              <a:rPr lang="en-US" sz="800" dirty="0" smtClean="0"/>
              <a:t>Internet World Stats at </a:t>
            </a:r>
            <a:r>
              <a:rPr lang="en-US" sz="800" u="sng" dirty="0" smtClean="0">
                <a:hlinkClick r:id="rId3"/>
              </a:rPr>
              <a:t>www.internetworldstats.com/stats.htm</a:t>
            </a:r>
            <a:r>
              <a:rPr lang="en-US" sz="800" dirty="0" smtClean="0"/>
              <a:t>. As of 3/14/2011</a:t>
            </a:r>
            <a:r>
              <a:rPr lang="en-US" sz="800" dirty="0" smtClean="0">
                <a:latin typeface="Arial" pitchFamily="34" charset="0"/>
                <a:cs typeface="Arial" pitchFamily="34" charset="0"/>
              </a:rPr>
              <a:t>. </a:t>
            </a:r>
            <a:endParaRPr lang="en-US" sz="800" dirty="0">
              <a:latin typeface="Arial" pitchFamily="34" charset="0"/>
              <a:cs typeface="Arial" pitchFamily="34" charset="0"/>
            </a:endParaRPr>
          </a:p>
          <a:p>
            <a:pPr marL="117466" indent="-117466" defTabSz="914334">
              <a:defRPr/>
            </a:pPr>
            <a:r>
              <a:rPr lang="en-US" sz="800" baseline="30000" dirty="0">
                <a:latin typeface="Arial" pitchFamily="34" charset="0"/>
                <a:cs typeface="Arial" pitchFamily="34" charset="0"/>
              </a:rPr>
              <a:t>3 </a:t>
            </a:r>
            <a:r>
              <a:rPr lang="en-US" sz="800" dirty="0" smtClean="0">
                <a:latin typeface="Arial" pitchFamily="34" charset="0"/>
                <a:cs typeface="Arial" pitchFamily="34" charset="0"/>
              </a:rPr>
              <a:t>MacInnis</a:t>
            </a:r>
            <a:r>
              <a:rPr lang="en-US" sz="800" dirty="0">
                <a:latin typeface="Arial" pitchFamily="34" charset="0"/>
                <a:cs typeface="Arial" pitchFamily="34" charset="0"/>
              </a:rPr>
              <a:t>, Laura. “Mobile Phone Growth Helps Poorer States: U.N.” Reuters. 2 Mar 2009</a:t>
            </a:r>
            <a:r>
              <a:rPr lang="en-US" sz="800" dirty="0" smtClean="0">
                <a:latin typeface="Arial" pitchFamily="34" charset="0"/>
                <a:cs typeface="Arial" pitchFamily="34" charset="0"/>
              </a:rPr>
              <a:t>. http</a:t>
            </a:r>
            <a:r>
              <a:rPr lang="en-US" sz="800" dirty="0">
                <a:latin typeface="Arial" pitchFamily="34" charset="0"/>
                <a:cs typeface="Arial" pitchFamily="34" charset="0"/>
              </a:rPr>
              <a:t>://www.reuters.com/article/technologyNews/idUSTRE5211GJ20090302</a:t>
            </a:r>
          </a:p>
          <a:p>
            <a:r>
              <a:rPr lang="en-US" sz="800" baseline="30000" dirty="0" smtClean="0">
                <a:latin typeface="Arial" pitchFamily="34" charset="0"/>
                <a:cs typeface="Arial" pitchFamily="34" charset="0"/>
              </a:rPr>
              <a:t>4</a:t>
            </a:r>
            <a:r>
              <a:rPr lang="en-US" sz="800" dirty="0" smtClean="0">
                <a:latin typeface="Arial" pitchFamily="34" charset="0"/>
                <a:cs typeface="Arial" pitchFamily="34" charset="0"/>
              </a:rPr>
              <a:t> </a:t>
            </a:r>
            <a:r>
              <a:rPr lang="en-US" sz="800" dirty="0" smtClean="0">
                <a:latin typeface="Arial" charset="0"/>
                <a:ea typeface="+mn-ea"/>
              </a:rPr>
              <a:t>Wireless Intelligence estimates as of January 21, 2011 for quarter ending December 31, 2010</a:t>
            </a:r>
            <a:r>
              <a:rPr lang="en-US" sz="800" dirty="0" smtClean="0">
                <a:latin typeface="Arial" pitchFamily="34" charset="0"/>
                <a:cs typeface="Arial" pitchFamily="34" charset="0"/>
              </a:rPr>
              <a:t> </a:t>
            </a:r>
            <a:endParaRPr lang="en-US" sz="800" dirty="0">
              <a:latin typeface="Arial" pitchFamily="34" charset="0"/>
              <a:cs typeface="Arial" pitchFamily="34" charset="0"/>
            </a:endParaRPr>
          </a:p>
          <a:p>
            <a:r>
              <a:rPr lang="en-US" sz="800" baseline="30000" dirty="0" smtClean="0">
                <a:latin typeface="Arial" pitchFamily="34" charset="0"/>
                <a:cs typeface="Arial" pitchFamily="34" charset="0"/>
              </a:rPr>
              <a:t>5 </a:t>
            </a:r>
            <a:r>
              <a:rPr lang="en-US" sz="800" dirty="0" smtClean="0">
                <a:latin typeface="Arial" pitchFamily="34" charset="0"/>
                <a:cs typeface="Arial" pitchFamily="34" charset="0"/>
              </a:rPr>
              <a:t>GSMA</a:t>
            </a:r>
            <a:r>
              <a:rPr lang="en-US" sz="800" dirty="0">
                <a:latin typeface="Arial" pitchFamily="34" charset="0"/>
                <a:cs typeface="Arial" pitchFamily="34" charset="0"/>
              </a:rPr>
              <a:t>, Cherie Blair Foundation for Women, and Vital Wave Consulting. “Women and Mobile: A Global Opportunity.” </a:t>
            </a:r>
            <a:r>
              <a:rPr lang="en-US" sz="800" dirty="0" smtClean="0">
                <a:latin typeface="Arial" pitchFamily="34" charset="0"/>
                <a:cs typeface="Arial" pitchFamily="34" charset="0"/>
              </a:rPr>
              <a:t> </a:t>
            </a:r>
            <a:r>
              <a:rPr lang="en-US" sz="800" dirty="0">
                <a:latin typeface="Arial" pitchFamily="34" charset="0"/>
                <a:cs typeface="Arial" pitchFamily="34" charset="0"/>
              </a:rPr>
              <a:t>http://www.gsmworld.com/documents/women_mobile.pdf</a:t>
            </a:r>
          </a:p>
          <a:p>
            <a:pPr marL="117466" indent="-117466" defTabSz="914334">
              <a:defRPr/>
            </a:pPr>
            <a:endParaRPr lang="en-US" sz="700" b="1"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956550" y="8817904"/>
            <a:ext cx="3026833" cy="464185"/>
          </a:xfrm>
          <a:prstGeom prst="rect">
            <a:avLst/>
          </a:prstGeom>
          <a:noFill/>
          <a:ln w="9525">
            <a:noFill/>
            <a:miter lim="800000"/>
            <a:headEnd/>
            <a:tailEnd/>
          </a:ln>
        </p:spPr>
        <p:txBody>
          <a:bodyPr lIns="91435" tIns="45718" rIns="91435" bIns="45718" anchor="b"/>
          <a:lstStyle/>
          <a:p>
            <a:pPr algn="r" rtl="0" eaLnBrk="0" fontAlgn="base" hangingPunct="0">
              <a:spcBef>
                <a:spcPct val="20000"/>
              </a:spcBef>
              <a:spcAft>
                <a:spcPct val="0"/>
              </a:spcAft>
            </a:pPr>
            <a:fld id="{5B14B743-1A36-4D80-9537-3D38487471CB}" type="slidenum">
              <a:rPr lang="en-US" sz="1200" kern="1200">
                <a:solidFill>
                  <a:srgbClr val="5F5F5F"/>
                </a:solidFill>
                <a:latin typeface="Tahoma" pitchFamily="-107" charset="0"/>
                <a:ea typeface="ＭＳ Ｐゴシック" pitchFamily="-107" charset="-128"/>
                <a:cs typeface="+mn-cs"/>
              </a:rPr>
              <a:pPr algn="r" rtl="0" eaLnBrk="0" fontAlgn="base" hangingPunct="0">
                <a:spcBef>
                  <a:spcPct val="20000"/>
                </a:spcBef>
                <a:spcAft>
                  <a:spcPct val="0"/>
                </a:spcAft>
              </a:pPr>
              <a:t>7</a:t>
            </a:fld>
            <a:endParaRPr lang="en-US" sz="1200" kern="1200" dirty="0">
              <a:solidFill>
                <a:srgbClr val="5F5F5F"/>
              </a:solidFill>
              <a:latin typeface="Tahoma" pitchFamily="-107" charset="0"/>
              <a:ea typeface="ＭＳ Ｐゴシック" pitchFamily="-107" charset="-128"/>
              <a:cs typeface="+mn-cs"/>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xfrm>
            <a:off x="931334" y="4409757"/>
            <a:ext cx="5122333" cy="258528"/>
          </a:xfrm>
          <a:noFill/>
          <a:ln/>
        </p:spPr>
        <p:txBody>
          <a:bodyPr lIns="91435" tIns="45718" rIns="91435" bIns="45718"/>
          <a:lstStyle/>
          <a:p>
            <a:pPr lvl="0"/>
            <a:r>
              <a:rPr lang="en-US" sz="1400" kern="1200" dirty="0" smtClean="0">
                <a:solidFill>
                  <a:schemeClr val="tx1"/>
                </a:solidFill>
                <a:latin typeface="Arial" charset="0"/>
                <a:ea typeface="+mn-ea"/>
                <a:cs typeface="+mn-cs"/>
              </a:rPr>
              <a:t>In economics, the base of the pyramid is the largest, but poorest socio-economic group – the 2.5 billion people globally who live on less than US $2.50 per day.</a:t>
            </a:r>
          </a:p>
          <a:p>
            <a:pPr lvl="0"/>
            <a:r>
              <a:rPr lang="en-US" sz="1400" i="1" kern="1200" dirty="0" smtClean="0">
                <a:solidFill>
                  <a:schemeClr val="tx1"/>
                </a:solidFill>
                <a:latin typeface="Arial" charset="0"/>
                <a:ea typeface="+mn-ea"/>
                <a:cs typeface="+mn-cs"/>
              </a:rPr>
              <a:t>Connecting India to Disconnect Poverty</a:t>
            </a:r>
            <a:r>
              <a:rPr lang="en-US" sz="1400" kern="1200" dirty="0" smtClean="0">
                <a:solidFill>
                  <a:schemeClr val="tx1"/>
                </a:solidFill>
                <a:latin typeface="Arial" charset="0"/>
                <a:ea typeface="+mn-ea"/>
                <a:cs typeface="+mn-cs"/>
              </a:rPr>
              <a:t> </a:t>
            </a:r>
            <a:r>
              <a:rPr lang="en-US" sz="1400" i="1" kern="1200" dirty="0" smtClean="0">
                <a:solidFill>
                  <a:schemeClr val="tx1"/>
                </a:solidFill>
                <a:latin typeface="Arial" charset="0"/>
                <a:ea typeface="+mn-ea"/>
                <a:cs typeface="+mn-cs"/>
              </a:rPr>
              <a:t>(CIDP)</a:t>
            </a:r>
            <a:r>
              <a:rPr lang="en-US" sz="1400" kern="1200" dirty="0" smtClean="0">
                <a:solidFill>
                  <a:schemeClr val="tx1"/>
                </a:solidFill>
                <a:latin typeface="Arial" charset="0"/>
                <a:ea typeface="+mn-ea"/>
                <a:cs typeface="+mn-cs"/>
              </a:rPr>
              <a:t> is designed to assess strategies that empower women entrepreneurs at the base of the pyramid using </a:t>
            </a:r>
            <a:r>
              <a:rPr lang="en-US" sz="1400" b="0" i="0" dirty="0" smtClean="0">
                <a:solidFill>
                  <a:srgbClr val="1B538F"/>
                </a:solidFill>
              </a:rPr>
              <a:t>Brew</a:t>
            </a:r>
            <a:r>
              <a:rPr lang="en-US" sz="1400" b="0" i="0" baseline="30000" dirty="0" smtClean="0">
                <a:solidFill>
                  <a:schemeClr val="accent3">
                    <a:lumMod val="50000"/>
                  </a:schemeClr>
                </a:solidFill>
              </a:rPr>
              <a:t>®</a:t>
            </a:r>
            <a:r>
              <a:rPr lang="en-US" sz="1400" b="0" i="0" kern="1200" dirty="0" smtClean="0">
                <a:solidFill>
                  <a:schemeClr val="tx1"/>
                </a:solidFill>
                <a:latin typeface="Arial" charset="0"/>
                <a:ea typeface="+mn-ea"/>
                <a:cs typeface="+mn-cs"/>
              </a:rPr>
              <a:t>-based </a:t>
            </a:r>
            <a:r>
              <a:rPr lang="en-US" sz="1400" kern="1200" dirty="0" smtClean="0">
                <a:solidFill>
                  <a:schemeClr val="tx1"/>
                </a:solidFill>
                <a:latin typeface="Arial" charset="0"/>
                <a:ea typeface="+mn-ea"/>
                <a:cs typeface="+mn-cs"/>
              </a:rPr>
              <a:t>software applications on CDMA cell phones.</a:t>
            </a:r>
          </a:p>
          <a:p>
            <a:pPr lvl="0" fontAlgn="ctr"/>
            <a:r>
              <a:rPr lang="en-US" sz="1400" kern="1200" dirty="0" smtClean="0">
                <a:solidFill>
                  <a:schemeClr val="tx1"/>
                </a:solidFill>
                <a:latin typeface="Arial" charset="0"/>
                <a:ea typeface="+mn-ea"/>
                <a:cs typeface="+mn-cs"/>
              </a:rPr>
              <a:t>India is the fastest growing telecommunications industry in the world, with a projected 1.159 billion mobile subscribers by 2013 according to Informa Telecoms &amp; Media. </a:t>
            </a:r>
          </a:p>
          <a:p>
            <a:pPr lvl="0" fontAlgn="ctr"/>
            <a:r>
              <a:rPr lang="en-US" sz="1400" kern="1200" dirty="0" smtClean="0">
                <a:solidFill>
                  <a:schemeClr val="tx1"/>
                </a:solidFill>
                <a:latin typeface="Arial" charset="0"/>
                <a:ea typeface="+mn-ea"/>
                <a:cs typeface="+mn-cs"/>
              </a:rPr>
              <a:t>Mobile technology is the largest technology platform in history, and coupled with microfinance, presents an exciting opportunity to reach a large portion of people at the base of the pyramid.</a:t>
            </a:r>
          </a:p>
          <a:p>
            <a:pPr lvl="0" fontAlgn="ctr"/>
            <a:r>
              <a:rPr lang="en-US" sz="1400" kern="1200" dirty="0" smtClean="0">
                <a:solidFill>
                  <a:schemeClr val="tx1"/>
                </a:solidFill>
                <a:latin typeface="Arial" charset="0"/>
                <a:ea typeface="+mn-ea"/>
                <a:cs typeface="+mn-cs"/>
              </a:rPr>
              <a:t>By providing women with a microfinance loan and the ability to improve credit, build income and access to information and services, this program is helping lift entrepreneurs out of poverty. </a:t>
            </a:r>
          </a:p>
          <a:p>
            <a:pPr lvl="0" fontAlgn="ctr"/>
            <a:r>
              <a:rPr lang="en-US" sz="1400" i="1" kern="1200" dirty="0" smtClean="0">
                <a:solidFill>
                  <a:schemeClr val="tx1"/>
                </a:solidFill>
                <a:latin typeface="Arial" charset="0"/>
                <a:ea typeface="+mn-ea"/>
                <a:cs typeface="+mn-cs"/>
              </a:rPr>
              <a:t>CIDP</a:t>
            </a:r>
            <a:r>
              <a:rPr lang="en-US" sz="1400" kern="1200" dirty="0" smtClean="0">
                <a:solidFill>
                  <a:schemeClr val="tx1"/>
                </a:solidFill>
                <a:latin typeface="Arial" charset="0"/>
                <a:ea typeface="+mn-ea"/>
                <a:cs typeface="+mn-cs"/>
              </a:rPr>
              <a:t> is in strong demand among women entrepreneurs, proving its success.</a:t>
            </a:r>
          </a:p>
          <a:p>
            <a:pPr marL="117475" marR="0" indent="-117475" algn="l" defTabSz="914400" rtl="0" eaLnBrk="1" fontAlgn="base" latinLnBrk="0" hangingPunct="1">
              <a:lnSpc>
                <a:spcPct val="100000"/>
              </a:lnSpc>
              <a:spcBef>
                <a:spcPct val="30000"/>
              </a:spcBef>
              <a:spcAft>
                <a:spcPct val="0"/>
              </a:spcAft>
              <a:buClrTx/>
              <a:buSzTx/>
              <a:buFont typeface="Wingdings" pitchFamily="2" charset="2"/>
              <a:buChar char="§"/>
              <a:tabLst/>
              <a:defRPr/>
            </a:pPr>
            <a:endParaRPr lang="en-US" sz="1200" b="1" i="1" u="sng"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xfrm>
            <a:off x="698500" y="4409758"/>
            <a:ext cx="5588000" cy="308471"/>
          </a:xfrm>
          <a:noFill/>
          <a:ln/>
        </p:spPr>
        <p:txBody>
          <a:bodyPr/>
          <a:lstStyle/>
          <a:p>
            <a:pPr lvl="0"/>
            <a:r>
              <a:rPr lang="en-US" sz="1400" kern="1200" dirty="0" smtClean="0">
                <a:solidFill>
                  <a:schemeClr val="tx1"/>
                </a:solidFill>
                <a:latin typeface="Arial" charset="0"/>
                <a:ea typeface="+mn-ea"/>
                <a:cs typeface="+mn-cs"/>
              </a:rPr>
              <a:t>In 2007, fishers in the tsunami-affected Tamil Nadu region of India were provided mobile phones with a Brew® application called </a:t>
            </a:r>
            <a:r>
              <a:rPr lang="en-US" sz="1400" i="1" kern="1200" dirty="0" smtClean="0">
                <a:solidFill>
                  <a:schemeClr val="tx1"/>
                </a:solidFill>
                <a:latin typeface="Arial" charset="0"/>
                <a:ea typeface="+mn-ea"/>
                <a:cs typeface="+mn-cs"/>
              </a:rPr>
              <a:t>Fisher Friend</a:t>
            </a:r>
            <a:r>
              <a:rPr lang="en-US" sz="1400" kern="1200" dirty="0" smtClean="0">
                <a:solidFill>
                  <a:schemeClr val="tx1"/>
                </a:solidFill>
                <a:latin typeface="Arial" charset="0"/>
                <a:ea typeface="+mn-ea"/>
                <a:cs typeface="+mn-cs"/>
              </a:rPr>
              <a:t> that gave them instant access to helpful information in their local language, such as weather conditions,  where they can and cannot fish and market prices. </a:t>
            </a:r>
          </a:p>
          <a:p>
            <a:pPr lvl="0"/>
            <a:r>
              <a:rPr lang="en-US" sz="1400" kern="1200" dirty="0" smtClean="0">
                <a:solidFill>
                  <a:schemeClr val="tx1"/>
                </a:solidFill>
                <a:latin typeface="Arial" charset="0"/>
                <a:ea typeface="+mn-ea"/>
                <a:cs typeface="+mn-cs"/>
              </a:rPr>
              <a:t>Today the application is commercially available on Tata’s CDMA network for approximately US $.60/month. </a:t>
            </a:r>
          </a:p>
          <a:p>
            <a:pPr lvl="0"/>
            <a:r>
              <a:rPr lang="en-US" sz="1400" kern="1200" dirty="0" smtClean="0">
                <a:solidFill>
                  <a:schemeClr val="tx1"/>
                </a:solidFill>
                <a:latin typeface="Arial" charset="0"/>
                <a:ea typeface="+mn-ea"/>
                <a:cs typeface="+mn-cs"/>
              </a:rPr>
              <a:t>Local fishers reported that the application makes them more efficient, feel safer in the water and improves their daily revenue.</a:t>
            </a:r>
          </a:p>
          <a:p>
            <a:pPr lvl="0"/>
            <a:r>
              <a:rPr lang="en-US" sz="1400" kern="1200" dirty="0" smtClean="0">
                <a:solidFill>
                  <a:schemeClr val="tx1"/>
                </a:solidFill>
                <a:latin typeface="Arial" charset="0"/>
                <a:ea typeface="+mn-ea"/>
                <a:cs typeface="+mn-cs"/>
              </a:rPr>
              <a:t>In the next phase, to be launched this year, fishers will benefit from the standalone GPS application, which is designed to ensure greater safety and quicker search and rescue in the event of a crisis.</a:t>
            </a:r>
          </a:p>
          <a:p>
            <a:pPr lvl="0"/>
            <a:r>
              <a:rPr lang="en-US" sz="1400" kern="1200" dirty="0" smtClean="0">
                <a:solidFill>
                  <a:schemeClr val="tx1"/>
                </a:solidFill>
                <a:latin typeface="Arial" charset="0"/>
                <a:ea typeface="+mn-ea"/>
                <a:cs typeface="+mn-cs"/>
              </a:rPr>
              <a:t>Devanathan, a local fisherman in Puducherry, praised </a:t>
            </a:r>
            <a:r>
              <a:rPr lang="en-US" sz="1400" i="1" kern="1200" dirty="0" smtClean="0">
                <a:solidFill>
                  <a:schemeClr val="tx1"/>
                </a:solidFill>
                <a:latin typeface="Arial" charset="0"/>
                <a:ea typeface="+mn-ea"/>
                <a:cs typeface="+mn-cs"/>
              </a:rPr>
              <a:t>Fisher Friend,</a:t>
            </a:r>
            <a:r>
              <a:rPr lang="en-US" sz="1400" kern="1200" dirty="0" smtClean="0">
                <a:solidFill>
                  <a:schemeClr val="tx1"/>
                </a:solidFill>
                <a:latin typeface="Arial" charset="0"/>
                <a:ea typeface="+mn-ea"/>
                <a:cs typeface="+mn-cs"/>
              </a:rPr>
              <a:t> claiming there are days when his catch has gone from averaging Rs 200-300 a day (approximately US $3 to $6) to Rs 500-800 a day (approximately US $10 to $16).</a:t>
            </a:r>
          </a:p>
          <a:p>
            <a:pPr marL="117475" marR="0" indent="-117475" algn="l" defTabSz="914400" rtl="0" eaLnBrk="1" fontAlgn="base" latinLnBrk="0" hangingPunct="1">
              <a:lnSpc>
                <a:spcPct val="100000"/>
              </a:lnSpc>
              <a:spcBef>
                <a:spcPct val="30000"/>
              </a:spcBef>
              <a:spcAft>
                <a:spcPct val="0"/>
              </a:spcAft>
              <a:buClrTx/>
              <a:buSzTx/>
              <a:buFont typeface="Wingdings" pitchFamily="2" charset="2"/>
              <a:buChar char="§"/>
              <a:tabLst/>
              <a:defRPr/>
            </a:pPr>
            <a:endParaRPr lang="en-US" sz="1400" b="1" i="1" u="sng" dirty="0" smtClean="0">
              <a:latin typeface="Arial" charset="0"/>
            </a:endParaRPr>
          </a:p>
        </p:txBody>
      </p:sp>
      <p:sp>
        <p:nvSpPr>
          <p:cNvPr id="54276" name="Slide Number Placeholder 3"/>
          <p:cNvSpPr>
            <a:spLocks noGrp="1"/>
          </p:cNvSpPr>
          <p:nvPr>
            <p:ph type="sldNum" sz="quarter" idx="5"/>
          </p:nvPr>
        </p:nvSpPr>
        <p:spPr>
          <a:xfrm>
            <a:off x="3955750" y="8817612"/>
            <a:ext cx="3027638" cy="464503"/>
          </a:xfrm>
          <a:prstGeom prst="rect">
            <a:avLst/>
          </a:prstGeom>
          <a:noFill/>
        </p:spPr>
        <p:txBody>
          <a:bodyPr/>
          <a:lstStyle/>
          <a:p>
            <a:fld id="{50D2F4D5-7200-4B21-82C4-5256564C0771}" type="slidenum">
              <a:rPr lang="en-US"/>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956550" y="8817904"/>
            <a:ext cx="3026833" cy="464185"/>
          </a:xfrm>
          <a:prstGeom prst="rect">
            <a:avLst/>
          </a:prstGeom>
          <a:noFill/>
          <a:ln w="9525">
            <a:noFill/>
            <a:miter lim="800000"/>
            <a:headEnd/>
            <a:tailEnd/>
          </a:ln>
        </p:spPr>
        <p:txBody>
          <a:bodyPr lIns="91435" tIns="45718" rIns="91435" bIns="45718" anchor="b"/>
          <a:lstStyle/>
          <a:p>
            <a:pPr algn="r" rtl="0" eaLnBrk="0" fontAlgn="base" hangingPunct="0">
              <a:spcBef>
                <a:spcPct val="20000"/>
              </a:spcBef>
              <a:spcAft>
                <a:spcPct val="0"/>
              </a:spcAft>
            </a:pPr>
            <a:fld id="{5B14B743-1A36-4D80-9537-3D38487471CB}" type="slidenum">
              <a:rPr lang="en-US" sz="1200" kern="1200">
                <a:solidFill>
                  <a:srgbClr val="5F5F5F"/>
                </a:solidFill>
                <a:latin typeface="Tahoma" pitchFamily="-107" charset="0"/>
                <a:ea typeface="ＭＳ Ｐゴシック" pitchFamily="-107" charset="-128"/>
                <a:cs typeface="+mn-cs"/>
              </a:rPr>
              <a:pPr algn="r" rtl="0" eaLnBrk="0" fontAlgn="base" hangingPunct="0">
                <a:spcBef>
                  <a:spcPct val="20000"/>
                </a:spcBef>
                <a:spcAft>
                  <a:spcPct val="0"/>
                </a:spcAft>
              </a:pPr>
              <a:t>12</a:t>
            </a:fld>
            <a:endParaRPr lang="en-US" sz="1200" kern="1200" dirty="0">
              <a:solidFill>
                <a:srgbClr val="5F5F5F"/>
              </a:solidFill>
              <a:latin typeface="Tahoma" pitchFamily="-107" charset="0"/>
              <a:ea typeface="ＭＳ Ｐゴシック" pitchFamily="-107" charset="-128"/>
              <a:cs typeface="+mn-cs"/>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xfrm>
            <a:off x="931334" y="4409757"/>
            <a:ext cx="5122333" cy="258528"/>
          </a:xfrm>
          <a:noFill/>
          <a:ln/>
        </p:spPr>
        <p:txBody>
          <a:bodyPr lIns="91435" tIns="45718" rIns="91435" bIns="45718"/>
          <a:lstStyle/>
          <a:p>
            <a:pPr lvl="0"/>
            <a:r>
              <a:rPr lang="en-US" sz="1400" kern="1200" dirty="0" smtClean="0">
                <a:solidFill>
                  <a:schemeClr val="tx1"/>
                </a:solidFill>
                <a:latin typeface="Arial" charset="0"/>
                <a:ea typeface="+mn-ea"/>
                <a:cs typeface="+mn-cs"/>
              </a:rPr>
              <a:t>Many families depend on fishing for their livelihood in Bahia, Brazil, but recently the industry has suffered from over-fishing, lack of investment and old infrastructure. </a:t>
            </a:r>
          </a:p>
          <a:p>
            <a:pPr lvl="0"/>
            <a:r>
              <a:rPr lang="en-US" sz="1400" kern="1200" dirty="0" smtClean="0">
                <a:solidFill>
                  <a:schemeClr val="tx1"/>
                </a:solidFill>
                <a:latin typeface="Arial" charset="0"/>
                <a:ea typeface="+mn-ea"/>
                <a:cs typeface="+mn-cs"/>
              </a:rPr>
              <a:t>As a result, people’s incomes and opportunities have decreased, which has led to the emigration of family members in search of jobs. </a:t>
            </a:r>
          </a:p>
          <a:p>
            <a:pPr lvl="0"/>
            <a:r>
              <a:rPr lang="en-US" sz="1400" i="1" kern="1200" dirty="0" smtClean="0">
                <a:solidFill>
                  <a:schemeClr val="tx1"/>
                </a:solidFill>
                <a:latin typeface="Arial" charset="0"/>
                <a:ea typeface="+mn-ea"/>
                <a:cs typeface="+mn-cs"/>
              </a:rPr>
              <a:t>Fishing with 3G Nets</a:t>
            </a:r>
            <a:r>
              <a:rPr lang="en-US" sz="1400" kern="1200" dirty="0" smtClean="0">
                <a:solidFill>
                  <a:schemeClr val="tx1"/>
                </a:solidFill>
                <a:latin typeface="Arial" charset="0"/>
                <a:ea typeface="+mn-ea"/>
                <a:cs typeface="+mn-cs"/>
              </a:rPr>
              <a:t> enables the fishers to modernize their operations and institutionalize sustainable fishing tactics. </a:t>
            </a:r>
          </a:p>
          <a:p>
            <a:pPr lvl="0"/>
            <a:r>
              <a:rPr lang="en-US" sz="1400" kern="1200" dirty="0" smtClean="0">
                <a:solidFill>
                  <a:schemeClr val="tx1"/>
                </a:solidFill>
                <a:latin typeface="Arial" charset="0"/>
                <a:ea typeface="+mn-ea"/>
                <a:cs typeface="+mn-cs"/>
              </a:rPr>
              <a:t>As part of the project, participants are given mobile devices with mobile credit to access Vivo’s 3G HSUPA wireless network; allowing them to connect from offshore to land with consumers and business partners. </a:t>
            </a:r>
          </a:p>
          <a:p>
            <a:pPr lvl="0"/>
            <a:r>
              <a:rPr lang="en-US" sz="1400" kern="1200" dirty="0" smtClean="0">
                <a:solidFill>
                  <a:schemeClr val="tx1"/>
                </a:solidFill>
                <a:latin typeface="Arial" charset="0"/>
                <a:ea typeface="+mn-ea"/>
                <a:cs typeface="+mn-cs"/>
              </a:rPr>
              <a:t>By establishing direct links between fishers and local inns and restaurants, 3G technology increases local income by eliminating the need for middlemen and expensive storage of fish. </a:t>
            </a:r>
          </a:p>
          <a:p>
            <a:pPr marL="117475" marR="0" lvl="0" indent="-117475" algn="l" defTabSz="914400" rtl="0" eaLnBrk="1" fontAlgn="base" latinLnBrk="0" hangingPunct="1">
              <a:lnSpc>
                <a:spcPct val="100000"/>
              </a:lnSpc>
              <a:spcBef>
                <a:spcPct val="30000"/>
              </a:spcBef>
              <a:spcAft>
                <a:spcPct val="0"/>
              </a:spcAft>
              <a:buClrTx/>
              <a:buSzTx/>
              <a:buFont typeface="Wingdings" pitchFamily="2" charset="2"/>
              <a:buChar char="§"/>
              <a:tabLst/>
              <a:defRPr/>
            </a:pPr>
            <a:r>
              <a:rPr lang="en-US" sz="1400" kern="1200" dirty="0" smtClean="0">
                <a:solidFill>
                  <a:schemeClr val="tx1"/>
                </a:solidFill>
                <a:latin typeface="Arial" charset="0"/>
                <a:ea typeface="+mn-ea"/>
                <a:cs typeface="+mn-cs"/>
              </a:rPr>
              <a:t>With 3G connectivity, participants can wirelessly monitor water conditions such as pH levels, salinity and temperature. Access to this new data allows the successful cultivation of oysters and enhances opportunities for the community by diversifying the traditional fishing activities of the region.</a:t>
            </a:r>
          </a:p>
          <a:p>
            <a:pPr lvl="0"/>
            <a:r>
              <a:rPr lang="en-US" sz="1400" kern="1200" dirty="0" smtClean="0">
                <a:solidFill>
                  <a:schemeClr val="tx1"/>
                </a:solidFill>
                <a:latin typeface="Arial" charset="0"/>
                <a:ea typeface="+mn-ea"/>
                <a:cs typeface="+mn-cs"/>
              </a:rPr>
              <a:t>The mobile applications help with inventory monitoring, tracking of income and expenses, and fishing statistics, empowering them and improving their ability to make a profit. </a:t>
            </a:r>
          </a:p>
          <a:p>
            <a:pPr lvl="0"/>
            <a:r>
              <a:rPr lang="en-US" sz="1400" kern="1200" dirty="0" smtClean="0">
                <a:solidFill>
                  <a:schemeClr val="tx1"/>
                </a:solidFill>
                <a:latin typeface="Arial" charset="0"/>
                <a:ea typeface="+mn-ea"/>
                <a:cs typeface="+mn-cs"/>
              </a:rPr>
              <a:t>Using the computer lab donated by the project, participants attend free courses in environmental education and economic alternatives and learn valuable IT skills. </a:t>
            </a:r>
          </a:p>
          <a:p>
            <a:pPr lvl="0"/>
            <a:r>
              <a:rPr lang="en-US" sz="1400" kern="1200" dirty="0" smtClean="0">
                <a:solidFill>
                  <a:schemeClr val="tx1"/>
                </a:solidFill>
                <a:latin typeface="Arial" charset="0"/>
                <a:ea typeface="+mn-ea"/>
                <a:cs typeface="+mn-cs"/>
              </a:rPr>
              <a:t>Furthermore, hands-on courses offered in the "floating school boat" create new and more sustainable possibilities by teaching techniques for catching various fish species. </a:t>
            </a:r>
          </a:p>
          <a:p>
            <a:endParaRPr lang="en-US" sz="1400" b="1" i="1" u="sng" kern="1200" dirty="0" smtClean="0">
              <a:solidFill>
                <a:schemeClr val="tx1"/>
              </a:solidFill>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8925"/>
            <a:ext cx="8229600" cy="929485"/>
          </a:xfrm>
        </p:spPr>
        <p:txBody>
          <a:bodyPr/>
          <a:lstStyle>
            <a:lvl1pPr>
              <a:defRPr>
                <a:solidFill>
                  <a:schemeClr val="tx2"/>
                </a:solidFill>
              </a:defRPr>
            </a:lvl1pPr>
          </a:lstStyle>
          <a:p>
            <a:r>
              <a:rPr lang="en-US" dirty="0" smtClean="0"/>
              <a:t>Click to edit Master title style</a:t>
            </a:r>
            <a:endParaRPr lang="en-US" dirty="0"/>
          </a:p>
        </p:txBody>
      </p:sp>
      <p:sp>
        <p:nvSpPr>
          <p:cNvPr id="11" name="Text Placeholder 10"/>
          <p:cNvSpPr>
            <a:spLocks noGrp="1"/>
          </p:cNvSpPr>
          <p:nvPr>
            <p:ph type="body" sz="quarter" idx="11"/>
          </p:nvPr>
        </p:nvSpPr>
        <p:spPr>
          <a:xfrm>
            <a:off x="457200" y="1719072"/>
            <a:ext cx="8229600" cy="1671740"/>
          </a:xfrm>
        </p:spPr>
        <p:txBody>
          <a:bodyPr/>
          <a:lstStyle>
            <a:lvl1pPr>
              <a:buClr>
                <a:schemeClr val="accent1"/>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2" hasCustomPrompt="1"/>
          </p:nvPr>
        </p:nvSpPr>
        <p:spPr>
          <a:xfrm>
            <a:off x="457200" y="1285875"/>
            <a:ext cx="8229600" cy="355482"/>
          </a:xfrm>
        </p:spPr>
        <p:txBody>
          <a:bodyPr/>
          <a:lstStyle>
            <a:lvl1pPr marL="0" indent="0">
              <a:buFontTx/>
              <a:buNone/>
              <a:defRPr sz="1800">
                <a:solidFill>
                  <a:schemeClr val="bg1">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endParaRPr lang="en-US" dirty="0"/>
          </a:p>
        </p:txBody>
      </p:sp>
      <p:sp>
        <p:nvSpPr>
          <p:cNvPr id="5" name="Footer Placeholder 13"/>
          <p:cNvSpPr>
            <a:spLocks noGrp="1"/>
          </p:cNvSpPr>
          <p:nvPr>
            <p:ph type="ftr" sz="quarter" idx="3"/>
          </p:nvPr>
        </p:nvSpPr>
        <p:spPr>
          <a:xfrm>
            <a:off x="457200" y="6510528"/>
            <a:ext cx="8229600" cy="237744"/>
          </a:xfrm>
          <a:prstGeom prst="rect">
            <a:avLst/>
          </a:prstGeom>
        </p:spPr>
        <p:txBody>
          <a:bodyPr vert="horz" lIns="91440" tIns="45720" rIns="91440" bIns="45720" rtlCol="0" anchor="ctr"/>
          <a:lstStyle>
            <a:lvl1pPr algn="r">
              <a:defRPr sz="700">
                <a:solidFill>
                  <a:schemeClr val="tx1"/>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232389-233E-49A5-B888-19E99AF22029}" type="datetimeFigureOut">
              <a:rPr lang="en-US" smtClean="0"/>
              <a:pPr/>
              <a:t>6/17/2011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DF56C6-E8E0-4F91-AD49-3B274DB090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232389-233E-49A5-B888-19E99AF22029}" type="datetimeFigureOut">
              <a:rPr lang="en-US" smtClean="0"/>
              <a:pPr/>
              <a:t>6/17/2011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DF56C6-E8E0-4F91-AD49-3B274DB090C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32389-233E-49A5-B888-19E99AF22029}" type="datetimeFigureOut">
              <a:rPr lang="en-US" smtClean="0"/>
              <a:pPr/>
              <a:t>6/17/2011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DF56C6-E8E0-4F91-AD49-3B274DB090C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32389-233E-49A5-B888-19E99AF22029}" type="datetimeFigureOut">
              <a:rPr lang="en-US" smtClean="0"/>
              <a:pPr/>
              <a:t>6/17/2011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DF56C6-E8E0-4F91-AD49-3B274DB090C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32389-233E-49A5-B888-19E99AF22029}" type="datetimeFigureOut">
              <a:rPr lang="en-US" smtClean="0"/>
              <a:pPr/>
              <a:t>6/17/2011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DF56C6-E8E0-4F91-AD49-3B274DB090C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32389-233E-49A5-B888-19E99AF22029}" type="datetimeFigureOut">
              <a:rPr lang="en-US" smtClean="0"/>
              <a:pPr/>
              <a:t>6/17/2011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DF56C6-E8E0-4F91-AD49-3B274DB090C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32389-233E-49A5-B888-19E99AF22029}" type="datetimeFigureOut">
              <a:rPr lang="en-US" smtClean="0"/>
              <a:pPr/>
              <a:t>6/17/2011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F56C6-E8E0-4F91-AD49-3B274DB090CC}"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32389-233E-49A5-B888-19E99AF22029}" type="datetimeFigureOut">
              <a:rPr lang="en-US" smtClean="0"/>
              <a:pPr/>
              <a:t>6/17/2011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F56C6-E8E0-4F91-AD49-3B274DB090CC}"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525" y="2286000"/>
            <a:ext cx="3209544" cy="3200400"/>
          </a:xfrm>
        </p:spPr>
        <p:txBody>
          <a:bodyPr/>
          <a:lstStyle/>
          <a:p>
            <a:endParaRPr lang="en-US" dirty="0"/>
          </a:p>
        </p:txBody>
      </p:sp>
      <p:sp>
        <p:nvSpPr>
          <p:cNvPr id="8" name="Rectangle 2"/>
          <p:cNvSpPr>
            <a:spLocks noGrp="1" noChangeArrowheads="1"/>
          </p:cNvSpPr>
          <p:nvPr>
            <p:ph type="title"/>
          </p:nvPr>
        </p:nvSpPr>
        <p:spPr bwMode="auto">
          <a:xfrm>
            <a:off x="3962400" y="2276475"/>
            <a:ext cx="5075238" cy="1852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lnSpc>
                <a:spcPct val="85000"/>
              </a:lnSpc>
              <a:spcBef>
                <a:spcPct val="0"/>
              </a:spcBef>
              <a:spcAft>
                <a:spcPct val="0"/>
              </a:spcAft>
              <a:defRPr lang="en-US" sz="3200" dirty="0" smtClean="0">
                <a:solidFill>
                  <a:schemeClr val="bg1"/>
                </a:solidFill>
                <a:latin typeface="+mj-lt"/>
                <a:ea typeface="+mj-ea"/>
                <a:cs typeface="+mj-cs"/>
              </a:defRPr>
            </a:lvl1pPr>
          </a:lstStyle>
          <a:p>
            <a:pPr lvl="0"/>
            <a:r>
              <a:rPr lang="en-US" smtClean="0"/>
              <a:t>Click to edit Master</a:t>
            </a:r>
          </a:p>
        </p:txBody>
      </p:sp>
      <p:sp>
        <p:nvSpPr>
          <p:cNvPr id="10" name="Text Placeholder 9"/>
          <p:cNvSpPr>
            <a:spLocks noGrp="1"/>
          </p:cNvSpPr>
          <p:nvPr>
            <p:ph type="body" sz="quarter" idx="11"/>
          </p:nvPr>
        </p:nvSpPr>
        <p:spPr>
          <a:xfrm>
            <a:off x="3971925" y="4562475"/>
            <a:ext cx="5172075" cy="914400"/>
          </a:xfrm>
          <a:noFill/>
          <a:ln w="9525">
            <a:noFill/>
            <a:miter lim="800000"/>
            <a:headEnd/>
            <a:tailEnd/>
          </a:ln>
        </p:spPr>
        <p:txBody>
          <a:bodyPr vert="horz" wrap="square" lIns="91440" tIns="45720" rIns="91440" bIns="45720" numCol="1" anchor="ctr" anchorCtr="0" compatLnSpc="1">
            <a:prstTxWarp prst="textNoShape">
              <a:avLst/>
            </a:prstTxWarp>
            <a:noAutofit/>
          </a:bodyPr>
          <a:lstStyle>
            <a:lvl1pPr>
              <a:defRPr lang="en-US" sz="1600" b="0" dirty="0" smtClean="0">
                <a:solidFill>
                  <a:schemeClr val="bg1"/>
                </a:solidFill>
                <a:latin typeface="+mn-lt"/>
                <a:ea typeface="+mn-ea"/>
                <a:cs typeface="+mn-cs"/>
              </a:defRPr>
            </a:lvl1pPr>
          </a:lstStyle>
          <a:p>
            <a:pPr marL="0" lvl="0" indent="0" algn="l" rtl="0" eaLnBrk="0" fontAlgn="base" hangingPunct="0">
              <a:lnSpc>
                <a:spcPct val="90000"/>
              </a:lnSpc>
              <a:spcBef>
                <a:spcPct val="20000"/>
              </a:spcBef>
              <a:spcAft>
                <a:spcPct val="0"/>
              </a:spcAft>
              <a:buFont typeface="Arial" charset="0"/>
              <a:buChar char=" "/>
            </a:pPr>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1"/>
          <p:cNvSpPr>
            <a:spLocks noGrp="1"/>
          </p:cNvSpPr>
          <p:nvPr>
            <p:ph type="title"/>
          </p:nvPr>
        </p:nvSpPr>
        <p:spPr>
          <a:xfrm>
            <a:off x="933449" y="3613150"/>
            <a:ext cx="5457825" cy="929485"/>
          </a:xfr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lnSpc>
                <a:spcPct val="85000"/>
              </a:lnSpc>
              <a:spcBef>
                <a:spcPct val="0"/>
              </a:spcBef>
              <a:spcAft>
                <a:spcPct val="0"/>
              </a:spcAft>
              <a:defRPr lang="en-US" sz="3200" dirty="0" smtClean="0">
                <a:solidFill>
                  <a:schemeClr val="bg1"/>
                </a:solidFill>
                <a:latin typeface="+mj-lt"/>
                <a:ea typeface="+mj-ea"/>
                <a:cs typeface="+mj-cs"/>
              </a:defRPr>
            </a:lvl1pPr>
          </a:lstStyle>
          <a:p>
            <a:r>
              <a:rPr lang="en-US" dirty="0" smtClean="0"/>
              <a:t>Click to edit Master title style</a:t>
            </a:r>
            <a:endParaRPr lang="en-US" dirty="0"/>
          </a:p>
        </p:txBody>
      </p:sp>
      <p:sp>
        <p:nvSpPr>
          <p:cNvPr id="5" name="Content Placeholder 2"/>
          <p:cNvSpPr>
            <a:spLocks noGrp="1"/>
          </p:cNvSpPr>
          <p:nvPr>
            <p:ph idx="1"/>
          </p:nvPr>
        </p:nvSpPr>
        <p:spPr>
          <a:xfrm>
            <a:off x="933449" y="4572000"/>
            <a:ext cx="5457825" cy="885825"/>
          </a:xfrm>
        </p:spPr>
        <p:txBody>
          <a:bodyPr anchor="t" anchorCtr="0">
            <a:noAutofit/>
          </a:bodyPr>
          <a:lstStyle>
            <a:lvl1pPr>
              <a:defRPr b="0"/>
            </a:lvl1pPr>
          </a:lstStyle>
          <a:p>
            <a:pPr lvl="0"/>
            <a:r>
              <a:rPr lang="en-US" dirty="0" smtClean="0"/>
              <a:t>Click to edit Master text styles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57200" y="288925"/>
            <a:ext cx="8229600" cy="9294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smtClean="0"/>
              <a:t>Click to edit Master title style</a:t>
            </a:r>
          </a:p>
        </p:txBody>
      </p:sp>
      <p:sp>
        <p:nvSpPr>
          <p:cNvPr id="5" name="Text Placeholder 12"/>
          <p:cNvSpPr>
            <a:spLocks noGrp="1"/>
          </p:cNvSpPr>
          <p:nvPr>
            <p:ph type="body" sz="quarter" idx="12" hasCustomPrompt="1"/>
          </p:nvPr>
        </p:nvSpPr>
        <p:spPr>
          <a:xfrm>
            <a:off x="457200" y="1285875"/>
            <a:ext cx="8229600" cy="355482"/>
          </a:xfrm>
        </p:spPr>
        <p:txBody>
          <a:bodyPr/>
          <a:lstStyle>
            <a:lvl1pPr marL="0" indent="0">
              <a:buFontTx/>
              <a:buNone/>
              <a:defRPr sz="1800">
                <a:solidFill>
                  <a:schemeClr val="bg1">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endParaRPr lang="en-US" dirty="0"/>
          </a:p>
        </p:txBody>
      </p:sp>
      <p:sp>
        <p:nvSpPr>
          <p:cNvPr id="4" name="Footer Placeholder 13"/>
          <p:cNvSpPr>
            <a:spLocks noGrp="1"/>
          </p:cNvSpPr>
          <p:nvPr>
            <p:ph type="ftr" sz="quarter" idx="3"/>
          </p:nvPr>
        </p:nvSpPr>
        <p:spPr>
          <a:xfrm>
            <a:off x="457200" y="6510528"/>
            <a:ext cx="8229600" cy="237744"/>
          </a:xfrm>
          <a:prstGeom prst="rect">
            <a:avLst/>
          </a:prstGeom>
        </p:spPr>
        <p:txBody>
          <a:bodyPr vert="horz" lIns="91440" tIns="45720" rIns="91440" bIns="45720" rtlCol="0" anchor="ctr"/>
          <a:lstStyle>
            <a:lvl1pPr algn="r">
              <a:defRPr sz="700">
                <a:solidFill>
                  <a:schemeClr val="tx1"/>
                </a:solidFill>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3449" y="3889375"/>
            <a:ext cx="5457825" cy="929485"/>
          </a:xfr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lnSpc>
                <a:spcPct val="85000"/>
              </a:lnSpc>
              <a:spcBef>
                <a:spcPct val="0"/>
              </a:spcBef>
              <a:spcAft>
                <a:spcPct val="0"/>
              </a:spcAft>
              <a:defRPr lang="en-US" sz="3200" dirty="0" smtClean="0">
                <a:solidFill>
                  <a:schemeClr val="bg1"/>
                </a:solidFill>
                <a:latin typeface="+mj-lt"/>
                <a:ea typeface="+mj-ea"/>
                <a:cs typeface="+mj-cs"/>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523875" y="1152525"/>
            <a:ext cx="8258175"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13"/>
          <p:cNvSpPr>
            <a:spLocks noGrp="1"/>
          </p:cNvSpPr>
          <p:nvPr>
            <p:ph type="ftr" sz="quarter" idx="3"/>
          </p:nvPr>
        </p:nvSpPr>
        <p:spPr>
          <a:xfrm>
            <a:off x="457200" y="6510528"/>
            <a:ext cx="8229600" cy="237744"/>
          </a:xfrm>
          <a:prstGeom prst="rect">
            <a:avLst/>
          </a:prstGeom>
        </p:spPr>
        <p:txBody>
          <a:bodyPr vert="horz" lIns="91440" tIns="45720" rIns="91440" bIns="45720" rtlCol="0" anchor="ctr"/>
          <a:lstStyle>
            <a:lvl1pPr algn="r">
              <a:defRPr sz="700">
                <a:solidFill>
                  <a:schemeClr val="tx1"/>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Text Placeholder 12"/>
          <p:cNvSpPr>
            <a:spLocks noGrp="1"/>
          </p:cNvSpPr>
          <p:nvPr>
            <p:ph type="body" sz="quarter" idx="12" hasCustomPrompt="1"/>
          </p:nvPr>
        </p:nvSpPr>
        <p:spPr>
          <a:xfrm>
            <a:off x="457200" y="1285875"/>
            <a:ext cx="8229600" cy="355482"/>
          </a:xfrm>
        </p:spPr>
        <p:txBody>
          <a:bodyPr/>
          <a:lstStyle>
            <a:lvl1pPr marL="0" indent="0">
              <a:buFontTx/>
              <a:buNone/>
              <a:defRPr sz="1800">
                <a:solidFill>
                  <a:schemeClr val="bg1">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endParaRPr lang="en-US" dirty="0"/>
          </a:p>
        </p:txBody>
      </p:sp>
      <p:sp>
        <p:nvSpPr>
          <p:cNvPr id="8" name="Chart Placeholder 4"/>
          <p:cNvSpPr>
            <a:spLocks noGrp="1"/>
          </p:cNvSpPr>
          <p:nvPr>
            <p:ph type="chart" sz="quarter" idx="10"/>
          </p:nvPr>
        </p:nvSpPr>
        <p:spPr>
          <a:xfrm>
            <a:off x="457201" y="1790700"/>
            <a:ext cx="8229599" cy="4324350"/>
          </a:xfrm>
        </p:spPr>
        <p:txBody>
          <a:bodyPr/>
          <a:lstStyle/>
          <a:p>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6" name="Footer Placeholder 13"/>
          <p:cNvSpPr>
            <a:spLocks noGrp="1"/>
          </p:cNvSpPr>
          <p:nvPr>
            <p:ph type="ftr" sz="quarter" idx="3"/>
          </p:nvPr>
        </p:nvSpPr>
        <p:spPr>
          <a:xfrm>
            <a:off x="457200" y="6510528"/>
            <a:ext cx="8229600" cy="237744"/>
          </a:xfrm>
          <a:prstGeom prst="rect">
            <a:avLst/>
          </a:prstGeom>
        </p:spPr>
        <p:txBody>
          <a:bodyPr vert="horz" lIns="91440" tIns="45720" rIns="91440" bIns="45720" rtlCol="0" anchor="ctr"/>
          <a:lstStyle>
            <a:lvl1pPr algn="r" rtl="0" fontAlgn="base">
              <a:spcBef>
                <a:spcPct val="0"/>
              </a:spcBef>
              <a:spcAft>
                <a:spcPct val="0"/>
              </a:spcAft>
              <a:defRPr lang="en-US" sz="700" kern="1200" dirty="0">
                <a:solidFill>
                  <a:schemeClr val="tx1"/>
                </a:solidFill>
                <a:latin typeface="Arial" charset="0"/>
                <a:ea typeface="+mn-ea"/>
                <a:cs typeface="+mn-cs"/>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12"/>
          <p:cNvSpPr>
            <a:spLocks noGrp="1"/>
          </p:cNvSpPr>
          <p:nvPr>
            <p:ph type="body" sz="quarter" idx="12" hasCustomPrompt="1"/>
          </p:nvPr>
        </p:nvSpPr>
        <p:spPr>
          <a:xfrm>
            <a:off x="457200" y="1285875"/>
            <a:ext cx="8229600" cy="355482"/>
          </a:xfrm>
        </p:spPr>
        <p:txBody>
          <a:bodyPr/>
          <a:lstStyle>
            <a:lvl1pPr marL="0" indent="0">
              <a:buFontTx/>
              <a:buNone/>
              <a:defRPr sz="1800">
                <a:solidFill>
                  <a:schemeClr val="bg1">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endParaRPr lang="en-US" dirty="0"/>
          </a:p>
        </p:txBody>
      </p:sp>
      <p:sp>
        <p:nvSpPr>
          <p:cNvPr id="9" name="Table Placeholder 7"/>
          <p:cNvSpPr>
            <a:spLocks noGrp="1"/>
          </p:cNvSpPr>
          <p:nvPr>
            <p:ph type="tbl" sz="quarter" idx="13"/>
          </p:nvPr>
        </p:nvSpPr>
        <p:spPr>
          <a:xfrm>
            <a:off x="457200" y="1790700"/>
            <a:ext cx="8229600" cy="4324350"/>
          </a:xfrm>
        </p:spPr>
        <p:txBody>
          <a:bodyPr>
            <a:noAutofit/>
          </a:bodyPr>
          <a:lstStyle/>
          <a:p>
            <a:endParaRPr lang="en-US" dirty="0"/>
          </a:p>
        </p:txBody>
      </p:sp>
      <p:sp>
        <p:nvSpPr>
          <p:cNvPr id="6" name="Footer Placeholder 13"/>
          <p:cNvSpPr>
            <a:spLocks noGrp="1"/>
          </p:cNvSpPr>
          <p:nvPr>
            <p:ph type="ftr" sz="quarter" idx="3"/>
          </p:nvPr>
        </p:nvSpPr>
        <p:spPr>
          <a:xfrm>
            <a:off x="457200" y="6510528"/>
            <a:ext cx="8229600" cy="237744"/>
          </a:xfrm>
          <a:prstGeom prst="rect">
            <a:avLst/>
          </a:prstGeom>
        </p:spPr>
        <p:txBody>
          <a:bodyPr vert="horz" lIns="91440" tIns="45720" rIns="91440" bIns="45720" rtlCol="0" anchor="ctr"/>
          <a:lstStyle>
            <a:lvl1pPr algn="r" rtl="0" fontAlgn="base">
              <a:spcBef>
                <a:spcPct val="0"/>
              </a:spcBef>
              <a:spcAft>
                <a:spcPct val="0"/>
              </a:spcAft>
              <a:defRPr lang="en-US" sz="700" kern="1200" dirty="0">
                <a:solidFill>
                  <a:schemeClr val="tx1"/>
                </a:solidFill>
                <a:latin typeface="Arial" charset="0"/>
                <a:ea typeface="+mn-ea"/>
                <a:cs typeface="+mn-cs"/>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232389-233E-49A5-B888-19E99AF22029}" type="datetimeFigureOut">
              <a:rPr lang="en-US" smtClean="0"/>
              <a:pPr/>
              <a:t>6/17/2011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F56C6-E8E0-4F91-AD49-3B274DB090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32389-233E-49A5-B888-19E99AF22029}" type="datetimeFigureOut">
              <a:rPr lang="en-US" smtClean="0"/>
              <a:pPr/>
              <a:t>6/17/2011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F56C6-E8E0-4F91-AD49-3B274DB090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32389-233E-49A5-B888-19E99AF22029}" type="datetimeFigureOut">
              <a:rPr lang="en-US" smtClean="0"/>
              <a:pPr/>
              <a:t>6/17/2011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F56C6-E8E0-4F91-AD49-3B274DB090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heme" Target="../theme/theme4.xml"/><Relationship Id="rId7"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spect="1" noChangeArrowheads="1"/>
          </p:cNvSpPr>
          <p:nvPr/>
        </p:nvSpPr>
        <p:spPr bwMode="auto">
          <a:xfrm>
            <a:off x="0" y="6400800"/>
            <a:ext cx="457200" cy="457200"/>
          </a:xfrm>
          <a:prstGeom prst="rect">
            <a:avLst/>
          </a:prstGeom>
          <a:solidFill>
            <a:srgbClr val="E2F2FF"/>
          </a:solidFill>
          <a:ln w="9525">
            <a:noFill/>
            <a:miter lim="800000"/>
            <a:headEnd/>
            <a:tailEnd/>
          </a:ln>
          <a:effectLst/>
        </p:spPr>
        <p:txBody>
          <a:bodyPr wrap="none" anchor="ctr"/>
          <a:lstStyle/>
          <a:p>
            <a:pPr>
              <a:defRPr/>
            </a:pPr>
            <a:endParaRPr lang="en-US" dirty="0"/>
          </a:p>
        </p:txBody>
      </p:sp>
      <p:sp>
        <p:nvSpPr>
          <p:cNvPr id="1040" name="Rectangle 16"/>
          <p:cNvSpPr>
            <a:spLocks noChangeAspect="1" noChangeArrowheads="1"/>
          </p:cNvSpPr>
          <p:nvPr/>
        </p:nvSpPr>
        <p:spPr bwMode="auto">
          <a:xfrm>
            <a:off x="457200" y="6400800"/>
            <a:ext cx="457200" cy="457200"/>
          </a:xfrm>
          <a:prstGeom prst="rect">
            <a:avLst/>
          </a:prstGeom>
          <a:solidFill>
            <a:srgbClr val="EFF6FC"/>
          </a:solidFill>
          <a:ln w="9525">
            <a:noFill/>
            <a:miter lim="800000"/>
            <a:headEnd/>
            <a:tailEnd/>
          </a:ln>
          <a:effectLst/>
        </p:spPr>
        <p:txBody>
          <a:bodyPr wrap="none" anchor="ctr"/>
          <a:lstStyle/>
          <a:p>
            <a:pPr>
              <a:defRPr/>
            </a:pPr>
            <a:endParaRPr lang="en-US" dirty="0"/>
          </a:p>
        </p:txBody>
      </p:sp>
      <p:sp>
        <p:nvSpPr>
          <p:cNvPr id="1041" name="Rectangle 17"/>
          <p:cNvSpPr>
            <a:spLocks noChangeAspect="1" noChangeArrowheads="1"/>
          </p:cNvSpPr>
          <p:nvPr/>
        </p:nvSpPr>
        <p:spPr bwMode="auto">
          <a:xfrm>
            <a:off x="914400" y="6400800"/>
            <a:ext cx="457200" cy="457200"/>
          </a:xfrm>
          <a:prstGeom prst="rect">
            <a:avLst/>
          </a:prstGeom>
          <a:solidFill>
            <a:srgbClr val="FCFDFF"/>
          </a:solidFill>
          <a:ln w="9525">
            <a:noFill/>
            <a:miter lim="800000"/>
            <a:headEnd/>
            <a:tailEnd/>
          </a:ln>
          <a:effectLst/>
        </p:spPr>
        <p:txBody>
          <a:bodyPr wrap="none" anchor="ctr"/>
          <a:lstStyle/>
          <a:p>
            <a:pPr>
              <a:defRPr/>
            </a:pPr>
            <a:endParaRPr lang="en-US" dirty="0"/>
          </a:p>
        </p:txBody>
      </p:sp>
      <p:grpSp>
        <p:nvGrpSpPr>
          <p:cNvPr id="4101" name="Group 10"/>
          <p:cNvGrpSpPr>
            <a:grpSpLocks noChangeAspect="1"/>
          </p:cNvGrpSpPr>
          <p:nvPr/>
        </p:nvGrpSpPr>
        <p:grpSpPr bwMode="auto">
          <a:xfrm flipH="1">
            <a:off x="7769225" y="0"/>
            <a:ext cx="1371600" cy="457200"/>
            <a:chOff x="513" y="3182"/>
            <a:chExt cx="1728" cy="576"/>
          </a:xfrm>
        </p:grpSpPr>
        <p:sp>
          <p:nvSpPr>
            <p:cNvPr id="1035" name="Rectangle 11"/>
            <p:cNvSpPr>
              <a:spLocks noChangeAspect="1" noChangeArrowheads="1"/>
            </p:cNvSpPr>
            <p:nvPr userDrawn="1"/>
          </p:nvSpPr>
          <p:spPr bwMode="auto">
            <a:xfrm>
              <a:off x="513" y="3182"/>
              <a:ext cx="576" cy="576"/>
            </a:xfrm>
            <a:prstGeom prst="rect">
              <a:avLst/>
            </a:prstGeom>
            <a:solidFill>
              <a:srgbClr val="E2F2FF"/>
            </a:solidFill>
            <a:ln w="9525">
              <a:noFill/>
              <a:miter lim="800000"/>
              <a:headEnd/>
              <a:tailEnd/>
            </a:ln>
            <a:effectLst/>
          </p:spPr>
          <p:txBody>
            <a:bodyPr wrap="none" anchor="ctr"/>
            <a:lstStyle/>
            <a:p>
              <a:pPr>
                <a:defRPr/>
              </a:pPr>
              <a:endParaRPr lang="en-US" dirty="0"/>
            </a:p>
          </p:txBody>
        </p:sp>
        <p:sp>
          <p:nvSpPr>
            <p:cNvPr id="1036" name="Rectangle 12"/>
            <p:cNvSpPr>
              <a:spLocks noChangeAspect="1" noChangeArrowheads="1"/>
            </p:cNvSpPr>
            <p:nvPr userDrawn="1"/>
          </p:nvSpPr>
          <p:spPr bwMode="auto">
            <a:xfrm>
              <a:off x="1089" y="3182"/>
              <a:ext cx="576" cy="576"/>
            </a:xfrm>
            <a:prstGeom prst="rect">
              <a:avLst/>
            </a:prstGeom>
            <a:solidFill>
              <a:srgbClr val="EFF6FC"/>
            </a:solidFill>
            <a:ln w="9525">
              <a:noFill/>
              <a:miter lim="800000"/>
              <a:headEnd/>
              <a:tailEnd/>
            </a:ln>
            <a:effectLst/>
          </p:spPr>
          <p:txBody>
            <a:bodyPr wrap="none" anchor="ctr"/>
            <a:lstStyle/>
            <a:p>
              <a:pPr>
                <a:defRPr/>
              </a:pPr>
              <a:endParaRPr lang="en-US" dirty="0"/>
            </a:p>
          </p:txBody>
        </p:sp>
        <p:sp>
          <p:nvSpPr>
            <p:cNvPr id="1037" name="Rectangle 13"/>
            <p:cNvSpPr>
              <a:spLocks noChangeAspect="1" noChangeArrowheads="1"/>
            </p:cNvSpPr>
            <p:nvPr userDrawn="1"/>
          </p:nvSpPr>
          <p:spPr bwMode="auto">
            <a:xfrm>
              <a:off x="1665" y="3182"/>
              <a:ext cx="576" cy="576"/>
            </a:xfrm>
            <a:prstGeom prst="rect">
              <a:avLst/>
            </a:prstGeom>
            <a:solidFill>
              <a:srgbClr val="FCFDFF"/>
            </a:solidFill>
            <a:ln w="9525">
              <a:noFill/>
              <a:miter lim="800000"/>
              <a:headEnd/>
              <a:tailEnd/>
            </a:ln>
            <a:effectLst/>
          </p:spPr>
          <p:txBody>
            <a:bodyPr wrap="none" anchor="ctr"/>
            <a:lstStyle/>
            <a:p>
              <a:pPr>
                <a:defRPr/>
              </a:pPr>
              <a:endParaRPr lang="en-US" dirty="0"/>
            </a:p>
          </p:txBody>
        </p:sp>
      </p:grpSp>
      <p:sp>
        <p:nvSpPr>
          <p:cNvPr id="4102" name="Rectangle 2"/>
          <p:cNvSpPr>
            <a:spLocks noGrp="1" noChangeArrowheads="1"/>
          </p:cNvSpPr>
          <p:nvPr>
            <p:ph type="title"/>
          </p:nvPr>
        </p:nvSpPr>
        <p:spPr bwMode="auto">
          <a:xfrm>
            <a:off x="457200" y="288925"/>
            <a:ext cx="8229600" cy="9294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smtClean="0"/>
              <a:t>Click to edit Master title style</a:t>
            </a:r>
          </a:p>
        </p:txBody>
      </p:sp>
      <p:sp>
        <p:nvSpPr>
          <p:cNvPr id="4103" name="Rectangle 3"/>
          <p:cNvSpPr>
            <a:spLocks noGrp="1" noChangeArrowheads="1"/>
          </p:cNvSpPr>
          <p:nvPr>
            <p:ph type="body" idx="1"/>
          </p:nvPr>
        </p:nvSpPr>
        <p:spPr bwMode="auto">
          <a:xfrm>
            <a:off x="457200" y="1720850"/>
            <a:ext cx="8229600" cy="16717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1" name="Rectangle 7"/>
          <p:cNvSpPr>
            <a:spLocks noChangeArrowheads="1"/>
          </p:cNvSpPr>
          <p:nvPr/>
        </p:nvSpPr>
        <p:spPr bwMode="auto">
          <a:xfrm>
            <a:off x="0" y="0"/>
            <a:ext cx="9140825" cy="73025"/>
          </a:xfrm>
          <a:prstGeom prst="rect">
            <a:avLst/>
          </a:prstGeom>
          <a:solidFill>
            <a:schemeClr val="tx2"/>
          </a:solidFill>
          <a:ln w="25400" algn="ctr">
            <a:noFill/>
            <a:miter lim="800000"/>
            <a:headEnd/>
            <a:tailEnd/>
          </a:ln>
          <a:effectLst/>
        </p:spPr>
        <p:txBody>
          <a:bodyPr anchor="ctr"/>
          <a:lstStyle/>
          <a:p>
            <a:pPr>
              <a:defRPr/>
            </a:pPr>
            <a:endParaRPr lang="en-US" dirty="0"/>
          </a:p>
        </p:txBody>
      </p:sp>
      <p:sp>
        <p:nvSpPr>
          <p:cNvPr id="1033" name="Text Box 9"/>
          <p:cNvSpPr txBox="1">
            <a:spLocks noChangeArrowheads="1"/>
          </p:cNvSpPr>
          <p:nvPr/>
        </p:nvSpPr>
        <p:spPr bwMode="auto">
          <a:xfrm>
            <a:off x="82550" y="6624638"/>
            <a:ext cx="293688" cy="198437"/>
          </a:xfrm>
          <a:prstGeom prst="rect">
            <a:avLst/>
          </a:prstGeom>
          <a:noFill/>
          <a:ln w="9525">
            <a:noFill/>
            <a:miter lim="800000"/>
            <a:headEnd/>
            <a:tailEnd/>
          </a:ln>
          <a:effectLst/>
        </p:spPr>
        <p:txBody>
          <a:bodyPr wrap="none">
            <a:spAutoFit/>
          </a:bodyPr>
          <a:lstStyle/>
          <a:p>
            <a:fld id="{A1783C60-E67F-4C60-8898-0C5A9CA696C2}" type="slidenum">
              <a:rPr lang="en-US" sz="700"/>
              <a:pPr/>
              <a:t>‹#›</a:t>
            </a:fld>
            <a:endParaRPr lang="en-US" sz="700" dirty="0"/>
          </a:p>
        </p:txBody>
      </p:sp>
      <p:sp>
        <p:nvSpPr>
          <p:cNvPr id="1043" name="Line 19"/>
          <p:cNvSpPr>
            <a:spLocks noChangeShapeType="1"/>
          </p:cNvSpPr>
          <p:nvPr/>
        </p:nvSpPr>
        <p:spPr bwMode="auto">
          <a:xfrm>
            <a:off x="579438" y="1214438"/>
            <a:ext cx="8107362" cy="0"/>
          </a:xfrm>
          <a:prstGeom prst="line">
            <a:avLst/>
          </a:prstGeom>
          <a:noFill/>
          <a:ln w="9525">
            <a:solidFill>
              <a:schemeClr val="tx2"/>
            </a:solidFill>
            <a:round/>
            <a:headEnd/>
            <a:tailEnd/>
          </a:ln>
          <a:effectLst/>
        </p:spPr>
        <p:txBody>
          <a:bodyPr/>
          <a:lstStyle/>
          <a:p>
            <a:pPr>
              <a:defRPr/>
            </a:pPr>
            <a:endParaRPr lang="en-US" dirty="0"/>
          </a:p>
        </p:txBody>
      </p:sp>
      <p:sp>
        <p:nvSpPr>
          <p:cNvPr id="15" name="Footer Placeholder 13"/>
          <p:cNvSpPr>
            <a:spLocks noGrp="1"/>
          </p:cNvSpPr>
          <p:nvPr>
            <p:ph type="ftr" sz="quarter" idx="3"/>
          </p:nvPr>
        </p:nvSpPr>
        <p:spPr>
          <a:xfrm>
            <a:off x="457200" y="6510528"/>
            <a:ext cx="8229600" cy="237744"/>
          </a:xfrm>
          <a:prstGeom prst="rect">
            <a:avLst/>
          </a:prstGeom>
        </p:spPr>
        <p:txBody>
          <a:bodyPr vert="horz" lIns="91440" tIns="45720" rIns="91440" bIns="45720" rtlCol="0" anchor="ctr"/>
          <a:lstStyle>
            <a:lvl1pPr algn="r">
              <a:defRPr sz="7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3200">
          <a:solidFill>
            <a:schemeClr val="tx2"/>
          </a:solidFill>
          <a:latin typeface="+mj-lt"/>
          <a:ea typeface="+mj-ea"/>
          <a:cs typeface="+mj-cs"/>
        </a:defRPr>
      </a:lvl1pPr>
      <a:lvl2pPr algn="l" rtl="0" eaLnBrk="0" fontAlgn="base" hangingPunct="0">
        <a:lnSpc>
          <a:spcPct val="85000"/>
        </a:lnSpc>
        <a:spcBef>
          <a:spcPct val="0"/>
        </a:spcBef>
        <a:spcAft>
          <a:spcPct val="0"/>
        </a:spcAft>
        <a:defRPr sz="3200">
          <a:solidFill>
            <a:schemeClr val="tx2"/>
          </a:solidFill>
          <a:latin typeface="Arial" charset="0"/>
        </a:defRPr>
      </a:lvl2pPr>
      <a:lvl3pPr algn="l" rtl="0" eaLnBrk="0" fontAlgn="base" hangingPunct="0">
        <a:lnSpc>
          <a:spcPct val="85000"/>
        </a:lnSpc>
        <a:spcBef>
          <a:spcPct val="0"/>
        </a:spcBef>
        <a:spcAft>
          <a:spcPct val="0"/>
        </a:spcAft>
        <a:defRPr sz="3200">
          <a:solidFill>
            <a:schemeClr val="tx2"/>
          </a:solidFill>
          <a:latin typeface="Arial" charset="0"/>
        </a:defRPr>
      </a:lvl3pPr>
      <a:lvl4pPr algn="l" rtl="0" eaLnBrk="0" fontAlgn="base" hangingPunct="0">
        <a:lnSpc>
          <a:spcPct val="85000"/>
        </a:lnSpc>
        <a:spcBef>
          <a:spcPct val="0"/>
        </a:spcBef>
        <a:spcAft>
          <a:spcPct val="0"/>
        </a:spcAft>
        <a:defRPr sz="3200">
          <a:solidFill>
            <a:schemeClr val="tx2"/>
          </a:solidFill>
          <a:latin typeface="Arial" charset="0"/>
        </a:defRPr>
      </a:lvl4pPr>
      <a:lvl5pPr algn="l" rtl="0" eaLnBrk="0" fontAlgn="base" hangingPunct="0">
        <a:lnSpc>
          <a:spcPct val="85000"/>
        </a:lnSpc>
        <a:spcBef>
          <a:spcPct val="0"/>
        </a:spcBef>
        <a:spcAft>
          <a:spcPct val="0"/>
        </a:spcAft>
        <a:defRPr sz="3200">
          <a:solidFill>
            <a:schemeClr val="tx2"/>
          </a:solidFill>
          <a:latin typeface="Arial" charset="0"/>
        </a:defRPr>
      </a:lvl5pPr>
      <a:lvl6pPr marL="457200" algn="l" rtl="0" fontAlgn="base">
        <a:lnSpc>
          <a:spcPct val="85000"/>
        </a:lnSpc>
        <a:spcBef>
          <a:spcPct val="0"/>
        </a:spcBef>
        <a:spcAft>
          <a:spcPct val="0"/>
        </a:spcAft>
        <a:defRPr sz="3600">
          <a:solidFill>
            <a:schemeClr val="tx2"/>
          </a:solidFill>
          <a:latin typeface="Arial" charset="0"/>
        </a:defRPr>
      </a:lvl6pPr>
      <a:lvl7pPr marL="914400" algn="l" rtl="0" fontAlgn="base">
        <a:lnSpc>
          <a:spcPct val="85000"/>
        </a:lnSpc>
        <a:spcBef>
          <a:spcPct val="0"/>
        </a:spcBef>
        <a:spcAft>
          <a:spcPct val="0"/>
        </a:spcAft>
        <a:defRPr sz="3600">
          <a:solidFill>
            <a:schemeClr val="tx2"/>
          </a:solidFill>
          <a:latin typeface="Arial" charset="0"/>
        </a:defRPr>
      </a:lvl7pPr>
      <a:lvl8pPr marL="1371600" algn="l" rtl="0" fontAlgn="base">
        <a:lnSpc>
          <a:spcPct val="85000"/>
        </a:lnSpc>
        <a:spcBef>
          <a:spcPct val="0"/>
        </a:spcBef>
        <a:spcAft>
          <a:spcPct val="0"/>
        </a:spcAft>
        <a:defRPr sz="3600">
          <a:solidFill>
            <a:schemeClr val="tx2"/>
          </a:solidFill>
          <a:latin typeface="Arial" charset="0"/>
        </a:defRPr>
      </a:lvl8pPr>
      <a:lvl9pPr marL="1828800" algn="l" rtl="0" fontAlgn="base">
        <a:lnSpc>
          <a:spcPct val="85000"/>
        </a:lnSpc>
        <a:spcBef>
          <a:spcPct val="0"/>
        </a:spcBef>
        <a:spcAft>
          <a:spcPct val="0"/>
        </a:spcAft>
        <a:defRPr sz="3600">
          <a:solidFill>
            <a:schemeClr val="tx2"/>
          </a:solidFill>
          <a:latin typeface="Arial" charset="0"/>
        </a:defRPr>
      </a:lvl9pPr>
    </p:titleStyle>
    <p:bodyStyle>
      <a:lvl1pPr marL="228600" indent="-228600" algn="l" rtl="0" eaLnBrk="0" fontAlgn="base" hangingPunct="0">
        <a:lnSpc>
          <a:spcPct val="95000"/>
        </a:lnSpc>
        <a:spcBef>
          <a:spcPts val="250"/>
        </a:spcBef>
        <a:spcAft>
          <a:spcPts val="350"/>
        </a:spcAft>
        <a:buClr>
          <a:schemeClr val="accent1"/>
        </a:buClr>
        <a:buFont typeface="Wingdings" pitchFamily="2" charset="2"/>
        <a:buChar char="§"/>
        <a:defRPr sz="2600">
          <a:solidFill>
            <a:schemeClr val="tx1"/>
          </a:solidFill>
          <a:latin typeface="+mn-lt"/>
          <a:ea typeface="+mn-ea"/>
          <a:cs typeface="+mn-cs"/>
        </a:defRPr>
      </a:lvl1pPr>
      <a:lvl2pPr marL="571500" indent="-228600" algn="l" rtl="0" eaLnBrk="0" fontAlgn="base" hangingPunct="0">
        <a:lnSpc>
          <a:spcPct val="95000"/>
        </a:lnSpc>
        <a:spcBef>
          <a:spcPts val="15"/>
        </a:spcBef>
        <a:spcAft>
          <a:spcPts val="350"/>
        </a:spcAft>
        <a:buClr>
          <a:schemeClr val="tx2"/>
        </a:buClr>
        <a:buFont typeface="Wingdings" pitchFamily="2" charset="2"/>
        <a:buChar char="§"/>
        <a:defRPr sz="2000">
          <a:solidFill>
            <a:schemeClr val="tx1"/>
          </a:solidFill>
          <a:latin typeface="+mn-lt"/>
        </a:defRPr>
      </a:lvl2pPr>
      <a:lvl3pPr marL="857250" indent="-171450" algn="l" rtl="0" eaLnBrk="0" fontAlgn="base" hangingPunct="0">
        <a:lnSpc>
          <a:spcPct val="95000"/>
        </a:lnSpc>
        <a:spcBef>
          <a:spcPts val="15"/>
        </a:spcBef>
        <a:spcAft>
          <a:spcPts val="350"/>
        </a:spcAft>
        <a:buClr>
          <a:schemeClr val="tx2"/>
        </a:buClr>
        <a:buFont typeface="Wingdings" pitchFamily="2" charset="2"/>
        <a:buChar char="§"/>
        <a:defRPr sz="1600">
          <a:solidFill>
            <a:schemeClr val="tx1"/>
          </a:solidFill>
          <a:latin typeface="+mn-lt"/>
        </a:defRPr>
      </a:lvl3pPr>
      <a:lvl4pPr marL="1143000" indent="-171450" algn="l" rtl="0" eaLnBrk="0" fontAlgn="base" hangingPunct="0">
        <a:lnSpc>
          <a:spcPct val="95000"/>
        </a:lnSpc>
        <a:spcBef>
          <a:spcPts val="15"/>
        </a:spcBef>
        <a:spcAft>
          <a:spcPts val="350"/>
        </a:spcAft>
        <a:buClr>
          <a:schemeClr val="tx2"/>
        </a:buClr>
        <a:buFont typeface="Wingdings" pitchFamily="2" charset="2"/>
        <a:buChar char="§"/>
        <a:defRPr sz="1600">
          <a:solidFill>
            <a:schemeClr val="tx1"/>
          </a:solidFill>
          <a:latin typeface="+mn-lt"/>
        </a:defRPr>
      </a:lvl4pPr>
      <a:lvl5pPr marL="1428750" indent="-171450" algn="l" rtl="0" eaLnBrk="0" fontAlgn="base" hangingPunct="0">
        <a:lnSpc>
          <a:spcPct val="95000"/>
        </a:lnSpc>
        <a:spcBef>
          <a:spcPts val="15"/>
        </a:spcBef>
        <a:spcAft>
          <a:spcPts val="350"/>
        </a:spcAft>
        <a:buClr>
          <a:schemeClr val="tx2"/>
        </a:buClr>
        <a:buFont typeface="Wingdings" pitchFamily="2" charset="2"/>
        <a:buChar char="§"/>
        <a:defRPr sz="1600">
          <a:solidFill>
            <a:schemeClr val="tx1"/>
          </a:solidFill>
          <a:latin typeface="+mn-lt"/>
        </a:defRPr>
      </a:lvl5pPr>
      <a:lvl6pPr marL="1885950" indent="-171450" algn="l" rtl="0" fontAlgn="base">
        <a:spcBef>
          <a:spcPct val="5000"/>
        </a:spcBef>
        <a:spcAft>
          <a:spcPct val="20000"/>
        </a:spcAft>
        <a:buClr>
          <a:schemeClr val="tx2"/>
        </a:buClr>
        <a:buFont typeface="Wingdings" pitchFamily="2" charset="2"/>
        <a:buChar char="§"/>
        <a:defRPr sz="1600">
          <a:solidFill>
            <a:schemeClr val="tx1"/>
          </a:solidFill>
          <a:latin typeface="+mn-lt"/>
        </a:defRPr>
      </a:lvl6pPr>
      <a:lvl7pPr marL="2343150" indent="-171450" algn="l" rtl="0" fontAlgn="base">
        <a:spcBef>
          <a:spcPct val="5000"/>
        </a:spcBef>
        <a:spcAft>
          <a:spcPct val="20000"/>
        </a:spcAft>
        <a:buClr>
          <a:schemeClr val="tx2"/>
        </a:buClr>
        <a:buFont typeface="Wingdings" pitchFamily="2" charset="2"/>
        <a:buChar char="§"/>
        <a:defRPr sz="1600">
          <a:solidFill>
            <a:schemeClr val="tx1"/>
          </a:solidFill>
          <a:latin typeface="+mn-lt"/>
        </a:defRPr>
      </a:lvl7pPr>
      <a:lvl8pPr marL="2800350" indent="-171450" algn="l" rtl="0" fontAlgn="base">
        <a:spcBef>
          <a:spcPct val="5000"/>
        </a:spcBef>
        <a:spcAft>
          <a:spcPct val="20000"/>
        </a:spcAft>
        <a:buClr>
          <a:schemeClr val="tx2"/>
        </a:buClr>
        <a:buFont typeface="Wingdings" pitchFamily="2" charset="2"/>
        <a:buChar char="§"/>
        <a:defRPr sz="1600">
          <a:solidFill>
            <a:schemeClr val="tx1"/>
          </a:solidFill>
          <a:latin typeface="+mn-lt"/>
        </a:defRPr>
      </a:lvl8pPr>
      <a:lvl9pPr marL="3257550" indent="-171450" algn="l" rtl="0" fontAlgn="base">
        <a:spcBef>
          <a:spcPct val="5000"/>
        </a:spcBef>
        <a:spcAft>
          <a:spcPct val="20000"/>
        </a:spcAft>
        <a:buClr>
          <a:schemeClr val="tx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32389-233E-49A5-B888-19E99AF22029}" type="datetimeFigureOut">
              <a:rPr lang="en-US" smtClean="0"/>
              <a:pPr/>
              <a:t>6/17/2011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F56C6-E8E0-4F91-AD49-3B274DB090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7" descr="quote"/>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5123" name="Rectangle 2"/>
          <p:cNvSpPr>
            <a:spLocks noGrp="1" noChangeArrowheads="1"/>
          </p:cNvSpPr>
          <p:nvPr>
            <p:ph type="title"/>
          </p:nvPr>
        </p:nvSpPr>
        <p:spPr bwMode="auto">
          <a:xfrm>
            <a:off x="3962400" y="2276475"/>
            <a:ext cx="5075238" cy="1852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smtClean="0"/>
              <a:t>Click to edit Master</a:t>
            </a:r>
          </a:p>
        </p:txBody>
      </p:sp>
      <p:sp>
        <p:nvSpPr>
          <p:cNvPr id="5124" name="Rectangle 3"/>
          <p:cNvSpPr>
            <a:spLocks noGrp="1" noChangeArrowheads="1"/>
          </p:cNvSpPr>
          <p:nvPr>
            <p:ph type="body" idx="1"/>
          </p:nvPr>
        </p:nvSpPr>
        <p:spPr bwMode="auto">
          <a:xfrm>
            <a:off x="3914775" y="4581525"/>
            <a:ext cx="5181600" cy="890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r>
              <a:rPr lang="en-US" dirty="0" smtClean="0"/>
              <a:t>CLICK TO EDIT MASTER TEXT STYLES</a:t>
            </a:r>
          </a:p>
        </p:txBody>
      </p:sp>
      <p:pic>
        <p:nvPicPr>
          <p:cNvPr id="5125" name="Picture 16"/>
          <p:cNvPicPr>
            <a:picLocks noChangeAspect="1" noChangeArrowheads="1"/>
          </p:cNvPicPr>
          <p:nvPr/>
        </p:nvPicPr>
        <p:blipFill>
          <a:blip r:embed="rId4" cstate="screen"/>
          <a:srcRect/>
          <a:stretch>
            <a:fillRect/>
          </a:stretch>
        </p:blipFill>
        <p:spPr bwMode="auto">
          <a:xfrm>
            <a:off x="6848475" y="252413"/>
            <a:ext cx="1865313" cy="400050"/>
          </a:xfrm>
          <a:prstGeom prst="rect">
            <a:avLst/>
          </a:prstGeom>
          <a:noFill/>
          <a:ln w="9525">
            <a:noFill/>
            <a:miter lim="800000"/>
            <a:headEnd/>
            <a:tailEnd/>
          </a:ln>
        </p:spPr>
      </p:pic>
      <p:sp>
        <p:nvSpPr>
          <p:cNvPr id="6" name="Text Box 9"/>
          <p:cNvSpPr txBox="1">
            <a:spLocks noChangeArrowheads="1"/>
          </p:cNvSpPr>
          <p:nvPr/>
        </p:nvSpPr>
        <p:spPr bwMode="auto">
          <a:xfrm>
            <a:off x="82550" y="6624638"/>
            <a:ext cx="293688" cy="198437"/>
          </a:xfrm>
          <a:prstGeom prst="rect">
            <a:avLst/>
          </a:prstGeom>
          <a:noFill/>
          <a:ln w="9525">
            <a:noFill/>
            <a:miter lim="800000"/>
            <a:headEnd/>
            <a:tailEnd/>
          </a:ln>
          <a:effectLst/>
        </p:spPr>
        <p:txBody>
          <a:bodyPr wrap="none">
            <a:spAutoFit/>
          </a:bodyPr>
          <a:lstStyle/>
          <a:p>
            <a:fld id="{A1783C60-E67F-4C60-8898-0C5A9CA696C2}" type="slidenum">
              <a:rPr lang="en-US" sz="700"/>
              <a:pPr/>
              <a:t>‹#›</a:t>
            </a:fld>
            <a:endParaRPr lang="en-US" sz="700" dirty="0"/>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rtl="0" eaLnBrk="0" fontAlgn="base" hangingPunct="0">
        <a:lnSpc>
          <a:spcPct val="85000"/>
        </a:lnSpc>
        <a:spcBef>
          <a:spcPct val="0"/>
        </a:spcBef>
        <a:spcAft>
          <a:spcPct val="0"/>
        </a:spcAft>
        <a:defRPr lang="en-US" sz="3200" dirty="0" smtClean="0">
          <a:solidFill>
            <a:schemeClr val="bg1"/>
          </a:solidFill>
          <a:latin typeface="+mj-lt"/>
          <a:ea typeface="+mj-ea"/>
          <a:cs typeface="+mj-cs"/>
        </a:defRPr>
      </a:lvl1pPr>
      <a:lvl2pPr algn="l" rtl="0" eaLnBrk="0" fontAlgn="base" hangingPunct="0">
        <a:lnSpc>
          <a:spcPct val="85000"/>
        </a:lnSpc>
        <a:spcBef>
          <a:spcPct val="0"/>
        </a:spcBef>
        <a:spcAft>
          <a:spcPct val="0"/>
        </a:spcAft>
        <a:defRPr sz="3200">
          <a:solidFill>
            <a:schemeClr val="bg1"/>
          </a:solidFill>
          <a:latin typeface="Arial" charset="0"/>
        </a:defRPr>
      </a:lvl2pPr>
      <a:lvl3pPr algn="l" rtl="0" eaLnBrk="0" fontAlgn="base" hangingPunct="0">
        <a:lnSpc>
          <a:spcPct val="85000"/>
        </a:lnSpc>
        <a:spcBef>
          <a:spcPct val="0"/>
        </a:spcBef>
        <a:spcAft>
          <a:spcPct val="0"/>
        </a:spcAft>
        <a:defRPr sz="3200">
          <a:solidFill>
            <a:schemeClr val="bg1"/>
          </a:solidFill>
          <a:latin typeface="Arial" charset="0"/>
        </a:defRPr>
      </a:lvl3pPr>
      <a:lvl4pPr algn="l" rtl="0" eaLnBrk="0" fontAlgn="base" hangingPunct="0">
        <a:lnSpc>
          <a:spcPct val="85000"/>
        </a:lnSpc>
        <a:spcBef>
          <a:spcPct val="0"/>
        </a:spcBef>
        <a:spcAft>
          <a:spcPct val="0"/>
        </a:spcAft>
        <a:defRPr sz="3200">
          <a:solidFill>
            <a:schemeClr val="bg1"/>
          </a:solidFill>
          <a:latin typeface="Arial" charset="0"/>
        </a:defRPr>
      </a:lvl4pPr>
      <a:lvl5pPr algn="l" rtl="0" eaLnBrk="0" fontAlgn="base" hangingPunct="0">
        <a:lnSpc>
          <a:spcPct val="85000"/>
        </a:lnSpc>
        <a:spcBef>
          <a:spcPct val="0"/>
        </a:spcBef>
        <a:spcAft>
          <a:spcPct val="0"/>
        </a:spcAft>
        <a:defRPr sz="3200">
          <a:solidFill>
            <a:schemeClr val="bg1"/>
          </a:solidFill>
          <a:latin typeface="Arial" charset="0"/>
        </a:defRPr>
      </a:lvl5pPr>
      <a:lvl6pPr marL="457200" algn="l" rtl="0" fontAlgn="base">
        <a:lnSpc>
          <a:spcPct val="85000"/>
        </a:lnSpc>
        <a:spcBef>
          <a:spcPct val="0"/>
        </a:spcBef>
        <a:spcAft>
          <a:spcPct val="0"/>
        </a:spcAft>
        <a:defRPr sz="3200">
          <a:solidFill>
            <a:schemeClr val="bg1"/>
          </a:solidFill>
          <a:latin typeface="Arial" charset="0"/>
        </a:defRPr>
      </a:lvl6pPr>
      <a:lvl7pPr marL="914400" algn="l" rtl="0" fontAlgn="base">
        <a:lnSpc>
          <a:spcPct val="85000"/>
        </a:lnSpc>
        <a:spcBef>
          <a:spcPct val="0"/>
        </a:spcBef>
        <a:spcAft>
          <a:spcPct val="0"/>
        </a:spcAft>
        <a:defRPr sz="3200">
          <a:solidFill>
            <a:schemeClr val="bg1"/>
          </a:solidFill>
          <a:latin typeface="Arial" charset="0"/>
        </a:defRPr>
      </a:lvl7pPr>
      <a:lvl8pPr marL="1371600" algn="l" rtl="0" fontAlgn="base">
        <a:lnSpc>
          <a:spcPct val="85000"/>
        </a:lnSpc>
        <a:spcBef>
          <a:spcPct val="0"/>
        </a:spcBef>
        <a:spcAft>
          <a:spcPct val="0"/>
        </a:spcAft>
        <a:defRPr sz="3200">
          <a:solidFill>
            <a:schemeClr val="bg1"/>
          </a:solidFill>
          <a:latin typeface="Arial" charset="0"/>
        </a:defRPr>
      </a:lvl8pPr>
      <a:lvl9pPr marL="1828800" algn="l" rtl="0" fontAlgn="base">
        <a:lnSpc>
          <a:spcPct val="85000"/>
        </a:lnSpc>
        <a:spcBef>
          <a:spcPct val="0"/>
        </a:spcBef>
        <a:spcAft>
          <a:spcPct val="0"/>
        </a:spcAft>
        <a:defRPr sz="3200">
          <a:solidFill>
            <a:schemeClr val="bg1"/>
          </a:solidFill>
          <a:latin typeface="Arial" charset="0"/>
        </a:defRPr>
      </a:lvl9pPr>
    </p:titleStyle>
    <p:bodyStyle>
      <a:lvl1pPr marL="0" indent="0" algn="l" rtl="0" eaLnBrk="0" fontAlgn="base" hangingPunct="0">
        <a:lnSpc>
          <a:spcPct val="90000"/>
        </a:lnSpc>
        <a:spcBef>
          <a:spcPct val="20000"/>
        </a:spcBef>
        <a:spcAft>
          <a:spcPct val="0"/>
        </a:spcAft>
        <a:buFont typeface="Arial" charset="0"/>
        <a:buChar char=" "/>
        <a:defRPr sz="1600" b="0">
          <a:solidFill>
            <a:schemeClr val="bg1"/>
          </a:solidFill>
          <a:latin typeface="+mn-lt"/>
          <a:ea typeface="+mn-ea"/>
          <a:cs typeface="+mn-cs"/>
        </a:defRPr>
      </a:lvl1pPr>
      <a:lvl2pPr marL="114300" indent="342900" algn="l" rtl="0" eaLnBrk="0" fontAlgn="base" hangingPunct="0">
        <a:spcBef>
          <a:spcPct val="20000"/>
        </a:spcBef>
        <a:spcAft>
          <a:spcPct val="0"/>
        </a:spcAft>
        <a:buFont typeface="Arial" charset="0"/>
        <a:buChar char=" "/>
        <a:defRPr sz="1600">
          <a:solidFill>
            <a:schemeClr val="bg1"/>
          </a:solidFill>
          <a:latin typeface="+mn-lt"/>
        </a:defRPr>
      </a:lvl2pPr>
      <a:lvl3pPr marL="228600" indent="685800" algn="l" rtl="0" eaLnBrk="0" fontAlgn="base" hangingPunct="0">
        <a:spcBef>
          <a:spcPct val="20000"/>
        </a:spcBef>
        <a:spcAft>
          <a:spcPct val="0"/>
        </a:spcAft>
        <a:buFont typeface="Arial" charset="0"/>
        <a:buChar char=" "/>
        <a:defRPr sz="1400">
          <a:solidFill>
            <a:schemeClr val="bg1"/>
          </a:solidFill>
          <a:latin typeface="+mn-lt"/>
        </a:defRPr>
      </a:lvl3pPr>
      <a:lvl4pPr marL="342900" indent="1028700" algn="l" rtl="0" eaLnBrk="0" fontAlgn="base" hangingPunct="0">
        <a:spcBef>
          <a:spcPct val="20000"/>
        </a:spcBef>
        <a:spcAft>
          <a:spcPct val="0"/>
        </a:spcAft>
        <a:buFont typeface="Arial" charset="0"/>
        <a:buChar char=" "/>
        <a:defRPr sz="1200">
          <a:solidFill>
            <a:schemeClr val="bg1"/>
          </a:solidFill>
          <a:latin typeface="+mn-lt"/>
        </a:defRPr>
      </a:lvl4pPr>
      <a:lvl5pPr marL="457200" indent="1371600" algn="l" rtl="0" eaLnBrk="0" fontAlgn="base" hangingPunct="0">
        <a:spcBef>
          <a:spcPct val="20000"/>
        </a:spcBef>
        <a:spcAft>
          <a:spcPct val="0"/>
        </a:spcAft>
        <a:buFont typeface="Arial" charset="0"/>
        <a:buChar char=" "/>
        <a:defRPr sz="1200">
          <a:solidFill>
            <a:schemeClr val="bg1"/>
          </a:solidFill>
          <a:latin typeface="+mn-lt"/>
        </a:defRPr>
      </a:lvl5pPr>
      <a:lvl6pPr marL="914400" algn="l" rtl="0" fontAlgn="base">
        <a:spcBef>
          <a:spcPct val="20000"/>
        </a:spcBef>
        <a:spcAft>
          <a:spcPct val="0"/>
        </a:spcAft>
        <a:buFont typeface="Arial" charset="0"/>
        <a:buChar char=" "/>
        <a:defRPr sz="1200">
          <a:solidFill>
            <a:schemeClr val="bg1"/>
          </a:solidFill>
          <a:latin typeface="+mn-lt"/>
        </a:defRPr>
      </a:lvl6pPr>
      <a:lvl7pPr marL="1371600" algn="l" rtl="0" fontAlgn="base">
        <a:spcBef>
          <a:spcPct val="20000"/>
        </a:spcBef>
        <a:spcAft>
          <a:spcPct val="0"/>
        </a:spcAft>
        <a:buFont typeface="Arial" charset="0"/>
        <a:buChar char=" "/>
        <a:defRPr sz="1200">
          <a:solidFill>
            <a:schemeClr val="bg1"/>
          </a:solidFill>
          <a:latin typeface="+mn-lt"/>
        </a:defRPr>
      </a:lvl7pPr>
      <a:lvl8pPr marL="1828800" algn="l" rtl="0" fontAlgn="base">
        <a:spcBef>
          <a:spcPct val="20000"/>
        </a:spcBef>
        <a:spcAft>
          <a:spcPct val="0"/>
        </a:spcAft>
        <a:buFont typeface="Arial" charset="0"/>
        <a:buChar char=" "/>
        <a:defRPr sz="1200">
          <a:solidFill>
            <a:schemeClr val="bg1"/>
          </a:solidFill>
          <a:latin typeface="+mn-lt"/>
        </a:defRPr>
      </a:lvl8pPr>
      <a:lvl9pPr marL="2286000" algn="l" rtl="0" fontAlgn="base">
        <a:spcBef>
          <a:spcPct val="20000"/>
        </a:spcBef>
        <a:spcAft>
          <a:spcPct val="0"/>
        </a:spcAft>
        <a:buFont typeface="Arial" charset="0"/>
        <a:buChar char=" "/>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qualcomm_v2.png"/>
          <p:cNvPicPr>
            <a:picLocks noChangeAspect="1"/>
          </p:cNvPicPr>
          <p:nvPr/>
        </p:nvPicPr>
        <p:blipFill>
          <a:blip r:embed="rId4" cstate="screen"/>
          <a:stretch>
            <a:fillRect/>
          </a:stretch>
        </p:blipFill>
        <p:spPr>
          <a:xfrm>
            <a:off x="0" y="0"/>
            <a:ext cx="9144000" cy="6858000"/>
          </a:xfrm>
          <a:prstGeom prst="rect">
            <a:avLst/>
          </a:prstGeom>
        </p:spPr>
      </p:pic>
      <p:sp>
        <p:nvSpPr>
          <p:cNvPr id="50179" name="Rectangle 2"/>
          <p:cNvSpPr>
            <a:spLocks noGrp="1" noChangeArrowheads="1"/>
          </p:cNvSpPr>
          <p:nvPr>
            <p:ph type="title"/>
          </p:nvPr>
        </p:nvSpPr>
        <p:spPr bwMode="auto">
          <a:xfrm>
            <a:off x="981075" y="4098925"/>
            <a:ext cx="5075238"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a:t>
            </a:r>
          </a:p>
        </p:txBody>
      </p:sp>
      <p:sp>
        <p:nvSpPr>
          <p:cNvPr id="50180" name="Rectangle 3"/>
          <p:cNvSpPr>
            <a:spLocks noGrp="1" noChangeArrowheads="1"/>
          </p:cNvSpPr>
          <p:nvPr>
            <p:ph type="body" idx="1"/>
          </p:nvPr>
        </p:nvSpPr>
        <p:spPr bwMode="auto">
          <a:xfrm>
            <a:off x="933450" y="4838700"/>
            <a:ext cx="5181600" cy="339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TEXT STYLES</a:t>
            </a:r>
          </a:p>
        </p:txBody>
      </p:sp>
      <p:pic>
        <p:nvPicPr>
          <p:cNvPr id="50181" name="Picture 16"/>
          <p:cNvPicPr>
            <a:picLocks noChangeAspect="1" noChangeArrowheads="1"/>
          </p:cNvPicPr>
          <p:nvPr/>
        </p:nvPicPr>
        <p:blipFill>
          <a:blip r:embed="rId5" cstate="screen"/>
          <a:srcRect/>
          <a:stretch>
            <a:fillRect/>
          </a:stretch>
        </p:blipFill>
        <p:spPr bwMode="auto">
          <a:xfrm>
            <a:off x="6848475" y="252413"/>
            <a:ext cx="1865313" cy="400050"/>
          </a:xfrm>
          <a:prstGeom prst="rect">
            <a:avLst/>
          </a:prstGeom>
          <a:noFill/>
          <a:ln w="9525">
            <a:noFill/>
            <a:miter lim="800000"/>
            <a:headEnd/>
            <a:tailEnd/>
          </a:ln>
        </p:spPr>
      </p:pic>
      <p:sp>
        <p:nvSpPr>
          <p:cNvPr id="8" name="Text Box 9"/>
          <p:cNvSpPr txBox="1">
            <a:spLocks noChangeArrowheads="1"/>
          </p:cNvSpPr>
          <p:nvPr/>
        </p:nvSpPr>
        <p:spPr bwMode="auto">
          <a:xfrm>
            <a:off x="82550" y="6624638"/>
            <a:ext cx="293688" cy="198437"/>
          </a:xfrm>
          <a:prstGeom prst="rect">
            <a:avLst/>
          </a:prstGeom>
          <a:noFill/>
          <a:ln w="9525">
            <a:noFill/>
            <a:miter lim="800000"/>
            <a:headEnd/>
            <a:tailEnd/>
          </a:ln>
          <a:effectLst/>
        </p:spPr>
        <p:txBody>
          <a:bodyPr wrap="none">
            <a:spAutoFit/>
          </a:bodyPr>
          <a:lstStyle/>
          <a:p>
            <a:fld id="{A1783C60-E67F-4C60-8898-0C5A9CA696C2}" type="slidenum">
              <a:rPr lang="en-US" sz="700"/>
              <a:pPr/>
              <a:t>‹#›</a:t>
            </a:fld>
            <a:endParaRPr lang="en-US" sz="700" dirty="0"/>
          </a:p>
        </p:txBody>
      </p:sp>
      <p:pic>
        <p:nvPicPr>
          <p:cNvPr id="9" name="Picture 7" descr="Anchorage_device_pocket2_LR"/>
          <p:cNvPicPr>
            <a:picLocks noChangeAspect="1" noChangeArrowheads="1"/>
          </p:cNvPicPr>
          <p:nvPr/>
        </p:nvPicPr>
        <p:blipFill>
          <a:blip r:embed="rId6" cstate="screen"/>
          <a:srcRect/>
          <a:stretch>
            <a:fillRect/>
          </a:stretch>
        </p:blipFill>
        <p:spPr bwMode="auto">
          <a:xfrm>
            <a:off x="3198813" y="5484813"/>
            <a:ext cx="4589462" cy="1385887"/>
          </a:xfrm>
          <a:prstGeom prst="rect">
            <a:avLst/>
          </a:prstGeom>
          <a:noFill/>
          <a:ln w="9525">
            <a:noFill/>
            <a:miter lim="800000"/>
            <a:headEnd/>
            <a:tailEnd/>
          </a:ln>
        </p:spPr>
      </p:pic>
      <p:pic>
        <p:nvPicPr>
          <p:cNvPr id="10" name="Picture 12" descr="cover-vaio"/>
          <p:cNvPicPr>
            <a:picLocks noChangeAspect="1" noChangeArrowheads="1"/>
          </p:cNvPicPr>
          <p:nvPr/>
        </p:nvPicPr>
        <p:blipFill>
          <a:blip r:embed="rId7" cstate="screen"/>
          <a:srcRect/>
          <a:stretch>
            <a:fillRect/>
          </a:stretch>
        </p:blipFill>
        <p:spPr bwMode="auto">
          <a:xfrm>
            <a:off x="0" y="0"/>
            <a:ext cx="6400800" cy="3238500"/>
          </a:xfrm>
          <a:prstGeom prst="rect">
            <a:avLst/>
          </a:prstGeom>
          <a:noFill/>
          <a:ln w="9525">
            <a:noFill/>
            <a:miter lim="800000"/>
            <a:headEnd/>
            <a:tailEnd/>
          </a:ln>
        </p:spPr>
      </p:pic>
      <p:pic>
        <p:nvPicPr>
          <p:cNvPr id="11" name="Picture 10" descr="dudester.jpg"/>
          <p:cNvPicPr>
            <a:picLocks noChangeAspect="1"/>
          </p:cNvPicPr>
          <p:nvPr/>
        </p:nvPicPr>
        <p:blipFill>
          <a:blip r:embed="rId8" cstate="screen"/>
          <a:stretch>
            <a:fillRect/>
          </a:stretch>
        </p:blipFill>
        <p:spPr>
          <a:xfrm>
            <a:off x="6400799" y="2279500"/>
            <a:ext cx="2743378" cy="3207735"/>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200">
          <a:solidFill>
            <a:schemeClr val="bg1"/>
          </a:solidFill>
          <a:latin typeface="+mj-lt"/>
          <a:ea typeface="+mj-ea"/>
          <a:cs typeface="+mj-cs"/>
        </a:defRPr>
      </a:lvl1pPr>
      <a:lvl2pPr algn="l" rtl="0" eaLnBrk="0" fontAlgn="base" hangingPunct="0">
        <a:lnSpc>
          <a:spcPct val="85000"/>
        </a:lnSpc>
        <a:spcBef>
          <a:spcPct val="0"/>
        </a:spcBef>
        <a:spcAft>
          <a:spcPct val="0"/>
        </a:spcAft>
        <a:defRPr sz="3200">
          <a:solidFill>
            <a:schemeClr val="bg1"/>
          </a:solidFill>
          <a:latin typeface="Arial" charset="0"/>
        </a:defRPr>
      </a:lvl2pPr>
      <a:lvl3pPr algn="l" rtl="0" eaLnBrk="0" fontAlgn="base" hangingPunct="0">
        <a:lnSpc>
          <a:spcPct val="85000"/>
        </a:lnSpc>
        <a:spcBef>
          <a:spcPct val="0"/>
        </a:spcBef>
        <a:spcAft>
          <a:spcPct val="0"/>
        </a:spcAft>
        <a:defRPr sz="3200">
          <a:solidFill>
            <a:schemeClr val="bg1"/>
          </a:solidFill>
          <a:latin typeface="Arial" charset="0"/>
        </a:defRPr>
      </a:lvl3pPr>
      <a:lvl4pPr algn="l" rtl="0" eaLnBrk="0" fontAlgn="base" hangingPunct="0">
        <a:lnSpc>
          <a:spcPct val="85000"/>
        </a:lnSpc>
        <a:spcBef>
          <a:spcPct val="0"/>
        </a:spcBef>
        <a:spcAft>
          <a:spcPct val="0"/>
        </a:spcAft>
        <a:defRPr sz="3200">
          <a:solidFill>
            <a:schemeClr val="bg1"/>
          </a:solidFill>
          <a:latin typeface="Arial" charset="0"/>
        </a:defRPr>
      </a:lvl4pPr>
      <a:lvl5pPr algn="l" rtl="0" eaLnBrk="0" fontAlgn="base" hangingPunct="0">
        <a:lnSpc>
          <a:spcPct val="85000"/>
        </a:lnSpc>
        <a:spcBef>
          <a:spcPct val="0"/>
        </a:spcBef>
        <a:spcAft>
          <a:spcPct val="0"/>
        </a:spcAft>
        <a:defRPr sz="3200">
          <a:solidFill>
            <a:schemeClr val="bg1"/>
          </a:solidFill>
          <a:latin typeface="Arial" charset="0"/>
        </a:defRPr>
      </a:lvl5pPr>
      <a:lvl6pPr marL="457200" algn="l" rtl="0" eaLnBrk="0" fontAlgn="base" hangingPunct="0">
        <a:lnSpc>
          <a:spcPct val="85000"/>
        </a:lnSpc>
        <a:spcBef>
          <a:spcPct val="0"/>
        </a:spcBef>
        <a:spcAft>
          <a:spcPct val="0"/>
        </a:spcAft>
        <a:defRPr sz="3200">
          <a:solidFill>
            <a:schemeClr val="bg1"/>
          </a:solidFill>
          <a:latin typeface="Arial" charset="0"/>
        </a:defRPr>
      </a:lvl6pPr>
      <a:lvl7pPr marL="914400" algn="l" rtl="0" eaLnBrk="0" fontAlgn="base" hangingPunct="0">
        <a:lnSpc>
          <a:spcPct val="85000"/>
        </a:lnSpc>
        <a:spcBef>
          <a:spcPct val="0"/>
        </a:spcBef>
        <a:spcAft>
          <a:spcPct val="0"/>
        </a:spcAft>
        <a:defRPr sz="3200">
          <a:solidFill>
            <a:schemeClr val="bg1"/>
          </a:solidFill>
          <a:latin typeface="Arial" charset="0"/>
        </a:defRPr>
      </a:lvl7pPr>
      <a:lvl8pPr marL="1371600" algn="l" rtl="0" eaLnBrk="0" fontAlgn="base" hangingPunct="0">
        <a:lnSpc>
          <a:spcPct val="85000"/>
        </a:lnSpc>
        <a:spcBef>
          <a:spcPct val="0"/>
        </a:spcBef>
        <a:spcAft>
          <a:spcPct val="0"/>
        </a:spcAft>
        <a:defRPr sz="3200">
          <a:solidFill>
            <a:schemeClr val="bg1"/>
          </a:solidFill>
          <a:latin typeface="Arial" charset="0"/>
        </a:defRPr>
      </a:lvl8pPr>
      <a:lvl9pPr marL="1828800" algn="l" rtl="0" eaLnBrk="0" fontAlgn="base" hangingPunct="0">
        <a:lnSpc>
          <a:spcPct val="85000"/>
        </a:lnSpc>
        <a:spcBef>
          <a:spcPct val="0"/>
        </a:spcBef>
        <a:spcAft>
          <a:spcPct val="0"/>
        </a:spcAft>
        <a:defRPr sz="3200">
          <a:solidFill>
            <a:schemeClr val="bg1"/>
          </a:solidFill>
          <a:latin typeface="Arial" charset="0"/>
        </a:defRPr>
      </a:lvl9pPr>
    </p:titleStyle>
    <p:bodyStyle>
      <a:lvl1pPr algn="l" rtl="0" eaLnBrk="0" fontAlgn="base" hangingPunct="0">
        <a:lnSpc>
          <a:spcPct val="90000"/>
        </a:lnSpc>
        <a:spcBef>
          <a:spcPct val="20000"/>
        </a:spcBef>
        <a:spcAft>
          <a:spcPct val="0"/>
        </a:spcAft>
        <a:buFont typeface="Arial" charset="0"/>
        <a:buChar char=" "/>
        <a:defRPr b="0">
          <a:solidFill>
            <a:schemeClr val="bg1"/>
          </a:solidFill>
          <a:latin typeface="+mn-lt"/>
          <a:ea typeface="+mn-ea"/>
          <a:cs typeface="+mn-cs"/>
        </a:defRPr>
      </a:lvl1pPr>
      <a:lvl2pPr marL="342900" indent="342900" algn="l" rtl="0" eaLnBrk="0" fontAlgn="base" hangingPunct="0">
        <a:spcBef>
          <a:spcPct val="20000"/>
        </a:spcBef>
        <a:spcAft>
          <a:spcPct val="0"/>
        </a:spcAft>
        <a:buFont typeface="Arial" charset="0"/>
        <a:buChar char=" "/>
        <a:defRPr sz="1600">
          <a:solidFill>
            <a:schemeClr val="bg1"/>
          </a:solidFill>
          <a:latin typeface="+mn-lt"/>
        </a:defRPr>
      </a:lvl2pPr>
      <a:lvl3pPr marL="800100" indent="685800" algn="l" rtl="0" eaLnBrk="0" fontAlgn="base" hangingPunct="0">
        <a:spcBef>
          <a:spcPct val="20000"/>
        </a:spcBef>
        <a:spcAft>
          <a:spcPct val="0"/>
        </a:spcAft>
        <a:buFont typeface="Arial" charset="0"/>
        <a:buChar char=" "/>
        <a:defRPr sz="1400">
          <a:solidFill>
            <a:schemeClr val="bg1"/>
          </a:solidFill>
          <a:latin typeface="+mn-lt"/>
        </a:defRPr>
      </a:lvl3pPr>
      <a:lvl4pPr marL="1600200" indent="1028700" algn="l" rtl="0" eaLnBrk="0" fontAlgn="base" hangingPunct="0">
        <a:spcBef>
          <a:spcPct val="20000"/>
        </a:spcBef>
        <a:spcAft>
          <a:spcPct val="0"/>
        </a:spcAft>
        <a:buFont typeface="Arial" charset="0"/>
        <a:buChar char=" "/>
        <a:defRPr sz="1200">
          <a:solidFill>
            <a:schemeClr val="bg1"/>
          </a:solidFill>
          <a:latin typeface="+mn-lt"/>
        </a:defRPr>
      </a:lvl4pPr>
      <a:lvl5pPr marL="2743200" indent="1371600" algn="l" rtl="0" eaLnBrk="0" fontAlgn="base" hangingPunct="0">
        <a:spcBef>
          <a:spcPct val="20000"/>
        </a:spcBef>
        <a:spcAft>
          <a:spcPct val="0"/>
        </a:spcAft>
        <a:buFont typeface="Arial" charset="0"/>
        <a:buChar char=" "/>
        <a:defRPr sz="1200">
          <a:solidFill>
            <a:schemeClr val="bg1"/>
          </a:solidFill>
          <a:latin typeface="+mn-lt"/>
        </a:defRPr>
      </a:lvl5pPr>
      <a:lvl6pPr marL="3200400" indent="1371600" algn="l" rtl="0" eaLnBrk="0" fontAlgn="base" hangingPunct="0">
        <a:spcBef>
          <a:spcPct val="20000"/>
        </a:spcBef>
        <a:spcAft>
          <a:spcPct val="0"/>
        </a:spcAft>
        <a:buFont typeface="Arial" charset="0"/>
        <a:buChar char=" "/>
        <a:defRPr sz="1200">
          <a:solidFill>
            <a:schemeClr val="bg1"/>
          </a:solidFill>
          <a:latin typeface="+mn-lt"/>
        </a:defRPr>
      </a:lvl6pPr>
      <a:lvl7pPr marL="3657600" indent="1371600" algn="l" rtl="0" eaLnBrk="0" fontAlgn="base" hangingPunct="0">
        <a:spcBef>
          <a:spcPct val="20000"/>
        </a:spcBef>
        <a:spcAft>
          <a:spcPct val="0"/>
        </a:spcAft>
        <a:buFont typeface="Arial" charset="0"/>
        <a:buChar char=" "/>
        <a:defRPr sz="1200">
          <a:solidFill>
            <a:schemeClr val="bg1"/>
          </a:solidFill>
          <a:latin typeface="+mn-lt"/>
        </a:defRPr>
      </a:lvl7pPr>
      <a:lvl8pPr marL="4114800" indent="1371600" algn="l" rtl="0" eaLnBrk="0" fontAlgn="base" hangingPunct="0">
        <a:spcBef>
          <a:spcPct val="20000"/>
        </a:spcBef>
        <a:spcAft>
          <a:spcPct val="0"/>
        </a:spcAft>
        <a:buFont typeface="Arial" charset="0"/>
        <a:buChar char=" "/>
        <a:defRPr sz="1200">
          <a:solidFill>
            <a:schemeClr val="bg1"/>
          </a:solidFill>
          <a:latin typeface="+mn-lt"/>
        </a:defRPr>
      </a:lvl8pPr>
      <a:lvl9pPr marL="4572000" indent="1371600" algn="l" rtl="0" eaLnBrk="0" fontAlgn="base" hangingPunct="0">
        <a:spcBef>
          <a:spcPct val="20000"/>
        </a:spcBef>
        <a:spcAft>
          <a:spcPct val="0"/>
        </a:spcAft>
        <a:buFont typeface="Arial" charset="0"/>
        <a:buChar char=" "/>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0.emf"/><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jpeg"/><Relationship Id="rId18" Type="http://schemas.openxmlformats.org/officeDocument/2006/relationships/image" Target="../media/image9.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8.jpeg"/><Relationship Id="rId5" Type="http://schemas.openxmlformats.org/officeDocument/2006/relationships/image" Target="../media/image13.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0.emf"/><Relationship Id="rId14"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hyperlink" Target="http://www.wcisplus.com/wcisplus/NumericalDataPage.html" TargetMode="External"/><Relationship Id="rId3" Type="http://schemas.openxmlformats.org/officeDocument/2006/relationships/image" Target="../media/image25.pn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internetworldstats.com/stats.htm" TargetMode="External"/><Relationship Id="rId5" Type="http://schemas.openxmlformats.org/officeDocument/2006/relationships/chart" Target="../charts/chart2.xml"/><Relationship Id="rId10" Type="http://schemas.openxmlformats.org/officeDocument/2006/relationships/image" Target="../media/image28.jpeg"/><Relationship Id="rId4" Type="http://schemas.openxmlformats.org/officeDocument/2006/relationships/chart" Target="../charts/chart1.xml"/><Relationship Id="rId9" Type="http://schemas.openxmlformats.org/officeDocument/2006/relationships/image" Target="../media/image27.jpe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jpe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jpeg"/></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5.png"/><Relationship Id="rId7" Type="http://schemas.openxmlformats.org/officeDocument/2006/relationships/hyperlink" Target="http://www.wcisplus.com/wcisplus/NumericalDataPage.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6.png"/><Relationship Id="rId5" Type="http://schemas.openxmlformats.org/officeDocument/2006/relationships/hyperlink" Target="http://www.internetworldstats.com/stats.htm" TargetMode="External"/><Relationship Id="rId10" Type="http://schemas.openxmlformats.org/officeDocument/2006/relationships/image" Target="../media/image35.jpeg"/><Relationship Id="rId4" Type="http://schemas.openxmlformats.org/officeDocument/2006/relationships/chart" Target="../charts/chart3.xml"/><Relationship Id="rId9"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itle Page.jpg"/>
          <p:cNvPicPr>
            <a:picLocks noChangeAspect="1"/>
          </p:cNvPicPr>
          <p:nvPr/>
        </p:nvPicPr>
        <p:blipFill>
          <a:blip r:embed="rId3" cstate="print"/>
          <a:stretch>
            <a:fillRect/>
          </a:stretch>
        </p:blipFill>
        <p:spPr>
          <a:xfrm>
            <a:off x="919" y="0"/>
            <a:ext cx="9142161" cy="6858000"/>
          </a:xfrm>
          <a:prstGeom prst="rect">
            <a:avLst/>
          </a:prstGeom>
        </p:spPr>
      </p:pic>
      <p:sp>
        <p:nvSpPr>
          <p:cNvPr id="8" name="Title 7"/>
          <p:cNvSpPr>
            <a:spLocks noGrp="1"/>
          </p:cNvSpPr>
          <p:nvPr>
            <p:ph type="title"/>
          </p:nvPr>
        </p:nvSpPr>
        <p:spPr/>
        <p:txBody>
          <a:bodyPr/>
          <a:lstStyle/>
          <a:p>
            <a:r>
              <a:rPr dirty="0"/>
              <a:t>WIRELESS REACH</a:t>
            </a:r>
            <a:r>
              <a:rPr baseline="30000" dirty="0" smtClean="0"/>
              <a:t>™</a:t>
            </a:r>
            <a:endParaRPr lang="en-US" baseline="30000" dirty="0"/>
          </a:p>
        </p:txBody>
      </p:sp>
      <p:sp>
        <p:nvSpPr>
          <p:cNvPr id="9" name="Content Placeholder 8"/>
          <p:cNvSpPr>
            <a:spLocks noGrp="1"/>
          </p:cNvSpPr>
          <p:nvPr>
            <p:ph idx="1"/>
          </p:nvPr>
        </p:nvSpPr>
        <p:spPr/>
        <p:txBody>
          <a:bodyPr/>
          <a:lstStyle/>
          <a:p>
            <a:r>
              <a:rPr lang="en-US" dirty="0" smtClean="0"/>
              <a:t>Empowering Communities Worldwide</a:t>
            </a:r>
          </a:p>
        </p:txBody>
      </p:sp>
      <p:pic>
        <p:nvPicPr>
          <p:cNvPr id="4" name="Picture 3" descr="WR_Logo_NEW_LoRes.jpg"/>
          <p:cNvPicPr>
            <a:picLocks noChangeAspect="1"/>
          </p:cNvPicPr>
          <p:nvPr/>
        </p:nvPicPr>
        <p:blipFill>
          <a:blip r:embed="rId4" cstate="screen"/>
          <a:stretch>
            <a:fillRect/>
          </a:stretch>
        </p:blipFill>
        <p:spPr>
          <a:xfrm>
            <a:off x="505556" y="5626649"/>
            <a:ext cx="1281985" cy="1102507"/>
          </a:xfrm>
          <a:prstGeom prst="rect">
            <a:avLst/>
          </a:prstGeom>
        </p:spPr>
      </p:pic>
      <p:sp>
        <p:nvSpPr>
          <p:cNvPr id="7" name="Rectangle 6"/>
          <p:cNvSpPr/>
          <p:nvPr/>
        </p:nvSpPr>
        <p:spPr>
          <a:xfrm>
            <a:off x="6711352" y="220718"/>
            <a:ext cx="2085808" cy="425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p:nvPicPr>
        <p:blipFill>
          <a:blip r:embed="rId5" cstate="screen"/>
          <a:srcRect/>
          <a:stretch>
            <a:fillRect/>
          </a:stretch>
        </p:blipFill>
        <p:spPr bwMode="gray">
          <a:xfrm>
            <a:off x="6674242" y="304613"/>
            <a:ext cx="2219461" cy="484266"/>
          </a:xfrm>
          <a:prstGeom prst="rect">
            <a:avLst/>
          </a:prstGeom>
          <a:noFill/>
          <a:ln w="9525">
            <a:noFill/>
            <a:miter lim="800000"/>
            <a:headEnd/>
            <a:tailEnd/>
          </a:ln>
          <a:effectLst/>
        </p:spPr>
      </p:pic>
      <p:sp>
        <p:nvSpPr>
          <p:cNvPr id="10" name="TextBox 9"/>
          <p:cNvSpPr txBox="1"/>
          <p:nvPr/>
        </p:nvSpPr>
        <p:spPr>
          <a:xfrm>
            <a:off x="986118" y="5074024"/>
            <a:ext cx="5002306" cy="369332"/>
          </a:xfrm>
          <a:prstGeom prst="rect">
            <a:avLst/>
          </a:prstGeom>
          <a:noFill/>
        </p:spPr>
        <p:txBody>
          <a:bodyPr wrap="square" rtlCol="0">
            <a:spAutoFit/>
          </a:bodyPr>
          <a:lstStyle/>
          <a:p>
            <a:r>
              <a:rPr lang="en-US" dirty="0" smtClean="0">
                <a:solidFill>
                  <a:srgbClr val="FCFDFF"/>
                </a:solidFill>
              </a:rPr>
              <a:t>Ashish Aggarwal, India &amp; South Asia</a:t>
            </a:r>
            <a:endParaRPr lang="en-US" dirty="0">
              <a:solidFill>
                <a:srgbClr val="FCFDFF"/>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New Image.JPG"/>
          <p:cNvPicPr>
            <a:picLocks noChangeAspect="1"/>
          </p:cNvPicPr>
          <p:nvPr/>
        </p:nvPicPr>
        <p:blipFill>
          <a:blip r:embed="rId3" cstate="print">
            <a:clrChange>
              <a:clrFrom>
                <a:srgbClr val="D0D0D0"/>
              </a:clrFrom>
              <a:clrTo>
                <a:srgbClr val="D0D0D0">
                  <a:alpha val="0"/>
                </a:srgbClr>
              </a:clrTo>
            </a:clrChange>
            <a:lum bright="42000" contrast="-48000"/>
          </a:blip>
          <a:stretch>
            <a:fillRect/>
          </a:stretch>
        </p:blipFill>
        <p:spPr>
          <a:xfrm>
            <a:off x="5775158" y="1582425"/>
            <a:ext cx="3368841" cy="5275574"/>
          </a:xfrm>
          <a:prstGeom prst="rect">
            <a:avLst/>
          </a:prstGeom>
          <a:blipFill dpi="0" rotWithShape="1">
            <a:blip r:embed="rId4" cstate="print">
              <a:alphaModFix amt="8000"/>
              <a:lum bright="42000" contrast="-48000"/>
            </a:blip>
            <a:srcRect/>
            <a:stretch>
              <a:fillRect/>
            </a:stretch>
          </a:blipFill>
          <a:ln>
            <a:noFill/>
          </a:ln>
        </p:spPr>
      </p:pic>
      <p:pic>
        <p:nvPicPr>
          <p:cNvPr id="7" name="Picture 6" descr="WR_Logo_NEW_LoRes.jpg"/>
          <p:cNvPicPr>
            <a:picLocks noChangeAspect="1"/>
          </p:cNvPicPr>
          <p:nvPr/>
        </p:nvPicPr>
        <p:blipFill>
          <a:blip r:embed="rId5" cstate="screen"/>
          <a:stretch>
            <a:fillRect/>
          </a:stretch>
        </p:blipFill>
        <p:spPr>
          <a:xfrm>
            <a:off x="7772400" y="101676"/>
            <a:ext cx="1371600" cy="1179576"/>
          </a:xfrm>
          <a:prstGeom prst="rect">
            <a:avLst/>
          </a:prstGeom>
        </p:spPr>
      </p:pic>
      <p:sp>
        <p:nvSpPr>
          <p:cNvPr id="11" name="AutoShape 5"/>
          <p:cNvSpPr>
            <a:spLocks noChangeArrowheads="1"/>
          </p:cNvSpPr>
          <p:nvPr/>
        </p:nvSpPr>
        <p:spPr bwMode="auto">
          <a:xfrm>
            <a:off x="259933" y="1660359"/>
            <a:ext cx="8694737" cy="920916"/>
          </a:xfrm>
          <a:prstGeom prst="roundRect">
            <a:avLst>
              <a:gd name="adj" fmla="val 16667"/>
            </a:avLst>
          </a:prstGeom>
          <a:solidFill>
            <a:srgbClr val="D9D9D9">
              <a:alpha val="30196"/>
            </a:srgbClr>
          </a:solidFill>
          <a:ln w="9525">
            <a:noFill/>
            <a:round/>
            <a:headEnd/>
            <a:tailEnd/>
          </a:ln>
        </p:spPr>
        <p:txBody>
          <a:bodyPr wrap="none" anchor="ctr"/>
          <a:lstStyle/>
          <a:p>
            <a:pPr eaLnBrk="0" hangingPunct="0"/>
            <a:r>
              <a:rPr lang="en-US" sz="1600" b="1" dirty="0" smtClean="0">
                <a:solidFill>
                  <a:srgbClr val="1B538F"/>
                </a:solidFill>
              </a:rPr>
              <a:t>	Predictive content - wave and weather prediction for the successive 4 days</a:t>
            </a:r>
            <a:endParaRPr lang="en-US" sz="1000" b="1" dirty="0">
              <a:solidFill>
                <a:srgbClr val="000000"/>
              </a:solidFill>
            </a:endParaRPr>
          </a:p>
        </p:txBody>
      </p:sp>
      <p:sp>
        <p:nvSpPr>
          <p:cNvPr id="12" name="AutoShape 6"/>
          <p:cNvSpPr>
            <a:spLocks noChangeArrowheads="1"/>
          </p:cNvSpPr>
          <p:nvPr/>
        </p:nvSpPr>
        <p:spPr bwMode="auto">
          <a:xfrm>
            <a:off x="247901" y="2309145"/>
            <a:ext cx="8694737" cy="796925"/>
          </a:xfrm>
          <a:prstGeom prst="roundRect">
            <a:avLst>
              <a:gd name="adj" fmla="val 16667"/>
            </a:avLst>
          </a:prstGeom>
          <a:solidFill>
            <a:srgbClr val="D9D9D9">
              <a:alpha val="30196"/>
            </a:srgbClr>
          </a:solidFill>
          <a:ln w="9525" algn="ctr">
            <a:noFill/>
            <a:round/>
            <a:headEnd/>
            <a:tailEnd/>
          </a:ln>
        </p:spPr>
        <p:txBody>
          <a:bodyPr wrap="none" anchor="ctr"/>
          <a:lstStyle/>
          <a:p>
            <a:pPr eaLnBrk="0" hangingPunct="0"/>
            <a:r>
              <a:rPr lang="en-US" sz="1600" b="1" dirty="0" smtClean="0">
                <a:solidFill>
                  <a:srgbClr val="1B538F"/>
                </a:solidFill>
              </a:rPr>
              <a:t>	Wave height forecast information &amp;  Potential Fishing zone</a:t>
            </a:r>
            <a:endParaRPr lang="en-US" sz="1600" b="1" dirty="0" smtClean="0">
              <a:solidFill>
                <a:srgbClr val="000000"/>
              </a:solidFill>
              <a:cs typeface="Arial" pitchFamily="34" charset="0"/>
            </a:endParaRPr>
          </a:p>
        </p:txBody>
      </p:sp>
      <p:sp>
        <p:nvSpPr>
          <p:cNvPr id="13" name="AutoShape 7"/>
          <p:cNvSpPr>
            <a:spLocks noChangeArrowheads="1"/>
          </p:cNvSpPr>
          <p:nvPr/>
        </p:nvSpPr>
        <p:spPr bwMode="auto">
          <a:xfrm>
            <a:off x="199775" y="2940634"/>
            <a:ext cx="4612858" cy="796925"/>
          </a:xfrm>
          <a:prstGeom prst="roundRect">
            <a:avLst>
              <a:gd name="adj" fmla="val 16667"/>
            </a:avLst>
          </a:prstGeom>
          <a:solidFill>
            <a:srgbClr val="D9D9D9">
              <a:alpha val="30196"/>
            </a:srgbClr>
          </a:solidFill>
          <a:ln w="9525" algn="ctr">
            <a:noFill/>
            <a:round/>
            <a:headEnd/>
            <a:tailEnd/>
          </a:ln>
        </p:spPr>
        <p:txBody>
          <a:bodyPr wrap="none" anchor="ctr"/>
          <a:lstStyle/>
          <a:p>
            <a:pPr eaLnBrk="0" hangingPunct="0"/>
            <a:r>
              <a:rPr lang="en-US" sz="1600" b="1" dirty="0" smtClean="0">
                <a:solidFill>
                  <a:srgbClr val="1B538F"/>
                </a:solidFill>
              </a:rPr>
              <a:t>	 News flash &amp; Government schemes</a:t>
            </a:r>
            <a:endParaRPr lang="en-US" sz="1600" b="1" i="1" dirty="0">
              <a:solidFill>
                <a:srgbClr val="000000"/>
              </a:solidFill>
              <a:cs typeface="Arial" pitchFamily="34" charset="0"/>
            </a:endParaRPr>
          </a:p>
        </p:txBody>
      </p:sp>
      <p:sp>
        <p:nvSpPr>
          <p:cNvPr id="14" name="AutoShape 7"/>
          <p:cNvSpPr>
            <a:spLocks noChangeArrowheads="1"/>
          </p:cNvSpPr>
          <p:nvPr/>
        </p:nvSpPr>
        <p:spPr bwMode="auto">
          <a:xfrm>
            <a:off x="156417" y="4077282"/>
            <a:ext cx="4295268" cy="796925"/>
          </a:xfrm>
          <a:prstGeom prst="roundRect">
            <a:avLst>
              <a:gd name="adj" fmla="val 16667"/>
            </a:avLst>
          </a:prstGeom>
          <a:solidFill>
            <a:srgbClr val="D9D9D9">
              <a:alpha val="30196"/>
            </a:srgbClr>
          </a:solidFill>
          <a:ln w="9525" algn="ctr">
            <a:noFill/>
            <a:round/>
            <a:headEnd/>
            <a:tailEnd/>
          </a:ln>
        </p:spPr>
        <p:txBody>
          <a:bodyPr wrap="none" anchor="ctr"/>
          <a:lstStyle/>
          <a:p>
            <a:r>
              <a:rPr lang="en-US" sz="1600" b="1" dirty="0" smtClean="0">
                <a:solidFill>
                  <a:srgbClr val="1B538F"/>
                </a:solidFill>
              </a:rPr>
              <a:t>	  Market information</a:t>
            </a:r>
          </a:p>
        </p:txBody>
      </p:sp>
      <p:sp>
        <p:nvSpPr>
          <p:cNvPr id="15" name="AutoShape 8"/>
          <p:cNvSpPr>
            <a:spLocks noChangeArrowheads="1"/>
          </p:cNvSpPr>
          <p:nvPr/>
        </p:nvSpPr>
        <p:spPr bwMode="auto">
          <a:xfrm>
            <a:off x="223838" y="1840832"/>
            <a:ext cx="692150" cy="5017168"/>
          </a:xfrm>
          <a:prstGeom prst="roundRect">
            <a:avLst>
              <a:gd name="adj" fmla="val 16667"/>
            </a:avLst>
          </a:prstGeom>
          <a:solidFill>
            <a:srgbClr val="C0C0C0">
              <a:alpha val="40000"/>
            </a:srgbClr>
          </a:solidFill>
          <a:ln w="9525">
            <a:noFill/>
            <a:round/>
            <a:headEnd/>
            <a:tailEnd/>
          </a:ln>
        </p:spPr>
        <p:txBody>
          <a:bodyPr anchor="ctr"/>
          <a:lstStyle/>
          <a:p>
            <a:pPr algn="ctr" eaLnBrk="0" fontAlgn="base" hangingPunct="0">
              <a:spcBef>
                <a:spcPct val="0"/>
              </a:spcBef>
              <a:spcAft>
                <a:spcPct val="0"/>
              </a:spcAft>
            </a:pPr>
            <a:r>
              <a:rPr lang="en-US" sz="3600" dirty="0" smtClean="0">
                <a:solidFill>
                  <a:schemeClr val="tx2"/>
                </a:solidFill>
                <a:latin typeface="+mj-lt"/>
                <a:cs typeface="Arial" pitchFamily="34" charset="0"/>
              </a:rPr>
              <a:t>FEATURES </a:t>
            </a:r>
          </a:p>
        </p:txBody>
      </p:sp>
      <p:sp>
        <p:nvSpPr>
          <p:cNvPr id="16" name="AutoShape 4"/>
          <p:cNvSpPr>
            <a:spLocks noChangeArrowheads="1"/>
          </p:cNvSpPr>
          <p:nvPr/>
        </p:nvSpPr>
        <p:spPr bwMode="auto">
          <a:xfrm>
            <a:off x="204539" y="3699543"/>
            <a:ext cx="4379494" cy="555626"/>
          </a:xfrm>
          <a:prstGeom prst="roundRect">
            <a:avLst>
              <a:gd name="adj" fmla="val 16667"/>
            </a:avLst>
          </a:prstGeom>
          <a:solidFill>
            <a:srgbClr val="D9D9D9">
              <a:alpha val="30196"/>
            </a:srgbClr>
          </a:solidFill>
          <a:ln w="9525" algn="ctr">
            <a:noFill/>
            <a:round/>
            <a:headEnd/>
            <a:tailEnd/>
          </a:ln>
        </p:spPr>
        <p:txBody>
          <a:bodyPr wrap="none" anchor="ctr"/>
          <a:lstStyle/>
          <a:p>
            <a:r>
              <a:rPr lang="en-US" sz="1600" b="1" dirty="0" smtClean="0">
                <a:solidFill>
                  <a:srgbClr val="1B538F"/>
                </a:solidFill>
              </a:rPr>
              <a:t>	 Icon based interface</a:t>
            </a:r>
          </a:p>
          <a:p>
            <a:pPr marL="0" lvl="1" algn="ctr" fontAlgn="base">
              <a:spcBef>
                <a:spcPct val="0"/>
              </a:spcBef>
              <a:spcAft>
                <a:spcPct val="0"/>
              </a:spcAft>
            </a:pPr>
            <a:endParaRPr lang="en-US" sz="1200" b="1" i="1" dirty="0">
              <a:solidFill>
                <a:srgbClr val="000000"/>
              </a:solidFill>
              <a:cs typeface="Arial" pitchFamily="34" charset="0"/>
            </a:endParaRPr>
          </a:p>
        </p:txBody>
      </p:sp>
      <p:sp>
        <p:nvSpPr>
          <p:cNvPr id="17" name="AutoShape 7"/>
          <p:cNvSpPr>
            <a:spLocks noChangeArrowheads="1"/>
          </p:cNvSpPr>
          <p:nvPr/>
        </p:nvSpPr>
        <p:spPr bwMode="auto">
          <a:xfrm>
            <a:off x="180474" y="4686881"/>
            <a:ext cx="4295273" cy="796925"/>
          </a:xfrm>
          <a:prstGeom prst="roundRect">
            <a:avLst>
              <a:gd name="adj" fmla="val 16667"/>
            </a:avLst>
          </a:prstGeom>
          <a:solidFill>
            <a:srgbClr val="D9D9D9">
              <a:alpha val="30196"/>
            </a:srgbClr>
          </a:solidFill>
          <a:ln w="9525" algn="ctr">
            <a:noFill/>
            <a:round/>
            <a:headEnd/>
            <a:tailEnd/>
          </a:ln>
        </p:spPr>
        <p:txBody>
          <a:bodyPr wrap="none" anchor="ctr"/>
          <a:lstStyle/>
          <a:p>
            <a:r>
              <a:rPr lang="en-US" sz="1600" b="1" dirty="0" smtClean="0">
                <a:solidFill>
                  <a:srgbClr val="1B538F"/>
                </a:solidFill>
              </a:rPr>
              <a:t>	 Yellow pages  &amp; Clip of the day</a:t>
            </a:r>
          </a:p>
        </p:txBody>
      </p:sp>
      <p:sp>
        <p:nvSpPr>
          <p:cNvPr id="18" name="AutoShape 7"/>
          <p:cNvSpPr>
            <a:spLocks noChangeArrowheads="1"/>
          </p:cNvSpPr>
          <p:nvPr/>
        </p:nvSpPr>
        <p:spPr bwMode="auto">
          <a:xfrm>
            <a:off x="264779" y="5284449"/>
            <a:ext cx="4319253" cy="796925"/>
          </a:xfrm>
          <a:prstGeom prst="roundRect">
            <a:avLst>
              <a:gd name="adj" fmla="val 16667"/>
            </a:avLst>
          </a:prstGeom>
          <a:solidFill>
            <a:srgbClr val="D9D9D9">
              <a:alpha val="30196"/>
            </a:srgbClr>
          </a:solidFill>
          <a:ln w="9525" algn="ctr">
            <a:noFill/>
            <a:round/>
            <a:headEnd/>
            <a:tailEnd/>
          </a:ln>
        </p:spPr>
        <p:txBody>
          <a:bodyPr wrap="none" anchor="ctr"/>
          <a:lstStyle/>
          <a:p>
            <a:r>
              <a:rPr lang="en-US" sz="1600" b="1" dirty="0" smtClean="0">
                <a:solidFill>
                  <a:srgbClr val="1B538F"/>
                </a:solidFill>
              </a:rPr>
              <a:t>	SGPS ( To be Launched )</a:t>
            </a:r>
          </a:p>
        </p:txBody>
      </p:sp>
      <p:sp>
        <p:nvSpPr>
          <p:cNvPr id="2" name="Title 1"/>
          <p:cNvSpPr>
            <a:spLocks noGrp="1"/>
          </p:cNvSpPr>
          <p:nvPr>
            <p:ph type="title"/>
          </p:nvPr>
        </p:nvSpPr>
        <p:spPr/>
        <p:txBody>
          <a:bodyPr/>
          <a:lstStyle/>
          <a:p>
            <a:r>
              <a:rPr lang="en-US" i="1" dirty="0" smtClean="0"/>
              <a:t>Fisher Friend Mobile Application</a:t>
            </a:r>
            <a:endParaRPr lang="en-US" dirty="0"/>
          </a:p>
        </p:txBody>
      </p:sp>
      <p:sp>
        <p:nvSpPr>
          <p:cNvPr id="22" name="TextBox 21"/>
          <p:cNvSpPr txBox="1"/>
          <p:nvPr/>
        </p:nvSpPr>
        <p:spPr>
          <a:xfrm>
            <a:off x="108279" y="1395664"/>
            <a:ext cx="8855247" cy="738664"/>
          </a:xfrm>
          <a:prstGeom prst="rect">
            <a:avLst/>
          </a:prstGeom>
          <a:noFill/>
        </p:spPr>
        <p:txBody>
          <a:bodyPr wrap="square" rtlCol="0">
            <a:spAutoFit/>
          </a:bodyPr>
          <a:lstStyle/>
          <a:p>
            <a:r>
              <a:rPr lang="en-US" sz="2400" b="1" dirty="0" smtClean="0">
                <a:solidFill>
                  <a:schemeClr val="tx2">
                    <a:lumMod val="50000"/>
                  </a:schemeClr>
                </a:solidFill>
              </a:rPr>
              <a:t>    Scope - </a:t>
            </a:r>
            <a:r>
              <a:rPr lang="en-US" sz="2400" dirty="0" smtClean="0">
                <a:solidFill>
                  <a:schemeClr val="tx2">
                    <a:lumMod val="50000"/>
                  </a:schemeClr>
                </a:solidFill>
              </a:rPr>
              <a:t>Five Tsunami affected districts of Tamil Nadu State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Fisher Friend Mobile Application</a:t>
            </a:r>
            <a:endParaRPr lang="en-US" dirty="0"/>
          </a:p>
        </p:txBody>
      </p:sp>
      <p:pic>
        <p:nvPicPr>
          <p:cNvPr id="7" name="Picture 6" descr="WR_Logo_NEW_LoRes.jpg"/>
          <p:cNvPicPr>
            <a:picLocks noChangeAspect="1"/>
          </p:cNvPicPr>
          <p:nvPr/>
        </p:nvPicPr>
        <p:blipFill>
          <a:blip r:embed="rId3" cstate="screen"/>
          <a:stretch>
            <a:fillRect/>
          </a:stretch>
        </p:blipFill>
        <p:spPr>
          <a:xfrm>
            <a:off x="7772400" y="101676"/>
            <a:ext cx="1371600" cy="1179576"/>
          </a:xfrm>
          <a:prstGeom prst="rect">
            <a:avLst/>
          </a:prstGeom>
        </p:spPr>
      </p:pic>
      <p:sp>
        <p:nvSpPr>
          <p:cNvPr id="10" name="AutoShape 4"/>
          <p:cNvSpPr>
            <a:spLocks noChangeArrowheads="1"/>
          </p:cNvSpPr>
          <p:nvPr/>
        </p:nvSpPr>
        <p:spPr bwMode="auto">
          <a:xfrm>
            <a:off x="206793" y="1285206"/>
            <a:ext cx="8694737" cy="796925"/>
          </a:xfrm>
          <a:prstGeom prst="roundRect">
            <a:avLst>
              <a:gd name="adj" fmla="val 16667"/>
            </a:avLst>
          </a:prstGeom>
          <a:solidFill>
            <a:srgbClr val="D9D9D9">
              <a:alpha val="30196"/>
            </a:srgbClr>
          </a:solidFill>
          <a:ln w="9525" algn="ctr">
            <a:noFill/>
            <a:round/>
            <a:headEnd/>
            <a:tailEnd/>
          </a:ln>
        </p:spPr>
        <p:txBody>
          <a:bodyPr wrap="none" anchor="ctr"/>
          <a:lstStyle/>
          <a:p>
            <a:r>
              <a:rPr lang="en-US" sz="1600" b="1" dirty="0" smtClean="0">
                <a:solidFill>
                  <a:srgbClr val="1B538F"/>
                </a:solidFill>
              </a:rPr>
              <a:t>	    Over 20 villages and 500 users already reached and impacted by the project</a:t>
            </a:r>
          </a:p>
          <a:p>
            <a:pPr marL="0" lvl="1" algn="ctr" fontAlgn="base">
              <a:spcBef>
                <a:spcPct val="0"/>
              </a:spcBef>
              <a:spcAft>
                <a:spcPct val="0"/>
              </a:spcAft>
            </a:pPr>
            <a:endParaRPr lang="en-US" sz="1200" b="1" i="1" dirty="0">
              <a:solidFill>
                <a:srgbClr val="000000"/>
              </a:solidFill>
              <a:cs typeface="Arial" pitchFamily="34" charset="0"/>
            </a:endParaRPr>
          </a:p>
        </p:txBody>
      </p:sp>
      <p:sp>
        <p:nvSpPr>
          <p:cNvPr id="11" name="AutoShape 5"/>
          <p:cNvSpPr>
            <a:spLocks noChangeArrowheads="1"/>
          </p:cNvSpPr>
          <p:nvPr/>
        </p:nvSpPr>
        <p:spPr bwMode="auto">
          <a:xfrm>
            <a:off x="247901" y="2422023"/>
            <a:ext cx="8694737" cy="796925"/>
          </a:xfrm>
          <a:prstGeom prst="roundRect">
            <a:avLst>
              <a:gd name="adj" fmla="val 16667"/>
            </a:avLst>
          </a:prstGeom>
          <a:solidFill>
            <a:srgbClr val="D9D9D9">
              <a:alpha val="30196"/>
            </a:srgbClr>
          </a:solidFill>
          <a:ln w="9525">
            <a:noFill/>
            <a:round/>
            <a:headEnd/>
            <a:tailEnd/>
          </a:ln>
        </p:spPr>
        <p:txBody>
          <a:bodyPr wrap="none" anchor="ctr"/>
          <a:lstStyle/>
          <a:p>
            <a:pPr algn="ctr" eaLnBrk="0" hangingPunct="0"/>
            <a:r>
              <a:rPr lang="en-US" sz="1600" b="1" dirty="0" smtClean="0">
                <a:solidFill>
                  <a:srgbClr val="1B538F"/>
                </a:solidFill>
              </a:rPr>
              <a:t>81 lives recorded saved from disaster till date due to FFMA weather </a:t>
            </a:r>
          </a:p>
          <a:p>
            <a:pPr algn="ctr" eaLnBrk="0" hangingPunct="0"/>
            <a:r>
              <a:rPr lang="en-US" sz="1600" b="1" dirty="0" smtClean="0">
                <a:solidFill>
                  <a:srgbClr val="1B538F"/>
                </a:solidFill>
              </a:rPr>
              <a:t>and wave height updates and alerts </a:t>
            </a:r>
            <a:endParaRPr lang="en-US" sz="1000" b="1" dirty="0">
              <a:solidFill>
                <a:srgbClr val="000000"/>
              </a:solidFill>
            </a:endParaRPr>
          </a:p>
        </p:txBody>
      </p:sp>
      <p:sp>
        <p:nvSpPr>
          <p:cNvPr id="12" name="AutoShape 6"/>
          <p:cNvSpPr>
            <a:spLocks noChangeArrowheads="1"/>
          </p:cNvSpPr>
          <p:nvPr/>
        </p:nvSpPr>
        <p:spPr bwMode="auto">
          <a:xfrm>
            <a:off x="247901" y="3536366"/>
            <a:ext cx="8694737" cy="796925"/>
          </a:xfrm>
          <a:prstGeom prst="roundRect">
            <a:avLst>
              <a:gd name="adj" fmla="val 16667"/>
            </a:avLst>
          </a:prstGeom>
          <a:solidFill>
            <a:srgbClr val="D9D9D9">
              <a:alpha val="30196"/>
            </a:srgbClr>
          </a:solidFill>
          <a:ln w="9525" algn="ctr">
            <a:noFill/>
            <a:round/>
            <a:headEnd/>
            <a:tailEnd/>
          </a:ln>
        </p:spPr>
        <p:txBody>
          <a:bodyPr wrap="none" anchor="ctr"/>
          <a:lstStyle/>
          <a:p>
            <a:pPr algn="ctr" eaLnBrk="0" hangingPunct="0"/>
            <a:r>
              <a:rPr lang="en-US" sz="1600" b="1" dirty="0" smtClean="0">
                <a:solidFill>
                  <a:srgbClr val="1B538F"/>
                </a:solidFill>
              </a:rPr>
              <a:t>Over 100 fishermen recorded to have benefited economically through </a:t>
            </a:r>
          </a:p>
          <a:p>
            <a:pPr algn="ctr" eaLnBrk="0" hangingPunct="0"/>
            <a:r>
              <a:rPr lang="en-US" sz="1600" b="1" dirty="0" smtClean="0">
                <a:solidFill>
                  <a:srgbClr val="1B538F"/>
                </a:solidFill>
              </a:rPr>
              <a:t>Fishing zones and Market rates information</a:t>
            </a:r>
            <a:endParaRPr lang="en-US" sz="1600" b="1" dirty="0" smtClean="0">
              <a:solidFill>
                <a:srgbClr val="000000"/>
              </a:solidFill>
              <a:cs typeface="Arial" pitchFamily="34" charset="0"/>
            </a:endParaRPr>
          </a:p>
        </p:txBody>
      </p:sp>
      <p:sp>
        <p:nvSpPr>
          <p:cNvPr id="13" name="AutoShape 7"/>
          <p:cNvSpPr>
            <a:spLocks noChangeArrowheads="1"/>
          </p:cNvSpPr>
          <p:nvPr/>
        </p:nvSpPr>
        <p:spPr bwMode="auto">
          <a:xfrm>
            <a:off x="223838" y="4673182"/>
            <a:ext cx="8694737" cy="796925"/>
          </a:xfrm>
          <a:prstGeom prst="roundRect">
            <a:avLst>
              <a:gd name="adj" fmla="val 16667"/>
            </a:avLst>
          </a:prstGeom>
          <a:solidFill>
            <a:srgbClr val="D9D9D9">
              <a:alpha val="30196"/>
            </a:srgbClr>
          </a:solidFill>
          <a:ln w="9525" algn="ctr">
            <a:noFill/>
            <a:round/>
            <a:headEnd/>
            <a:tailEnd/>
          </a:ln>
        </p:spPr>
        <p:txBody>
          <a:bodyPr wrap="none" anchor="ctr"/>
          <a:lstStyle/>
          <a:p>
            <a:pPr algn="ctr" eaLnBrk="0" hangingPunct="0"/>
            <a:r>
              <a:rPr lang="en-US" sz="1600" b="1" dirty="0" smtClean="0">
                <a:solidFill>
                  <a:srgbClr val="1B538F"/>
                </a:solidFill>
              </a:rPr>
              <a:t>	Over 13 fishermen have benefitted from the Government Schemes information</a:t>
            </a:r>
            <a:endParaRPr lang="en-US" sz="1600" b="1" i="1" dirty="0">
              <a:solidFill>
                <a:srgbClr val="000000"/>
              </a:solidFill>
              <a:cs typeface="Arial" pitchFamily="34" charset="0"/>
            </a:endParaRPr>
          </a:p>
        </p:txBody>
      </p:sp>
      <p:sp>
        <p:nvSpPr>
          <p:cNvPr id="14" name="AutoShape 7"/>
          <p:cNvSpPr>
            <a:spLocks noChangeArrowheads="1"/>
          </p:cNvSpPr>
          <p:nvPr/>
        </p:nvSpPr>
        <p:spPr bwMode="auto">
          <a:xfrm>
            <a:off x="220663" y="5761705"/>
            <a:ext cx="8694737" cy="796925"/>
          </a:xfrm>
          <a:prstGeom prst="roundRect">
            <a:avLst>
              <a:gd name="adj" fmla="val 16667"/>
            </a:avLst>
          </a:prstGeom>
          <a:solidFill>
            <a:srgbClr val="D9D9D9">
              <a:alpha val="30196"/>
            </a:srgbClr>
          </a:solidFill>
          <a:ln w="9525" algn="ctr">
            <a:noFill/>
            <a:round/>
            <a:headEnd/>
            <a:tailEnd/>
          </a:ln>
        </p:spPr>
        <p:txBody>
          <a:bodyPr wrap="none" anchor="ctr"/>
          <a:lstStyle/>
          <a:p>
            <a:r>
              <a:rPr lang="en-US" sz="1600" b="1" dirty="0" smtClean="0">
                <a:solidFill>
                  <a:srgbClr val="1B538F"/>
                </a:solidFill>
              </a:rPr>
              <a:t>	Increase in efficiency by 30% routinely reported with over 300 fishermen</a:t>
            </a:r>
          </a:p>
          <a:p>
            <a:r>
              <a:rPr lang="en-US" sz="1600" b="1" dirty="0" smtClean="0">
                <a:solidFill>
                  <a:srgbClr val="1B538F"/>
                </a:solidFill>
              </a:rPr>
              <a:t>		 outside the pilot project downloaded the application</a:t>
            </a:r>
          </a:p>
        </p:txBody>
      </p:sp>
      <p:sp>
        <p:nvSpPr>
          <p:cNvPr id="15" name="AutoShape 8"/>
          <p:cNvSpPr>
            <a:spLocks noChangeArrowheads="1"/>
          </p:cNvSpPr>
          <p:nvPr/>
        </p:nvSpPr>
        <p:spPr bwMode="auto">
          <a:xfrm>
            <a:off x="223838" y="1299412"/>
            <a:ext cx="692150" cy="5558588"/>
          </a:xfrm>
          <a:prstGeom prst="roundRect">
            <a:avLst>
              <a:gd name="adj" fmla="val 16667"/>
            </a:avLst>
          </a:prstGeom>
          <a:solidFill>
            <a:srgbClr val="C0C0C0">
              <a:alpha val="40000"/>
            </a:srgbClr>
          </a:solidFill>
          <a:ln w="9525">
            <a:noFill/>
            <a:round/>
            <a:headEnd/>
            <a:tailEnd/>
          </a:ln>
        </p:spPr>
        <p:txBody>
          <a:bodyPr anchor="ctr"/>
          <a:lstStyle/>
          <a:p>
            <a:pPr algn="ctr" eaLnBrk="0" fontAlgn="base" hangingPunct="0">
              <a:spcBef>
                <a:spcPct val="0"/>
              </a:spcBef>
              <a:spcAft>
                <a:spcPct val="0"/>
              </a:spcAft>
            </a:pPr>
            <a:r>
              <a:rPr lang="en-US" sz="4400" dirty="0" smtClean="0">
                <a:solidFill>
                  <a:schemeClr val="tx2"/>
                </a:solidFill>
                <a:latin typeface="+mj-lt"/>
                <a:cs typeface="Arial" pitchFamily="34" charset="0"/>
              </a:rPr>
              <a:t>IMPACT</a:t>
            </a:r>
            <a:r>
              <a:rPr lang="en-US" sz="3600" dirty="0" smtClean="0">
                <a:solidFill>
                  <a:schemeClr val="tx2"/>
                </a:solidFill>
                <a:latin typeface="+mj-lt"/>
                <a:cs typeface="Arial"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gray">
          <a:xfrm rot="16200000" flipH="1">
            <a:off x="1781821" y="4143421"/>
            <a:ext cx="2532888"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gray">
          <a:xfrm rot="16200000" flipH="1">
            <a:off x="4829292" y="4143422"/>
            <a:ext cx="2532888"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92"/>
          <p:cNvGrpSpPr/>
          <p:nvPr/>
        </p:nvGrpSpPr>
        <p:grpSpPr>
          <a:xfrm>
            <a:off x="-1" y="2042842"/>
            <a:ext cx="9144001" cy="828564"/>
            <a:chOff x="-1" y="1645694"/>
            <a:chExt cx="9144001" cy="828564"/>
          </a:xfrm>
        </p:grpSpPr>
        <p:grpSp>
          <p:nvGrpSpPr>
            <p:cNvPr id="3" name="Group 78"/>
            <p:cNvGrpSpPr/>
            <p:nvPr/>
          </p:nvGrpSpPr>
          <p:grpSpPr>
            <a:xfrm>
              <a:off x="0" y="1645694"/>
              <a:ext cx="9144000" cy="828564"/>
              <a:chOff x="0" y="1663624"/>
              <a:chExt cx="9144000" cy="1371600"/>
            </a:xfrm>
          </p:grpSpPr>
          <p:sp>
            <p:nvSpPr>
              <p:cNvPr id="65" name="Rectangle 64"/>
              <p:cNvSpPr/>
              <p:nvPr/>
            </p:nvSpPr>
            <p:spPr bwMode="gray">
              <a:xfrm>
                <a:off x="0" y="1663624"/>
                <a:ext cx="9144000" cy="1371600"/>
              </a:xfrm>
              <a:prstGeom prst="rect">
                <a:avLst/>
              </a:prstGeom>
              <a:gradFill>
                <a:gsLst>
                  <a:gs pos="0">
                    <a:schemeClr val="accent3">
                      <a:lumMod val="20000"/>
                      <a:lumOff val="80000"/>
                    </a:schemeClr>
                  </a:gs>
                  <a:gs pos="65000">
                    <a:schemeClr val="accent3">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cxnSp>
            <p:nvCxnSpPr>
              <p:cNvPr id="76" name="Straight Connector 75"/>
              <p:cNvCxnSpPr/>
              <p:nvPr/>
            </p:nvCxnSpPr>
            <p:spPr bwMode="gray">
              <a:xfrm rot="16200000" flipH="1" flipV="1">
                <a:off x="5410001" y="2349027"/>
                <a:ext cx="1371600" cy="7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gray">
              <a:xfrm rot="16200000" flipH="1" flipV="1">
                <a:off x="2362398" y="2349027"/>
                <a:ext cx="1371600" cy="7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3" name="Rectangle 82"/>
            <p:cNvSpPr/>
            <p:nvPr/>
          </p:nvSpPr>
          <p:spPr bwMode="gray">
            <a:xfrm>
              <a:off x="-1" y="1889160"/>
              <a:ext cx="3048001" cy="424732"/>
            </a:xfrm>
            <a:prstGeom prst="rect">
              <a:avLst/>
            </a:prstGeom>
          </p:spPr>
          <p:txBody>
            <a:bodyPr wrap="square" anchor="t">
              <a:spAutoFit/>
            </a:bodyPr>
            <a:lstStyle/>
            <a:p>
              <a:pPr algn="ctr">
                <a:lnSpc>
                  <a:spcPct val="90000"/>
                </a:lnSpc>
              </a:pPr>
              <a:r>
                <a:rPr lang="en-US" sz="2400" b="1" dirty="0" smtClean="0">
                  <a:solidFill>
                    <a:schemeClr val="accent3">
                      <a:lumMod val="50000"/>
                    </a:schemeClr>
                  </a:solidFill>
                </a:rPr>
                <a:t>Partner</a:t>
              </a:r>
              <a:endParaRPr lang="en-US" sz="2400" b="1" dirty="0">
                <a:solidFill>
                  <a:schemeClr val="accent3">
                    <a:lumMod val="50000"/>
                  </a:schemeClr>
                </a:solidFill>
              </a:endParaRPr>
            </a:p>
          </p:txBody>
        </p:sp>
        <p:sp>
          <p:nvSpPr>
            <p:cNvPr id="84" name="Rectangle 83"/>
            <p:cNvSpPr/>
            <p:nvPr/>
          </p:nvSpPr>
          <p:spPr bwMode="gray">
            <a:xfrm>
              <a:off x="3047999" y="1889160"/>
              <a:ext cx="3048001" cy="424732"/>
            </a:xfrm>
            <a:prstGeom prst="rect">
              <a:avLst/>
            </a:prstGeom>
          </p:spPr>
          <p:txBody>
            <a:bodyPr wrap="square" anchor="t">
              <a:spAutoFit/>
            </a:bodyPr>
            <a:lstStyle/>
            <a:p>
              <a:pPr algn="ctr">
                <a:lnSpc>
                  <a:spcPct val="90000"/>
                </a:lnSpc>
              </a:pPr>
              <a:r>
                <a:rPr lang="en-US" sz="2400" b="1" dirty="0" smtClean="0">
                  <a:solidFill>
                    <a:schemeClr val="accent3">
                      <a:lumMod val="50000"/>
                    </a:schemeClr>
                  </a:solidFill>
                </a:rPr>
                <a:t>Execute</a:t>
              </a:r>
              <a:endParaRPr lang="en-US" sz="2400" b="1" dirty="0">
                <a:solidFill>
                  <a:schemeClr val="accent3">
                    <a:lumMod val="50000"/>
                  </a:schemeClr>
                </a:solidFill>
              </a:endParaRPr>
            </a:p>
          </p:txBody>
        </p:sp>
        <p:sp>
          <p:nvSpPr>
            <p:cNvPr id="85" name="Rectangle 84"/>
            <p:cNvSpPr/>
            <p:nvPr/>
          </p:nvSpPr>
          <p:spPr bwMode="gray">
            <a:xfrm>
              <a:off x="6095999" y="1889160"/>
              <a:ext cx="3048001" cy="424732"/>
            </a:xfrm>
            <a:prstGeom prst="rect">
              <a:avLst/>
            </a:prstGeom>
          </p:spPr>
          <p:txBody>
            <a:bodyPr wrap="square" anchor="t">
              <a:spAutoFit/>
            </a:bodyPr>
            <a:lstStyle/>
            <a:p>
              <a:pPr algn="ctr">
                <a:lnSpc>
                  <a:spcPct val="90000"/>
                </a:lnSpc>
              </a:pPr>
              <a:r>
                <a:rPr lang="en-US" sz="2400" b="1" dirty="0" smtClean="0">
                  <a:solidFill>
                    <a:schemeClr val="accent3">
                      <a:lumMod val="50000"/>
                    </a:schemeClr>
                  </a:solidFill>
                </a:rPr>
                <a:t>Innovate</a:t>
              </a:r>
              <a:endParaRPr lang="en-US" sz="2400" b="1" dirty="0">
                <a:solidFill>
                  <a:schemeClr val="accent3">
                    <a:lumMod val="50000"/>
                  </a:schemeClr>
                </a:solidFill>
              </a:endParaRPr>
            </a:p>
          </p:txBody>
        </p:sp>
      </p:grpSp>
      <p:sp>
        <p:nvSpPr>
          <p:cNvPr id="100" name="Rectangle 99"/>
          <p:cNvSpPr/>
          <p:nvPr/>
        </p:nvSpPr>
        <p:spPr bwMode="gray">
          <a:xfrm rot="10800000">
            <a:off x="4603" y="1996233"/>
            <a:ext cx="9144000" cy="113504"/>
          </a:xfrm>
          <a:prstGeom prst="rect">
            <a:avLst/>
          </a:prstGeom>
          <a:gradFill flip="none" rotWithShape="1">
            <a:gsLst>
              <a:gs pos="100000">
                <a:schemeClr val="bg1">
                  <a:alpha val="0"/>
                </a:schemeClr>
              </a:gs>
              <a:gs pos="0">
                <a:schemeClr val="tx1">
                  <a:alpha val="25000"/>
                </a:schemeClr>
              </a:gs>
            </a:gsLst>
            <a:lin ang="16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sp>
        <p:nvSpPr>
          <p:cNvPr id="39" name="Rectangle 38"/>
          <p:cNvSpPr/>
          <p:nvPr/>
        </p:nvSpPr>
        <p:spPr bwMode="gray">
          <a:xfrm rot="10800000">
            <a:off x="0" y="2896764"/>
            <a:ext cx="9144000" cy="113504"/>
          </a:xfrm>
          <a:prstGeom prst="rect">
            <a:avLst/>
          </a:prstGeom>
          <a:gradFill flip="none" rotWithShape="1">
            <a:gsLst>
              <a:gs pos="100000">
                <a:schemeClr val="bg1">
                  <a:alpha val="0"/>
                </a:schemeClr>
              </a:gs>
              <a:gs pos="0">
                <a:schemeClr val="tx1">
                  <a:alpha val="25000"/>
                </a:schemeClr>
              </a:gs>
            </a:gsLst>
            <a:lin ang="16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sp>
        <p:nvSpPr>
          <p:cNvPr id="58" name="Title 57"/>
          <p:cNvSpPr>
            <a:spLocks noGrp="1"/>
          </p:cNvSpPr>
          <p:nvPr>
            <p:ph type="title"/>
          </p:nvPr>
        </p:nvSpPr>
        <p:spPr/>
        <p:txBody>
          <a:bodyPr/>
          <a:lstStyle/>
          <a:p>
            <a:r>
              <a:rPr lang="en-US" sz="2800" dirty="0" smtClean="0"/>
              <a:t>Brazil: </a:t>
            </a:r>
            <a:r>
              <a:rPr lang="en-US" sz="2800" i="1" dirty="0" smtClean="0"/>
              <a:t>Fishing with 3G Nets</a:t>
            </a:r>
          </a:p>
        </p:txBody>
      </p:sp>
      <p:sp>
        <p:nvSpPr>
          <p:cNvPr id="94" name="Rectangle 93"/>
          <p:cNvSpPr/>
          <p:nvPr/>
        </p:nvSpPr>
        <p:spPr bwMode="gray">
          <a:xfrm>
            <a:off x="0" y="1579418"/>
            <a:ext cx="9144000" cy="461819"/>
          </a:xfrm>
          <a:prstGeom prst="rect">
            <a:avLst/>
          </a:prstGeom>
          <a:gradFill>
            <a:gsLst>
              <a:gs pos="0">
                <a:schemeClr val="accent2">
                  <a:lumMod val="75000"/>
                </a:schemeClr>
              </a:gs>
              <a:gs pos="65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sp>
        <p:nvSpPr>
          <p:cNvPr id="101" name="Text Box 8"/>
          <p:cNvSpPr txBox="1">
            <a:spLocks noChangeArrowheads="1"/>
          </p:cNvSpPr>
          <p:nvPr/>
        </p:nvSpPr>
        <p:spPr bwMode="auto">
          <a:xfrm>
            <a:off x="3230346" y="1610272"/>
            <a:ext cx="2914579" cy="400110"/>
          </a:xfrm>
          <a:prstGeom prst="rect">
            <a:avLst/>
          </a:prstGeom>
          <a:noFill/>
          <a:ln w="9525">
            <a:noFill/>
            <a:miter lim="800000"/>
            <a:headEnd/>
            <a:tailEnd/>
          </a:ln>
        </p:spPr>
        <p:txBody>
          <a:bodyPr wrap="none">
            <a:spAutoFit/>
          </a:bodyPr>
          <a:lstStyle/>
          <a:p>
            <a:pPr algn="r"/>
            <a:r>
              <a:rPr lang="en-US" sz="2000" b="1" dirty="0">
                <a:solidFill>
                  <a:schemeClr val="bg1"/>
                </a:solidFill>
              </a:rPr>
              <a:t>ENTREPRENEURSHIP</a:t>
            </a:r>
          </a:p>
        </p:txBody>
      </p:sp>
      <p:sp>
        <p:nvSpPr>
          <p:cNvPr id="33" name="Rectangle 32"/>
          <p:cNvSpPr/>
          <p:nvPr/>
        </p:nvSpPr>
        <p:spPr>
          <a:xfrm rot="16200000" flipH="1">
            <a:off x="3855676" y="1354505"/>
            <a:ext cx="1432658" cy="9143999"/>
          </a:xfrm>
          <a:prstGeom prst="rect">
            <a:avLst/>
          </a:prstGeom>
          <a:gradFill flip="none" rotWithShape="1">
            <a:gsLst>
              <a:gs pos="100000">
                <a:srgbClr val="C0C0C0"/>
              </a:gs>
              <a:gs pos="0">
                <a:schemeClr val="bg1">
                  <a:lumMod val="75000"/>
                  <a:tint val="44500"/>
                  <a:satMod val="16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Bef>
                <a:spcPts val="150"/>
              </a:spcBef>
              <a:spcAft>
                <a:spcPts val="350"/>
              </a:spcAft>
              <a:defRPr/>
            </a:pPr>
            <a:endParaRPr lang="en-US" dirty="0"/>
          </a:p>
        </p:txBody>
      </p:sp>
      <p:sp>
        <p:nvSpPr>
          <p:cNvPr id="34" name="Rectangle 33"/>
          <p:cNvSpPr/>
          <p:nvPr/>
        </p:nvSpPr>
        <p:spPr bwMode="gray">
          <a:xfrm>
            <a:off x="3057238" y="5376427"/>
            <a:ext cx="3038764" cy="867930"/>
          </a:xfrm>
          <a:prstGeom prst="rect">
            <a:avLst/>
          </a:prstGeom>
        </p:spPr>
        <p:txBody>
          <a:bodyPr wrap="square" anchor="t">
            <a:spAutoFit/>
          </a:bodyPr>
          <a:lstStyle/>
          <a:p>
            <a:pPr algn="ctr">
              <a:lnSpc>
                <a:spcPct val="90000"/>
              </a:lnSpc>
            </a:pPr>
            <a:r>
              <a:rPr lang="en-US" sz="1400" b="1" dirty="0" smtClean="0">
                <a:solidFill>
                  <a:schemeClr val="accent3">
                    <a:lumMod val="50000"/>
                  </a:schemeClr>
                </a:solidFill>
              </a:rPr>
              <a:t>3G handsets, HSPA network, customized mobile device applications</a:t>
            </a:r>
          </a:p>
          <a:p>
            <a:pPr algn="ctr">
              <a:lnSpc>
                <a:spcPct val="90000"/>
              </a:lnSpc>
            </a:pPr>
            <a:endParaRPr lang="en-US" sz="1400" b="1" dirty="0" smtClean="0">
              <a:solidFill>
                <a:schemeClr val="accent3">
                  <a:lumMod val="50000"/>
                </a:schemeClr>
              </a:solidFill>
            </a:endParaRPr>
          </a:p>
        </p:txBody>
      </p:sp>
      <p:sp>
        <p:nvSpPr>
          <p:cNvPr id="35" name="Rectangle 34"/>
          <p:cNvSpPr/>
          <p:nvPr/>
        </p:nvSpPr>
        <p:spPr bwMode="gray">
          <a:xfrm>
            <a:off x="6071617" y="5376427"/>
            <a:ext cx="3096768" cy="867930"/>
          </a:xfrm>
          <a:prstGeom prst="rect">
            <a:avLst/>
          </a:prstGeom>
        </p:spPr>
        <p:txBody>
          <a:bodyPr wrap="square" anchor="t">
            <a:spAutoFit/>
          </a:bodyPr>
          <a:lstStyle/>
          <a:p>
            <a:pPr algn="ctr">
              <a:lnSpc>
                <a:spcPct val="90000"/>
              </a:lnSpc>
            </a:pPr>
            <a:r>
              <a:rPr lang="en-US" sz="1400" b="1" dirty="0" smtClean="0">
                <a:solidFill>
                  <a:schemeClr val="accent3">
                    <a:lumMod val="50000"/>
                  </a:schemeClr>
                </a:solidFill>
              </a:rPr>
              <a:t>Fosters sustainable fishing practices and increases public safety and economic opportunities</a:t>
            </a:r>
          </a:p>
        </p:txBody>
      </p:sp>
      <p:sp>
        <p:nvSpPr>
          <p:cNvPr id="36" name="Rectangle 35"/>
          <p:cNvSpPr/>
          <p:nvPr/>
        </p:nvSpPr>
        <p:spPr bwMode="gray">
          <a:xfrm>
            <a:off x="1" y="5376427"/>
            <a:ext cx="3038764" cy="867930"/>
          </a:xfrm>
          <a:prstGeom prst="rect">
            <a:avLst/>
          </a:prstGeom>
        </p:spPr>
        <p:txBody>
          <a:bodyPr wrap="square" anchor="ctr">
            <a:spAutoFit/>
          </a:bodyPr>
          <a:lstStyle/>
          <a:p>
            <a:pPr algn="ctr">
              <a:lnSpc>
                <a:spcPct val="90000"/>
              </a:lnSpc>
            </a:pPr>
            <a:r>
              <a:rPr lang="nn-NO" sz="1400" b="1" dirty="0" smtClean="0">
                <a:solidFill>
                  <a:schemeClr val="accent3">
                    <a:lumMod val="50000"/>
                  </a:schemeClr>
                </a:solidFill>
              </a:rPr>
              <a:t>Vivo, USAID, Environmental Sustainability Institute of Brazil, ZTE, Municipality of Santa Cruz Cabrália</a:t>
            </a:r>
          </a:p>
        </p:txBody>
      </p:sp>
      <p:pic>
        <p:nvPicPr>
          <p:cNvPr id="26" name="Picture 25" descr="WR_Logo_NEW_LoRes.jpg"/>
          <p:cNvPicPr>
            <a:picLocks noChangeAspect="1"/>
          </p:cNvPicPr>
          <p:nvPr/>
        </p:nvPicPr>
        <p:blipFill>
          <a:blip r:embed="rId3" cstate="screen"/>
          <a:stretch>
            <a:fillRect/>
          </a:stretch>
        </p:blipFill>
        <p:spPr>
          <a:xfrm>
            <a:off x="7772400" y="205194"/>
            <a:ext cx="1371600" cy="1179576"/>
          </a:xfrm>
          <a:prstGeom prst="rect">
            <a:avLst/>
          </a:prstGeom>
        </p:spPr>
      </p:pic>
      <p:sp>
        <p:nvSpPr>
          <p:cNvPr id="29" name="Rectangle 28"/>
          <p:cNvSpPr/>
          <p:nvPr/>
        </p:nvSpPr>
        <p:spPr bwMode="gray">
          <a:xfrm flipV="1">
            <a:off x="0" y="1579418"/>
            <a:ext cx="9144000" cy="461819"/>
          </a:xfrm>
          <a:prstGeom prst="rect">
            <a:avLst/>
          </a:prstGeom>
          <a:gradFill>
            <a:gsLst>
              <a:gs pos="0">
                <a:schemeClr val="accent3">
                  <a:lumMod val="50000"/>
                </a:schemeClr>
              </a:gs>
              <a:gs pos="65000">
                <a:schemeClr val="accent3">
                  <a:lumMod val="75000"/>
                </a:schemeClr>
              </a:gs>
            </a:gsLst>
            <a:lin ang="16200000" scaled="1"/>
          </a:gradFill>
          <a:ln w="9525">
            <a:noFill/>
            <a:miter lim="800000"/>
            <a:headEnd/>
            <a:tailEnd/>
          </a:ln>
        </p:spPr>
        <p:txBody>
          <a:bodyPr wrap="none" anchor="ctr"/>
          <a:lstStyle/>
          <a:p>
            <a:pPr>
              <a:lnSpc>
                <a:spcPct val="85000"/>
              </a:lnSpc>
            </a:pPr>
            <a:endParaRPr lang="en-US" dirty="0" smtClean="0">
              <a:solidFill>
                <a:schemeClr val="tx1"/>
              </a:solidFill>
              <a:latin typeface="Arial" charset="0"/>
            </a:endParaRPr>
          </a:p>
        </p:txBody>
      </p:sp>
      <p:sp>
        <p:nvSpPr>
          <p:cNvPr id="30" name="Text Box 8"/>
          <p:cNvSpPr txBox="1">
            <a:spLocks noChangeArrowheads="1"/>
          </p:cNvSpPr>
          <p:nvPr/>
        </p:nvSpPr>
        <p:spPr bwMode="auto">
          <a:xfrm>
            <a:off x="2143409" y="1623920"/>
            <a:ext cx="5134932" cy="400110"/>
          </a:xfrm>
          <a:prstGeom prst="rect">
            <a:avLst/>
          </a:prstGeom>
          <a:noFill/>
          <a:ln w="9525">
            <a:noFill/>
            <a:miter lim="800000"/>
            <a:headEnd/>
            <a:tailEnd/>
          </a:ln>
        </p:spPr>
        <p:txBody>
          <a:bodyPr wrap="none">
            <a:spAutoFit/>
          </a:bodyPr>
          <a:lstStyle/>
          <a:p>
            <a:pPr algn="ctr"/>
            <a:r>
              <a:rPr lang="en-US" sz="2000" b="1" dirty="0" smtClean="0">
                <a:solidFill>
                  <a:schemeClr val="bg1"/>
                </a:solidFill>
              </a:rPr>
              <a:t>ENTREPRENEURSHIP &amp; ENVIRONMENT</a:t>
            </a:r>
            <a:endParaRPr lang="en-US" sz="2000" b="1" dirty="0">
              <a:solidFill>
                <a:schemeClr val="bg1"/>
              </a:solidFill>
            </a:endParaRPr>
          </a:p>
        </p:txBody>
      </p:sp>
      <p:sp>
        <p:nvSpPr>
          <p:cNvPr id="38" name="Isosceles Triangle 37"/>
          <p:cNvSpPr/>
          <p:nvPr/>
        </p:nvSpPr>
        <p:spPr bwMode="gray">
          <a:xfrm rot="10800000">
            <a:off x="4467927" y="2016915"/>
            <a:ext cx="208146" cy="179437"/>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pic>
        <p:nvPicPr>
          <p:cNvPr id="31" name="Picture 30" descr="DSC_0507.JPG"/>
          <p:cNvPicPr>
            <a:picLocks noChangeAspect="1"/>
          </p:cNvPicPr>
          <p:nvPr/>
        </p:nvPicPr>
        <p:blipFill>
          <a:blip r:embed="rId4" cstate="print"/>
          <a:stretch>
            <a:fillRect/>
          </a:stretch>
        </p:blipFill>
        <p:spPr>
          <a:xfrm>
            <a:off x="-1" y="2949104"/>
            <a:ext cx="3015763" cy="2242039"/>
          </a:xfrm>
          <a:prstGeom prst="rect">
            <a:avLst/>
          </a:prstGeom>
        </p:spPr>
      </p:pic>
      <p:pic>
        <p:nvPicPr>
          <p:cNvPr id="40" name="Picture 39" descr="DSC_0405.JPG"/>
          <p:cNvPicPr>
            <a:picLocks noChangeAspect="1"/>
          </p:cNvPicPr>
          <p:nvPr/>
        </p:nvPicPr>
        <p:blipFill>
          <a:blip r:embed="rId5" cstate="print"/>
          <a:stretch>
            <a:fillRect/>
          </a:stretch>
        </p:blipFill>
        <p:spPr>
          <a:xfrm>
            <a:off x="3059723" y="2948233"/>
            <a:ext cx="3017715" cy="2242910"/>
          </a:xfrm>
          <a:prstGeom prst="rect">
            <a:avLst/>
          </a:prstGeom>
        </p:spPr>
      </p:pic>
      <p:pic>
        <p:nvPicPr>
          <p:cNvPr id="41" name="Picture 40" descr="DSC_0529.JPG"/>
          <p:cNvPicPr>
            <a:picLocks noChangeAspect="1"/>
          </p:cNvPicPr>
          <p:nvPr/>
        </p:nvPicPr>
        <p:blipFill>
          <a:blip r:embed="rId6" cstate="print">
            <a:lum bright="20000"/>
          </a:blip>
          <a:stretch>
            <a:fillRect/>
          </a:stretch>
        </p:blipFill>
        <p:spPr>
          <a:xfrm>
            <a:off x="6131859" y="2934795"/>
            <a:ext cx="3012141" cy="2250142"/>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dirty="0" smtClean="0"/>
              <a:t>Thank you!</a:t>
            </a:r>
            <a:endParaRPr lang="en-US" dirty="0"/>
          </a:p>
        </p:txBody>
      </p:sp>
      <p:sp>
        <p:nvSpPr>
          <p:cNvPr id="8" name="Content Placeholder 7"/>
          <p:cNvSpPr>
            <a:spLocks noGrp="1"/>
          </p:cNvSpPr>
          <p:nvPr>
            <p:ph type="body" sz="quarter" idx="11"/>
          </p:nvPr>
        </p:nvSpPr>
        <p:spPr>
          <a:xfrm>
            <a:off x="3971925" y="4495567"/>
            <a:ext cx="5172075" cy="914400"/>
          </a:xfrm>
        </p:spPr>
        <p:txBody>
          <a:bodyPr/>
          <a:lstStyle/>
          <a:p>
            <a:pPr lvl="0" eaLnBrk="1" hangingPunct="1">
              <a:lnSpc>
                <a:spcPct val="100000"/>
              </a:lnSpc>
              <a:spcBef>
                <a:spcPct val="50000"/>
              </a:spcBef>
              <a:buNone/>
            </a:pPr>
            <a:r>
              <a:rPr lang="en-US" kern="1200" dirty="0" smtClean="0">
                <a:solidFill>
                  <a:srgbClr val="FFFFFF"/>
                </a:solidFill>
                <a:latin typeface="Arial" charset="0"/>
              </a:rPr>
              <a:t>ashiagga@qualcomm.com</a:t>
            </a:r>
          </a:p>
          <a:p>
            <a:pPr lvl="0" eaLnBrk="1" hangingPunct="1">
              <a:lnSpc>
                <a:spcPct val="100000"/>
              </a:lnSpc>
              <a:spcBef>
                <a:spcPct val="50000"/>
              </a:spcBef>
              <a:buNone/>
            </a:pPr>
            <a:r>
              <a:rPr lang="en-US" kern="1200" dirty="0" smtClean="0">
                <a:solidFill>
                  <a:srgbClr val="FFFFFF"/>
                </a:solidFill>
                <a:latin typeface="Arial" charset="0"/>
              </a:rPr>
              <a:t>www.qualcomm.com/wirelessreach</a:t>
            </a:r>
          </a:p>
          <a:p>
            <a:pPr lvl="0" eaLnBrk="1" hangingPunct="1">
              <a:lnSpc>
                <a:spcPct val="100000"/>
              </a:lnSpc>
              <a:spcBef>
                <a:spcPct val="50000"/>
              </a:spcBef>
              <a:buNone/>
            </a:pPr>
            <a:endParaRPr lang="en-US" kern="1200" dirty="0" smtClean="0">
              <a:solidFill>
                <a:srgbClr val="FFFFFF"/>
              </a:solidFill>
              <a:latin typeface="Arial" charset="0"/>
            </a:endParaRPr>
          </a:p>
          <a:p>
            <a:endParaRPr lang="en-US" dirty="0"/>
          </a:p>
        </p:txBody>
      </p:sp>
      <p:pic>
        <p:nvPicPr>
          <p:cNvPr id="5" name="Picture 4" descr="WR_Logo_NEW_LoRes.jpg"/>
          <p:cNvPicPr>
            <a:picLocks noChangeAspect="1"/>
          </p:cNvPicPr>
          <p:nvPr/>
        </p:nvPicPr>
        <p:blipFill>
          <a:blip r:embed="rId3" cstate="screen"/>
          <a:stretch>
            <a:fillRect/>
          </a:stretch>
        </p:blipFill>
        <p:spPr>
          <a:xfrm>
            <a:off x="75059" y="55065"/>
            <a:ext cx="1760962" cy="1514427"/>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014663" y="1383632"/>
            <a:ext cx="6781800" cy="4923027"/>
          </a:xfrm>
          <a:prstGeom prst="rect">
            <a:avLst/>
          </a:prstGeom>
          <a:noFill/>
          <a:ln w="9525">
            <a:solidFill>
              <a:schemeClr val="tx2">
                <a:lumMod val="50000"/>
              </a:schemeClr>
            </a:solidFill>
            <a:miter lim="800000"/>
            <a:headEnd/>
            <a:tailEnd/>
          </a:ln>
        </p:spPr>
      </p:pic>
      <p:sp>
        <p:nvSpPr>
          <p:cNvPr id="9" name="TextBox 8"/>
          <p:cNvSpPr txBox="1"/>
          <p:nvPr/>
        </p:nvSpPr>
        <p:spPr>
          <a:xfrm>
            <a:off x="0" y="6388769"/>
            <a:ext cx="3048000" cy="215444"/>
          </a:xfrm>
          <a:prstGeom prst="rect">
            <a:avLst/>
          </a:prstGeom>
          <a:noFill/>
        </p:spPr>
        <p:txBody>
          <a:bodyPr wrap="square" rtlCol="0">
            <a:spAutoFit/>
          </a:bodyPr>
          <a:lstStyle/>
          <a:p>
            <a:r>
              <a:rPr lang="en-US" sz="800" b="1" dirty="0">
                <a:solidFill>
                  <a:srgbClr val="000000"/>
                </a:solidFill>
              </a:rPr>
              <a:t>Source : TRAI Performance Indicator Quarterly Reports</a:t>
            </a:r>
          </a:p>
        </p:txBody>
      </p:sp>
      <p:sp>
        <p:nvSpPr>
          <p:cNvPr id="8" name="Title 1"/>
          <p:cNvSpPr txBox="1">
            <a:spLocks/>
          </p:cNvSpPr>
          <p:nvPr/>
        </p:nvSpPr>
        <p:spPr bwMode="auto">
          <a:xfrm>
            <a:off x="457200" y="76200"/>
            <a:ext cx="8229600" cy="9294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fontAlgn="base" hangingPunct="0">
              <a:lnSpc>
                <a:spcPct val="80000"/>
              </a:lnSpc>
              <a:spcBef>
                <a:spcPct val="0"/>
              </a:spcBef>
              <a:spcAft>
                <a:spcPct val="0"/>
              </a:spcAft>
              <a:defRPr/>
            </a:pPr>
            <a:r>
              <a:rPr lang="en-US" sz="2800" b="1" kern="0" dirty="0" smtClean="0">
                <a:solidFill>
                  <a:srgbClr val="5F0088"/>
                </a:solidFill>
              </a:rPr>
              <a:t>Mobile Wireless Tele density </a:t>
            </a:r>
            <a:r>
              <a:rPr lang="en-US" sz="2800" b="1" kern="0" dirty="0">
                <a:solidFill>
                  <a:srgbClr val="5F0088"/>
                </a:solidFill>
              </a:rPr>
              <a:t>- </a:t>
            </a:r>
            <a:r>
              <a:rPr lang="en-US" sz="2800" b="1" kern="0" dirty="0" smtClean="0">
                <a:solidFill>
                  <a:srgbClr val="5F0088"/>
                </a:solidFill>
              </a:rPr>
              <a:t>India</a:t>
            </a:r>
            <a:endParaRPr lang="en-US" sz="2800" b="1" kern="0" dirty="0">
              <a:solidFill>
                <a:srgbClr val="5F0088"/>
              </a:solidFill>
            </a:endParaRPr>
          </a:p>
        </p:txBody>
      </p:sp>
      <p:pic>
        <p:nvPicPr>
          <p:cNvPr id="12" name="Picture 11" descr="WR_Logo_NEW_LoRes.jpg"/>
          <p:cNvPicPr>
            <a:picLocks noChangeAspect="1"/>
          </p:cNvPicPr>
          <p:nvPr/>
        </p:nvPicPr>
        <p:blipFill>
          <a:blip r:embed="rId3" cstate="screen"/>
          <a:stretch>
            <a:fillRect/>
          </a:stretch>
        </p:blipFill>
        <p:spPr>
          <a:xfrm>
            <a:off x="7772400" y="96906"/>
            <a:ext cx="1371600" cy="11795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Global Wireless Penetration Rate</a:t>
            </a:r>
            <a:endParaRPr lang="en-US" b="1" dirty="0"/>
          </a:p>
        </p:txBody>
      </p:sp>
      <p:graphicFrame>
        <p:nvGraphicFramePr>
          <p:cNvPr id="4" name="Content Placeholder 3"/>
          <p:cNvGraphicFramePr>
            <a:graphicFrameLocks noGrp="1"/>
          </p:cNvGraphicFramePr>
          <p:nvPr>
            <p:ph idx="1"/>
          </p:nvPr>
        </p:nvGraphicFramePr>
        <p:xfrm>
          <a:off x="385010" y="1094873"/>
          <a:ext cx="8229600" cy="540217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WR_Logo_NEW_LoRes.jpg"/>
          <p:cNvPicPr>
            <a:picLocks noChangeAspect="1"/>
          </p:cNvPicPr>
          <p:nvPr/>
        </p:nvPicPr>
        <p:blipFill>
          <a:blip r:embed="rId3" cstate="screen"/>
          <a:stretch>
            <a:fillRect/>
          </a:stretch>
        </p:blipFill>
        <p:spPr>
          <a:xfrm>
            <a:off x="7772400" y="96906"/>
            <a:ext cx="1371600" cy="11795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gray">
          <a:xfrm>
            <a:off x="4610100" y="76200"/>
            <a:ext cx="4533900" cy="4572399"/>
          </a:xfrm>
          <a:prstGeom prst="rect">
            <a:avLst/>
          </a:prstGeom>
          <a:solidFill>
            <a:srgbClr val="FCFDFF">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sz="1400" dirty="0" smtClean="0"/>
          </a:p>
        </p:txBody>
      </p:sp>
      <p:pic>
        <p:nvPicPr>
          <p:cNvPr id="47" name="Picture 46" descr="qualcomm_15304.jpg"/>
          <p:cNvPicPr>
            <a:picLocks noChangeAspect="1"/>
          </p:cNvPicPr>
          <p:nvPr/>
        </p:nvPicPr>
        <p:blipFill>
          <a:blip r:embed="rId3" cstate="print"/>
          <a:srcRect l="51193" b="45076"/>
          <a:stretch>
            <a:fillRect/>
          </a:stretch>
        </p:blipFill>
        <p:spPr>
          <a:xfrm>
            <a:off x="1210733" y="3420534"/>
            <a:ext cx="1368219" cy="1227666"/>
          </a:xfrm>
          <a:prstGeom prst="rect">
            <a:avLst/>
          </a:prstGeom>
        </p:spPr>
      </p:pic>
      <p:pic>
        <p:nvPicPr>
          <p:cNvPr id="41" name="Picture 40" descr="qualcomm_15651.jpg"/>
          <p:cNvPicPr>
            <a:picLocks noChangeAspect="1"/>
          </p:cNvPicPr>
          <p:nvPr/>
        </p:nvPicPr>
        <p:blipFill>
          <a:blip r:embed="rId4" cstate="print"/>
          <a:srcRect l="6522" t="5453" r="34783" b="8391"/>
          <a:stretch>
            <a:fillRect/>
          </a:stretch>
        </p:blipFill>
        <p:spPr>
          <a:xfrm>
            <a:off x="3429000" y="1016000"/>
            <a:ext cx="1143000" cy="1337733"/>
          </a:xfrm>
          <a:prstGeom prst="rect">
            <a:avLst/>
          </a:prstGeom>
        </p:spPr>
      </p:pic>
      <p:pic>
        <p:nvPicPr>
          <p:cNvPr id="44" name="Picture 43" descr="qualcomm_15545.jpg"/>
          <p:cNvPicPr>
            <a:picLocks noChangeAspect="1"/>
          </p:cNvPicPr>
          <p:nvPr/>
        </p:nvPicPr>
        <p:blipFill>
          <a:blip r:embed="rId5" cstate="print"/>
          <a:srcRect l="403" t="30849" r="45161"/>
          <a:stretch>
            <a:fillRect/>
          </a:stretch>
        </p:blipFill>
        <p:spPr>
          <a:xfrm>
            <a:off x="3437466" y="76199"/>
            <a:ext cx="1143000" cy="1157739"/>
          </a:xfrm>
          <a:prstGeom prst="rect">
            <a:avLst/>
          </a:prstGeom>
        </p:spPr>
      </p:pic>
      <p:pic>
        <p:nvPicPr>
          <p:cNvPr id="40" name="Picture 39" descr="BldgN.png"/>
          <p:cNvPicPr>
            <a:picLocks noChangeAspect="1"/>
          </p:cNvPicPr>
          <p:nvPr/>
        </p:nvPicPr>
        <p:blipFill>
          <a:blip r:embed="rId6" cstate="print"/>
          <a:srcRect l="17153" t="20537" r="29840"/>
          <a:stretch>
            <a:fillRect/>
          </a:stretch>
        </p:blipFill>
        <p:spPr>
          <a:xfrm>
            <a:off x="2286000" y="2370667"/>
            <a:ext cx="2286000" cy="2277533"/>
          </a:xfrm>
          <a:prstGeom prst="rect">
            <a:avLst/>
          </a:prstGeom>
        </p:spPr>
      </p:pic>
      <p:pic>
        <p:nvPicPr>
          <p:cNvPr id="37" name="Picture 36" descr="qualcomm_11942_1_LR.png"/>
          <p:cNvPicPr>
            <a:picLocks noChangeAspect="1"/>
          </p:cNvPicPr>
          <p:nvPr/>
        </p:nvPicPr>
        <p:blipFill>
          <a:blip r:embed="rId7" cstate="print"/>
          <a:srcRect r="2706" b="9623"/>
          <a:stretch>
            <a:fillRect/>
          </a:stretch>
        </p:blipFill>
        <p:spPr>
          <a:xfrm>
            <a:off x="1888066" y="1230035"/>
            <a:ext cx="1540934" cy="1140632"/>
          </a:xfrm>
          <a:prstGeom prst="rect">
            <a:avLst/>
          </a:prstGeom>
        </p:spPr>
      </p:pic>
      <p:pic>
        <p:nvPicPr>
          <p:cNvPr id="34" name="Picture 33" descr="qualcomm_10189_1_LR.png"/>
          <p:cNvPicPr>
            <a:picLocks noChangeAspect="1"/>
          </p:cNvPicPr>
          <p:nvPr/>
        </p:nvPicPr>
        <p:blipFill>
          <a:blip r:embed="rId8" cstate="print"/>
          <a:srcRect t="14382" b="6376"/>
          <a:stretch>
            <a:fillRect/>
          </a:stretch>
        </p:blipFill>
        <p:spPr>
          <a:xfrm>
            <a:off x="0" y="1227667"/>
            <a:ext cx="2286000" cy="2269066"/>
          </a:xfrm>
          <a:prstGeom prst="rect">
            <a:avLst/>
          </a:prstGeom>
        </p:spPr>
      </p:pic>
      <p:cxnSp>
        <p:nvCxnSpPr>
          <p:cNvPr id="122" name="Straight Connector 121"/>
          <p:cNvCxnSpPr/>
          <p:nvPr/>
        </p:nvCxnSpPr>
        <p:spPr bwMode="gray">
          <a:xfrm rot="10800000" flipH="1">
            <a:off x="2287194" y="2362988"/>
            <a:ext cx="2284013" cy="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gray">
          <a:xfrm rot="16200000" flipH="1">
            <a:off x="2286600" y="1218008"/>
            <a:ext cx="22852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gray">
          <a:xfrm rot="16200000" flipH="1">
            <a:off x="563425" y="4085379"/>
            <a:ext cx="116035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gray">
          <a:xfrm rot="16200000" flipH="1">
            <a:off x="573888" y="2932508"/>
            <a:ext cx="34250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gray">
          <a:xfrm>
            <a:off x="1" y="3503600"/>
            <a:ext cx="2285604"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gray">
          <a:xfrm>
            <a:off x="-9525" y="1220793"/>
            <a:ext cx="4600574"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noChangeArrowheads="1"/>
          </p:cNvPicPr>
          <p:nvPr/>
        </p:nvPicPr>
        <p:blipFill>
          <a:blip r:embed="rId9" cstate="print"/>
          <a:srcRect/>
          <a:stretch>
            <a:fillRect/>
          </a:stretch>
        </p:blipFill>
        <p:spPr bwMode="gray">
          <a:xfrm>
            <a:off x="601836" y="389095"/>
            <a:ext cx="2219461" cy="484266"/>
          </a:xfrm>
          <a:prstGeom prst="rect">
            <a:avLst/>
          </a:prstGeom>
          <a:noFill/>
          <a:ln w="9525">
            <a:noFill/>
            <a:miter lim="800000"/>
            <a:headEnd/>
            <a:tailEnd/>
          </a:ln>
          <a:effectLst/>
        </p:spPr>
      </p:pic>
      <p:sp>
        <p:nvSpPr>
          <p:cNvPr id="36" name="Rectangle 35"/>
          <p:cNvSpPr/>
          <p:nvPr/>
        </p:nvSpPr>
        <p:spPr bwMode="gray">
          <a:xfrm>
            <a:off x="4799675" y="454197"/>
            <a:ext cx="4056457" cy="1089529"/>
          </a:xfrm>
          <a:prstGeom prst="rect">
            <a:avLst/>
          </a:prstGeom>
        </p:spPr>
        <p:txBody>
          <a:bodyPr wrap="square" anchor="t">
            <a:spAutoFit/>
          </a:bodyPr>
          <a:lstStyle/>
          <a:p>
            <a:pPr>
              <a:lnSpc>
                <a:spcPct val="90000"/>
              </a:lnSpc>
            </a:pPr>
            <a:r>
              <a:rPr lang="en-US" sz="2400" dirty="0" smtClean="0">
                <a:solidFill>
                  <a:srgbClr val="5C2C95"/>
                </a:solidFill>
                <a:latin typeface="+mj-lt"/>
              </a:rPr>
              <a:t>The world leader </a:t>
            </a:r>
          </a:p>
          <a:p>
            <a:pPr>
              <a:lnSpc>
                <a:spcPct val="90000"/>
              </a:lnSpc>
            </a:pPr>
            <a:r>
              <a:rPr lang="en-US" sz="2400" dirty="0" smtClean="0">
                <a:solidFill>
                  <a:srgbClr val="5C2C95"/>
                </a:solidFill>
                <a:latin typeface="+mj-lt"/>
              </a:rPr>
              <a:t>in next-generation</a:t>
            </a:r>
          </a:p>
          <a:p>
            <a:pPr>
              <a:lnSpc>
                <a:spcPct val="90000"/>
              </a:lnSpc>
            </a:pPr>
            <a:r>
              <a:rPr lang="en-US" sz="2400" dirty="0" smtClean="0">
                <a:solidFill>
                  <a:srgbClr val="5C2C95"/>
                </a:solidFill>
                <a:latin typeface="+mj-lt"/>
              </a:rPr>
              <a:t>mobile technologies</a:t>
            </a:r>
          </a:p>
        </p:txBody>
      </p:sp>
      <p:sp>
        <p:nvSpPr>
          <p:cNvPr id="42" name="Rectangle 41"/>
          <p:cNvSpPr/>
          <p:nvPr/>
        </p:nvSpPr>
        <p:spPr bwMode="gray">
          <a:xfrm>
            <a:off x="4825076" y="3930049"/>
            <a:ext cx="4166524" cy="289823"/>
          </a:xfrm>
          <a:prstGeom prst="rect">
            <a:avLst/>
          </a:prstGeom>
        </p:spPr>
        <p:txBody>
          <a:bodyPr wrap="square" anchor="t">
            <a:spAutoFit/>
          </a:bodyPr>
          <a:lstStyle/>
          <a:p>
            <a:pPr>
              <a:lnSpc>
                <a:spcPct val="90000"/>
              </a:lnSpc>
            </a:pPr>
            <a:r>
              <a:rPr lang="en-US" sz="1400" dirty="0" smtClean="0">
                <a:solidFill>
                  <a:srgbClr val="5C2C95"/>
                </a:solidFill>
              </a:rPr>
              <a:t>S&amp;P 100 / S&amp;P 500 / Fortune 500</a:t>
            </a:r>
          </a:p>
        </p:txBody>
      </p:sp>
      <p:cxnSp>
        <p:nvCxnSpPr>
          <p:cNvPr id="43" name="Straight Connector 42"/>
          <p:cNvCxnSpPr/>
          <p:nvPr/>
        </p:nvCxnSpPr>
        <p:spPr bwMode="gray">
          <a:xfrm flipH="1" flipV="1">
            <a:off x="4806950" y="3036033"/>
            <a:ext cx="4095750" cy="746"/>
          </a:xfrm>
          <a:prstGeom prst="line">
            <a:avLst/>
          </a:prstGeom>
          <a:ln w="1270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gray">
          <a:xfrm flipH="1" flipV="1">
            <a:off x="4819650" y="1603844"/>
            <a:ext cx="4095750" cy="746"/>
          </a:xfrm>
          <a:prstGeom prst="line">
            <a:avLst/>
          </a:prstGeom>
          <a:ln w="1270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gray">
          <a:xfrm>
            <a:off x="4786976" y="1725409"/>
            <a:ext cx="4191924" cy="483722"/>
          </a:xfrm>
          <a:prstGeom prst="rect">
            <a:avLst/>
          </a:prstGeom>
        </p:spPr>
        <p:txBody>
          <a:bodyPr wrap="square" anchor="t">
            <a:spAutoFit/>
          </a:bodyPr>
          <a:lstStyle/>
          <a:p>
            <a:pPr>
              <a:lnSpc>
                <a:spcPct val="90000"/>
              </a:lnSpc>
            </a:pPr>
            <a:r>
              <a:rPr lang="en-US" sz="1400" dirty="0" smtClean="0">
                <a:solidFill>
                  <a:srgbClr val="5C2C95"/>
                </a:solidFill>
              </a:rPr>
              <a:t>Celebrating 25 years of driving the evolution of wireless communications</a:t>
            </a:r>
          </a:p>
        </p:txBody>
      </p:sp>
      <p:cxnSp>
        <p:nvCxnSpPr>
          <p:cNvPr id="50" name="Straight Connector 49"/>
          <p:cNvCxnSpPr/>
          <p:nvPr/>
        </p:nvCxnSpPr>
        <p:spPr bwMode="gray">
          <a:xfrm flipH="1" flipV="1">
            <a:off x="4817940" y="3755853"/>
            <a:ext cx="4095750" cy="746"/>
          </a:xfrm>
          <a:prstGeom prst="line">
            <a:avLst/>
          </a:prstGeom>
          <a:ln w="1270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bwMode="gray">
          <a:xfrm>
            <a:off x="4777416" y="3148965"/>
            <a:ext cx="4366584" cy="480131"/>
          </a:xfrm>
          <a:prstGeom prst="rect">
            <a:avLst/>
          </a:prstGeom>
        </p:spPr>
        <p:txBody>
          <a:bodyPr wrap="square" anchor="t">
            <a:spAutoFit/>
          </a:bodyPr>
          <a:lstStyle/>
          <a:p>
            <a:pPr>
              <a:lnSpc>
                <a:spcPct val="90000"/>
              </a:lnSpc>
            </a:pPr>
            <a:r>
              <a:rPr lang="en-US" sz="1400" dirty="0" smtClean="0">
                <a:solidFill>
                  <a:srgbClr val="5C2C95"/>
                </a:solidFill>
              </a:rPr>
              <a:t>World’s largest fabless semiconductor </a:t>
            </a:r>
            <a:br>
              <a:rPr lang="en-US" sz="1400" dirty="0" smtClean="0">
                <a:solidFill>
                  <a:srgbClr val="5C2C95"/>
                </a:solidFill>
              </a:rPr>
            </a:br>
            <a:r>
              <a:rPr lang="en-US" sz="1400" dirty="0" smtClean="0">
                <a:solidFill>
                  <a:srgbClr val="5C2C95"/>
                </a:solidFill>
              </a:rPr>
              <a:t>company, #1 in wireless</a:t>
            </a:r>
          </a:p>
        </p:txBody>
      </p:sp>
      <p:cxnSp>
        <p:nvCxnSpPr>
          <p:cNvPr id="39" name="Straight Connector 38"/>
          <p:cNvCxnSpPr/>
          <p:nvPr/>
        </p:nvCxnSpPr>
        <p:spPr bwMode="gray">
          <a:xfrm flipH="1" flipV="1">
            <a:off x="4849283" y="2341767"/>
            <a:ext cx="4095750" cy="746"/>
          </a:xfrm>
          <a:prstGeom prst="line">
            <a:avLst/>
          </a:prstGeom>
          <a:ln w="1270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bwMode="gray">
          <a:xfrm>
            <a:off x="4777416" y="2420832"/>
            <a:ext cx="4366584" cy="483722"/>
          </a:xfrm>
          <a:prstGeom prst="rect">
            <a:avLst/>
          </a:prstGeom>
        </p:spPr>
        <p:txBody>
          <a:bodyPr wrap="square" anchor="t">
            <a:spAutoFit/>
          </a:bodyPr>
          <a:lstStyle/>
          <a:p>
            <a:pPr>
              <a:lnSpc>
                <a:spcPct val="90000"/>
              </a:lnSpc>
            </a:pPr>
            <a:r>
              <a:rPr lang="en-US" sz="1400" dirty="0" smtClean="0">
                <a:solidFill>
                  <a:srgbClr val="5C2C95"/>
                </a:solidFill>
              </a:rPr>
              <a:t>Making wireless more personal, affordable &amp; accessible to people everywhere</a:t>
            </a:r>
          </a:p>
        </p:txBody>
      </p:sp>
      <p:pic>
        <p:nvPicPr>
          <p:cNvPr id="38" name="Picture 5"/>
          <p:cNvPicPr>
            <a:picLocks noChangeAspect="1" noChangeArrowheads="1"/>
          </p:cNvPicPr>
          <p:nvPr/>
        </p:nvPicPr>
        <p:blipFill rotWithShape="1">
          <a:blip r:embed="rId10" cstate="print"/>
          <a:srcRect b="59993"/>
          <a:stretch/>
        </p:blipFill>
        <p:spPr bwMode="auto">
          <a:xfrm>
            <a:off x="4913294" y="5789355"/>
            <a:ext cx="1464846" cy="586045"/>
          </a:xfrm>
          <a:prstGeom prst="rect">
            <a:avLst/>
          </a:prstGeom>
          <a:noFill/>
          <a:ln w="9525">
            <a:noFill/>
            <a:miter lim="800000"/>
            <a:headEnd/>
            <a:tailEnd/>
          </a:ln>
        </p:spPr>
      </p:pic>
      <p:pic>
        <p:nvPicPr>
          <p:cNvPr id="56" name="Picture 55" descr="Fortune-L.jp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346553" y="5806620"/>
            <a:ext cx="623916" cy="820820"/>
          </a:xfrm>
          <a:prstGeom prst="rect">
            <a:avLst/>
          </a:prstGeom>
        </p:spPr>
      </p:pic>
      <p:pic>
        <p:nvPicPr>
          <p:cNvPr id="65" name="Picture 64" descr="2010DistLogo-WorldsLeadingCompanies1.jp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115025" y="4868318"/>
            <a:ext cx="911376" cy="661886"/>
          </a:xfrm>
          <a:prstGeom prst="rect">
            <a:avLst/>
          </a:prstGeom>
        </p:spPr>
      </p:pic>
      <p:pic>
        <p:nvPicPr>
          <p:cNvPr id="66" name="Picture 65" descr="Fast Company Most Innovative Companies, 2010.jpg"/>
          <p:cNvPicPr>
            <a:picLocks noChangeAspect="1"/>
          </p:cNvPicPr>
          <p:nvPr/>
        </p:nvPicPr>
        <p:blipFill rotWithShape="1">
          <a:blip r:embed="rId13" cstate="print">
            <a:extLst>
              <a:ext uri="{28A0092B-C50C-407E-A947-70E740481C1C}">
                <a14:useLocalDpi xmlns:a14="http://schemas.microsoft.com/office/drawing/2010/main" xmlns="" val="0"/>
              </a:ext>
            </a:extLst>
          </a:blip>
          <a:srcRect l="4571" t="3220" r="3737" b="48309"/>
          <a:stretch/>
        </p:blipFill>
        <p:spPr>
          <a:xfrm>
            <a:off x="3054301" y="4760432"/>
            <a:ext cx="1033298" cy="706869"/>
          </a:xfrm>
          <a:prstGeom prst="rect">
            <a:avLst/>
          </a:prstGeom>
        </p:spPr>
      </p:pic>
      <p:pic>
        <p:nvPicPr>
          <p:cNvPr id="67" name="Picture 66" descr="Fortune500Logo2010.jp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3101870" y="5839391"/>
            <a:ext cx="834543" cy="925776"/>
          </a:xfrm>
          <a:prstGeom prst="rect">
            <a:avLst/>
          </a:prstGeom>
        </p:spPr>
      </p:pic>
      <p:pic>
        <p:nvPicPr>
          <p:cNvPr id="68" name="Picture 67" descr="bestplaces2010_logo_paths.png"/>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949739" y="5798922"/>
            <a:ext cx="602743" cy="890924"/>
          </a:xfrm>
          <a:prstGeom prst="rect">
            <a:avLst/>
          </a:prstGeom>
        </p:spPr>
      </p:pic>
      <p:pic>
        <p:nvPicPr>
          <p:cNvPr id="69" name="Picture 68" descr="GPTW_India_Top25_Best2010_CMYK.png"/>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704556" y="4843906"/>
            <a:ext cx="1041963" cy="634046"/>
          </a:xfrm>
          <a:prstGeom prst="rect">
            <a:avLst/>
          </a:prstGeom>
        </p:spPr>
      </p:pic>
      <p:sp>
        <p:nvSpPr>
          <p:cNvPr id="70" name="TextBox 69"/>
          <p:cNvSpPr txBox="1"/>
          <p:nvPr/>
        </p:nvSpPr>
        <p:spPr>
          <a:xfrm>
            <a:off x="5014086" y="6324597"/>
            <a:ext cx="1615313" cy="430887"/>
          </a:xfrm>
          <a:prstGeom prst="rect">
            <a:avLst/>
          </a:prstGeom>
          <a:noFill/>
        </p:spPr>
        <p:txBody>
          <a:bodyPr wrap="square" rtlCol="0">
            <a:spAutoFit/>
          </a:bodyPr>
          <a:lstStyle/>
          <a:p>
            <a:r>
              <a:rPr lang="en-US" sz="1100" b="1" dirty="0" smtClean="0"/>
              <a:t>2011 All-America </a:t>
            </a:r>
          </a:p>
          <a:p>
            <a:r>
              <a:rPr lang="en-US" sz="1100" b="1" dirty="0" smtClean="0"/>
              <a:t>Executive Team</a:t>
            </a:r>
            <a:endParaRPr lang="en-US" sz="1100" b="1" dirty="0"/>
          </a:p>
        </p:txBody>
      </p:sp>
      <p:pic>
        <p:nvPicPr>
          <p:cNvPr id="71" name="Picture 70" descr="WMAC2011-#1NETWORK.png"/>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5283048" y="4816004"/>
            <a:ext cx="720830" cy="824522"/>
          </a:xfrm>
          <a:prstGeom prst="rect">
            <a:avLst/>
          </a:prstGeom>
        </p:spPr>
      </p:pic>
      <p:pic>
        <p:nvPicPr>
          <p:cNvPr id="45" name="Picture 44" descr="WR_Logo_NEW_LoRes.jpg"/>
          <p:cNvPicPr>
            <a:picLocks noChangeAspect="1"/>
          </p:cNvPicPr>
          <p:nvPr/>
        </p:nvPicPr>
        <p:blipFill>
          <a:blip r:embed="rId18" cstate="screen"/>
          <a:stretch>
            <a:fillRect/>
          </a:stretch>
        </p:blipFill>
        <p:spPr>
          <a:xfrm>
            <a:off x="7772400" y="205194"/>
            <a:ext cx="1371600" cy="1179576"/>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gray">
          <a:xfrm rot="10800000">
            <a:off x="794" y="1755688"/>
            <a:ext cx="9144000" cy="4124325"/>
          </a:xfrm>
          <a:prstGeom prst="rect">
            <a:avLst/>
          </a:prstGeom>
          <a:gradFill>
            <a:gsLst>
              <a:gs pos="0">
                <a:schemeClr val="accent3">
                  <a:lumMod val="20000"/>
                  <a:lumOff val="80000"/>
                </a:schemeClr>
              </a:gs>
              <a:gs pos="65000">
                <a:schemeClr val="accent3">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5000"/>
              </a:lnSpc>
              <a:spcBef>
                <a:spcPts val="150"/>
              </a:spcBef>
              <a:spcAft>
                <a:spcPts val="350"/>
              </a:spcAft>
            </a:pPr>
            <a:endParaRPr lang="en-US" dirty="0">
              <a:solidFill>
                <a:srgbClr val="FFFFFF"/>
              </a:solidFill>
            </a:endParaRPr>
          </a:p>
        </p:txBody>
      </p:sp>
      <p:sp>
        <p:nvSpPr>
          <p:cNvPr id="206851" name="Rectangle 3"/>
          <p:cNvSpPr>
            <a:spLocks noGrp="1" noChangeArrowheads="1"/>
          </p:cNvSpPr>
          <p:nvPr>
            <p:ph type="title"/>
          </p:nvPr>
        </p:nvSpPr>
        <p:spPr bwMode="gray">
          <a:xfrm>
            <a:off x="511792" y="288925"/>
            <a:ext cx="8229600" cy="929485"/>
          </a:xfrm>
        </p:spPr>
        <p:txBody>
          <a:bodyPr/>
          <a:lstStyle/>
          <a:p>
            <a:r>
              <a:rPr lang="en-US" sz="2800" dirty="0" smtClean="0"/>
              <a:t>Current State of the World:</a:t>
            </a:r>
            <a:br>
              <a:rPr lang="en-US" sz="2800" dirty="0" smtClean="0"/>
            </a:br>
            <a:r>
              <a:rPr lang="en-US" sz="2800" dirty="0" smtClean="0"/>
              <a:t>A Digital Divide Exists</a:t>
            </a:r>
          </a:p>
        </p:txBody>
      </p:sp>
      <p:sp>
        <p:nvSpPr>
          <p:cNvPr id="23" name="Text Placeholder 22"/>
          <p:cNvSpPr>
            <a:spLocks noGrp="1"/>
          </p:cNvSpPr>
          <p:nvPr>
            <p:ph type="body" sz="quarter" idx="12"/>
          </p:nvPr>
        </p:nvSpPr>
        <p:spPr>
          <a:xfrm>
            <a:off x="457200" y="1285875"/>
            <a:ext cx="8229600" cy="355482"/>
          </a:xfrm>
        </p:spPr>
        <p:txBody>
          <a:bodyPr/>
          <a:lstStyle/>
          <a:p>
            <a:r>
              <a:rPr lang="en-US" sz="1750" dirty="0" smtClean="0"/>
              <a:t>For Every 100 People Worldwide, 77 Have a Mobile Phone</a:t>
            </a:r>
            <a:endParaRPr lang="en-US" sz="1750" dirty="0"/>
          </a:p>
        </p:txBody>
      </p:sp>
      <p:grpSp>
        <p:nvGrpSpPr>
          <p:cNvPr id="2" name="Group 20"/>
          <p:cNvGrpSpPr/>
          <p:nvPr/>
        </p:nvGrpSpPr>
        <p:grpSpPr>
          <a:xfrm>
            <a:off x="-794" y="1752667"/>
            <a:ext cx="9144794" cy="4092804"/>
            <a:chOff x="0" y="1708063"/>
            <a:chExt cx="9144794" cy="4092804"/>
          </a:xfrm>
        </p:grpSpPr>
        <p:pic>
          <p:nvPicPr>
            <p:cNvPr id="47" name="Picture 46" descr="map.png"/>
            <p:cNvPicPr>
              <a:picLocks noChangeAspect="1"/>
            </p:cNvPicPr>
            <p:nvPr/>
          </p:nvPicPr>
          <p:blipFill>
            <a:blip r:embed="rId3" cstate="screen"/>
            <a:stretch>
              <a:fillRect/>
            </a:stretch>
          </p:blipFill>
          <p:spPr>
            <a:xfrm>
              <a:off x="0" y="1708063"/>
              <a:ext cx="9144000" cy="4092804"/>
            </a:xfrm>
            <a:prstGeom prst="rect">
              <a:avLst/>
            </a:prstGeom>
          </p:spPr>
        </p:pic>
        <p:sp>
          <p:nvSpPr>
            <p:cNvPr id="68" name="Rectangle 67"/>
            <p:cNvSpPr/>
            <p:nvPr/>
          </p:nvSpPr>
          <p:spPr bwMode="gray">
            <a:xfrm rot="10800000">
              <a:off x="794" y="1755688"/>
              <a:ext cx="9144000" cy="3810000"/>
            </a:xfrm>
            <a:prstGeom prst="rect">
              <a:avLst/>
            </a:prstGeom>
            <a:gradFill>
              <a:gsLst>
                <a:gs pos="0">
                  <a:schemeClr val="accent3">
                    <a:lumMod val="20000"/>
                    <a:lumOff val="80000"/>
                  </a:schemeClr>
                </a:gs>
                <a:gs pos="65000">
                  <a:schemeClr val="accent3">
                    <a:lumMod val="40000"/>
                    <a:lumOff val="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5000"/>
                </a:lnSpc>
                <a:spcBef>
                  <a:spcPts val="150"/>
                </a:spcBef>
                <a:spcAft>
                  <a:spcPts val="350"/>
                </a:spcAft>
              </a:pPr>
              <a:endParaRPr lang="en-US" dirty="0">
                <a:solidFill>
                  <a:srgbClr val="FFFFFF"/>
                </a:solidFill>
              </a:endParaRPr>
            </a:p>
          </p:txBody>
        </p:sp>
      </p:grpSp>
      <p:cxnSp>
        <p:nvCxnSpPr>
          <p:cNvPr id="31" name="Elbow Connector 30"/>
          <p:cNvCxnSpPr/>
          <p:nvPr/>
        </p:nvCxnSpPr>
        <p:spPr>
          <a:xfrm rot="16200000" flipH="1">
            <a:off x="2114551" y="4603664"/>
            <a:ext cx="1162049" cy="781050"/>
          </a:xfrm>
          <a:prstGeom prst="bentConnector3">
            <a:avLst>
              <a:gd name="adj1" fmla="val 100820"/>
            </a:avLst>
          </a:prstGeom>
          <a:ln w="19050">
            <a:solidFill>
              <a:schemeClr val="accent3">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5400000">
            <a:off x="5815013" y="4513176"/>
            <a:ext cx="1371600" cy="752475"/>
          </a:xfrm>
          <a:prstGeom prst="bentConnector3">
            <a:avLst>
              <a:gd name="adj1" fmla="val 100000"/>
            </a:avLst>
          </a:prstGeom>
          <a:ln w="19050">
            <a:solidFill>
              <a:schemeClr val="accent3">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 Placeholder 20"/>
          <p:cNvSpPr txBox="1">
            <a:spLocks/>
          </p:cNvSpPr>
          <p:nvPr/>
        </p:nvSpPr>
        <p:spPr bwMode="gray">
          <a:xfrm>
            <a:off x="257175" y="4727488"/>
            <a:ext cx="1981200" cy="677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r" eaLnBrk="0" fontAlgn="base" hangingPunct="0">
              <a:lnSpc>
                <a:spcPct val="95000"/>
              </a:lnSpc>
              <a:spcBef>
                <a:spcPts val="250"/>
              </a:spcBef>
              <a:spcAft>
                <a:spcPts val="350"/>
              </a:spcAft>
              <a:buClr>
                <a:srgbClr val="FFA700"/>
              </a:buClr>
              <a:defRPr/>
            </a:pPr>
            <a:r>
              <a:rPr lang="en-US" sz="2000" kern="0" dirty="0">
                <a:solidFill>
                  <a:srgbClr val="6FA8E4">
                    <a:lumMod val="75000"/>
                  </a:srgbClr>
                </a:solidFill>
              </a:rPr>
              <a:t>Global Mobile Penetration</a:t>
            </a:r>
          </a:p>
        </p:txBody>
      </p:sp>
      <p:sp>
        <p:nvSpPr>
          <p:cNvPr id="44" name="Text Placeholder 20"/>
          <p:cNvSpPr txBox="1">
            <a:spLocks/>
          </p:cNvSpPr>
          <p:nvPr/>
        </p:nvSpPr>
        <p:spPr bwMode="gray">
          <a:xfrm>
            <a:off x="6943725" y="4727488"/>
            <a:ext cx="1981200" cy="677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lnSpc>
                <a:spcPct val="95000"/>
              </a:lnSpc>
              <a:spcBef>
                <a:spcPts val="250"/>
              </a:spcBef>
              <a:spcAft>
                <a:spcPts val="350"/>
              </a:spcAft>
              <a:buClr>
                <a:srgbClr val="FFA700"/>
              </a:buClr>
              <a:defRPr/>
            </a:pPr>
            <a:r>
              <a:rPr lang="en-US" sz="2000" kern="0" dirty="0">
                <a:solidFill>
                  <a:srgbClr val="6FA8E4">
                    <a:lumMod val="75000"/>
                  </a:srgbClr>
                </a:solidFill>
              </a:rPr>
              <a:t>Global Internet Penetration</a:t>
            </a:r>
          </a:p>
        </p:txBody>
      </p:sp>
      <p:graphicFrame>
        <p:nvGraphicFramePr>
          <p:cNvPr id="16" name="Chart Placeholder 4"/>
          <p:cNvGraphicFramePr>
            <a:graphicFrameLocks/>
          </p:cNvGraphicFramePr>
          <p:nvPr/>
        </p:nvGraphicFramePr>
        <p:xfrm>
          <a:off x="990600" y="2136688"/>
          <a:ext cx="2543175" cy="24335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Placeholder 4"/>
          <p:cNvGraphicFramePr>
            <a:graphicFrameLocks/>
          </p:cNvGraphicFramePr>
          <p:nvPr/>
        </p:nvGraphicFramePr>
        <p:xfrm>
          <a:off x="5562601" y="2136688"/>
          <a:ext cx="2475930" cy="2433555"/>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 Placeholder 20"/>
          <p:cNvSpPr txBox="1">
            <a:spLocks/>
          </p:cNvSpPr>
          <p:nvPr/>
        </p:nvSpPr>
        <p:spPr bwMode="gray">
          <a:xfrm>
            <a:off x="6450999" y="2662476"/>
            <a:ext cx="1981200" cy="501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lnSpc>
                <a:spcPct val="95000"/>
              </a:lnSpc>
              <a:spcBef>
                <a:spcPts val="250"/>
              </a:spcBef>
              <a:spcAft>
                <a:spcPts val="350"/>
              </a:spcAft>
              <a:buClr>
                <a:srgbClr val="FFA700"/>
              </a:buClr>
              <a:defRPr/>
            </a:pPr>
            <a:r>
              <a:rPr lang="en-US" sz="2800" b="1" kern="0" dirty="0" smtClean="0">
                <a:solidFill>
                  <a:srgbClr val="FFFFFF"/>
                </a:solidFill>
              </a:rPr>
              <a:t>29%</a:t>
            </a:r>
            <a:endParaRPr lang="en-US" sz="1400" kern="0" dirty="0">
              <a:solidFill>
                <a:srgbClr val="FFFFFF"/>
              </a:solidFill>
            </a:endParaRPr>
          </a:p>
        </p:txBody>
      </p:sp>
      <p:sp>
        <p:nvSpPr>
          <p:cNvPr id="70" name="Text Placeholder 15"/>
          <p:cNvSpPr txBox="1">
            <a:spLocks/>
          </p:cNvSpPr>
          <p:nvPr/>
        </p:nvSpPr>
        <p:spPr bwMode="gray">
          <a:xfrm>
            <a:off x="6810233" y="5783150"/>
            <a:ext cx="2257566" cy="1134014"/>
          </a:xfrm>
          <a:prstGeom prst="rect">
            <a:avLst/>
          </a:prstGeom>
        </p:spPr>
        <p:txBody>
          <a:bodyPr anchor="b" anchorCtr="0">
            <a:noAutofit/>
          </a:bodyPr>
          <a:lstStyle/>
          <a:p>
            <a:pPr algn="r" eaLnBrk="0" fontAlgn="base" hangingPunct="0">
              <a:lnSpc>
                <a:spcPct val="95000"/>
              </a:lnSpc>
              <a:spcBef>
                <a:spcPts val="250"/>
              </a:spcBef>
              <a:spcAft>
                <a:spcPts val="350"/>
              </a:spcAft>
              <a:buClr>
                <a:srgbClr val="FFA700"/>
              </a:buClr>
            </a:pPr>
            <a:r>
              <a:rPr lang="en-US" sz="600" kern="0" dirty="0">
                <a:solidFill>
                  <a:srgbClr val="000000"/>
                </a:solidFill>
              </a:rPr>
              <a:t> </a:t>
            </a:r>
          </a:p>
          <a:p>
            <a:pPr fontAlgn="base">
              <a:spcBef>
                <a:spcPct val="0"/>
              </a:spcBef>
              <a:spcAft>
                <a:spcPct val="0"/>
              </a:spcAft>
            </a:pPr>
            <a:r>
              <a:rPr lang="en-US" sz="800" dirty="0">
                <a:solidFill>
                  <a:srgbClr val="000000"/>
                </a:solidFill>
                <a:hlinkClick r:id="rId6"/>
              </a:rPr>
              <a:t>Source</a:t>
            </a:r>
            <a:r>
              <a:rPr lang="en-US" sz="800" dirty="0">
                <a:solidFill>
                  <a:srgbClr val="000000"/>
                </a:solidFill>
              </a:rPr>
              <a:t>: </a:t>
            </a:r>
          </a:p>
          <a:p>
            <a:r>
              <a:rPr lang="en-US" sz="800" baseline="30000" dirty="0" smtClean="0">
                <a:solidFill>
                  <a:srgbClr val="000000"/>
                </a:solidFill>
              </a:rPr>
              <a:t>2 </a:t>
            </a:r>
            <a:r>
              <a:rPr lang="en-US" sz="800" dirty="0" smtClean="0"/>
              <a:t>Internet World Stats at </a:t>
            </a:r>
            <a:r>
              <a:rPr lang="en-US" sz="800" u="sng" dirty="0" smtClean="0">
                <a:hlinkClick r:id="rId6"/>
              </a:rPr>
              <a:t>www.internetworldstats.com/stats.htm</a:t>
            </a:r>
            <a:r>
              <a:rPr lang="en-US" sz="800" dirty="0" smtClean="0"/>
              <a:t>. </a:t>
            </a:r>
          </a:p>
          <a:p>
            <a:r>
              <a:rPr lang="en-US" sz="800" dirty="0" smtClean="0"/>
              <a:t>As of 3/14/2011. </a:t>
            </a:r>
          </a:p>
          <a:p>
            <a:pPr fontAlgn="base">
              <a:spcBef>
                <a:spcPct val="0"/>
              </a:spcBef>
              <a:spcAft>
                <a:spcPct val="0"/>
              </a:spcAft>
            </a:pPr>
            <a:endParaRPr lang="en-US" sz="800" dirty="0">
              <a:solidFill>
                <a:srgbClr val="000000"/>
              </a:solidFill>
            </a:endParaRPr>
          </a:p>
          <a:p>
            <a:pPr fontAlgn="base">
              <a:spcBef>
                <a:spcPct val="0"/>
              </a:spcBef>
              <a:spcAft>
                <a:spcPct val="0"/>
              </a:spcAft>
            </a:pPr>
            <a:r>
              <a:rPr lang="en-US" sz="600" dirty="0">
                <a:solidFill>
                  <a:srgbClr val="000000"/>
                </a:solidFill>
              </a:rPr>
              <a:t> </a:t>
            </a:r>
            <a:endParaRPr lang="en-US" sz="600" baseline="30000" dirty="0">
              <a:solidFill>
                <a:srgbClr val="000000"/>
              </a:solidFill>
            </a:endParaRPr>
          </a:p>
          <a:p>
            <a:pPr algn="r" eaLnBrk="0" fontAlgn="base" hangingPunct="0">
              <a:lnSpc>
                <a:spcPct val="95000"/>
              </a:lnSpc>
              <a:spcBef>
                <a:spcPts val="250"/>
              </a:spcBef>
              <a:spcAft>
                <a:spcPts val="350"/>
              </a:spcAft>
              <a:buClr>
                <a:srgbClr val="FFA700"/>
              </a:buClr>
            </a:pPr>
            <a:r>
              <a:rPr lang="en-US" sz="600" kern="0" dirty="0">
                <a:solidFill>
                  <a:srgbClr val="000000"/>
                </a:solidFill>
              </a:rPr>
              <a:t> </a:t>
            </a:r>
          </a:p>
        </p:txBody>
      </p:sp>
      <p:sp>
        <p:nvSpPr>
          <p:cNvPr id="20" name="Text Placeholder 20"/>
          <p:cNvSpPr txBox="1">
            <a:spLocks/>
          </p:cNvSpPr>
          <p:nvPr/>
        </p:nvSpPr>
        <p:spPr bwMode="gray">
          <a:xfrm>
            <a:off x="1834823" y="3057343"/>
            <a:ext cx="1981200" cy="501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lnSpc>
                <a:spcPct val="95000"/>
              </a:lnSpc>
              <a:spcBef>
                <a:spcPts val="250"/>
              </a:spcBef>
              <a:spcAft>
                <a:spcPts val="350"/>
              </a:spcAft>
              <a:buClr>
                <a:srgbClr val="FFA700"/>
              </a:buClr>
              <a:defRPr/>
            </a:pPr>
            <a:r>
              <a:rPr lang="en-US" sz="2800" b="1" kern="0" dirty="0" smtClean="0">
                <a:solidFill>
                  <a:srgbClr val="FFFFFF"/>
                </a:solidFill>
              </a:rPr>
              <a:t>77%</a:t>
            </a:r>
            <a:endParaRPr lang="en-US" sz="1400" kern="0" dirty="0">
              <a:solidFill>
                <a:srgbClr val="FFFFFF"/>
              </a:solidFill>
            </a:endParaRPr>
          </a:p>
        </p:txBody>
      </p:sp>
      <p:pic>
        <p:nvPicPr>
          <p:cNvPr id="21" name="Picture 20" descr="WR_Logo_NEW_LoRes.jpg"/>
          <p:cNvPicPr>
            <a:picLocks noChangeAspect="1"/>
          </p:cNvPicPr>
          <p:nvPr/>
        </p:nvPicPr>
        <p:blipFill>
          <a:blip r:embed="rId7" cstate="print"/>
          <a:stretch>
            <a:fillRect/>
          </a:stretch>
        </p:blipFill>
        <p:spPr>
          <a:xfrm>
            <a:off x="7758752" y="205194"/>
            <a:ext cx="1371600" cy="1179576"/>
          </a:xfrm>
          <a:prstGeom prst="rect">
            <a:avLst/>
          </a:prstGeom>
        </p:spPr>
      </p:pic>
      <p:sp>
        <p:nvSpPr>
          <p:cNvPr id="24" name="Text Placeholder 15"/>
          <p:cNvSpPr txBox="1">
            <a:spLocks/>
          </p:cNvSpPr>
          <p:nvPr/>
        </p:nvSpPr>
        <p:spPr bwMode="gray">
          <a:xfrm>
            <a:off x="1009001" y="6148552"/>
            <a:ext cx="1689164" cy="670432"/>
          </a:xfrm>
          <a:prstGeom prst="rect">
            <a:avLst/>
          </a:prstGeom>
        </p:spPr>
        <p:txBody>
          <a:bodyPr anchor="b" anchorCtr="0">
            <a:noAutofit/>
          </a:bodyPr>
          <a:lstStyle/>
          <a:p>
            <a:pPr algn="r" eaLnBrk="0" fontAlgn="base" hangingPunct="0">
              <a:lnSpc>
                <a:spcPct val="95000"/>
              </a:lnSpc>
              <a:spcBef>
                <a:spcPts val="250"/>
              </a:spcBef>
              <a:spcAft>
                <a:spcPts val="350"/>
              </a:spcAft>
              <a:buClr>
                <a:srgbClr val="FFA700"/>
              </a:buClr>
            </a:pPr>
            <a:r>
              <a:rPr lang="en-US" sz="600" kern="0" dirty="0">
                <a:solidFill>
                  <a:srgbClr val="000000"/>
                </a:solidFill>
              </a:rPr>
              <a:t> </a:t>
            </a:r>
          </a:p>
          <a:p>
            <a:pPr fontAlgn="base">
              <a:spcBef>
                <a:spcPct val="0"/>
              </a:spcBef>
              <a:spcAft>
                <a:spcPct val="0"/>
              </a:spcAft>
            </a:pPr>
            <a:r>
              <a:rPr lang="en-US" sz="800" dirty="0">
                <a:solidFill>
                  <a:srgbClr val="000000"/>
                </a:solidFill>
                <a:hlinkClick r:id="rId8"/>
              </a:rPr>
              <a:t>Source</a:t>
            </a:r>
            <a:r>
              <a:rPr lang="en-US" sz="800" dirty="0">
                <a:solidFill>
                  <a:srgbClr val="000000"/>
                </a:solidFill>
              </a:rPr>
              <a:t>: </a:t>
            </a:r>
          </a:p>
          <a:p>
            <a:r>
              <a:rPr lang="en-US" sz="800" baseline="30000" dirty="0">
                <a:solidFill>
                  <a:srgbClr val="000000"/>
                </a:solidFill>
              </a:rPr>
              <a:t>1 </a:t>
            </a:r>
            <a:r>
              <a:rPr lang="en-US" sz="800" b="1" dirty="0" smtClean="0"/>
              <a:t>Informa WCIS+.  Annual total penetration by region.  </a:t>
            </a:r>
          </a:p>
          <a:p>
            <a:r>
              <a:rPr lang="en-US" sz="800" b="1" dirty="0" smtClean="0"/>
              <a:t>As of 3/14/2011</a:t>
            </a:r>
            <a:endParaRPr lang="en-US" sz="600" baseline="30000" dirty="0">
              <a:solidFill>
                <a:srgbClr val="000000"/>
              </a:solidFill>
            </a:endParaRPr>
          </a:p>
          <a:p>
            <a:pPr algn="r" eaLnBrk="0" fontAlgn="base" hangingPunct="0">
              <a:lnSpc>
                <a:spcPct val="95000"/>
              </a:lnSpc>
              <a:spcBef>
                <a:spcPts val="250"/>
              </a:spcBef>
              <a:spcAft>
                <a:spcPts val="350"/>
              </a:spcAft>
              <a:buClr>
                <a:srgbClr val="FFA700"/>
              </a:buClr>
            </a:pPr>
            <a:r>
              <a:rPr lang="en-US" sz="600" kern="0" dirty="0">
                <a:solidFill>
                  <a:srgbClr val="000000"/>
                </a:solidFill>
              </a:rPr>
              <a:t> </a:t>
            </a:r>
          </a:p>
        </p:txBody>
      </p:sp>
      <p:pic>
        <p:nvPicPr>
          <p:cNvPr id="25" name="Picture 24" descr="Internet Pen.jpg"/>
          <p:cNvPicPr>
            <a:picLocks noChangeAspect="1"/>
          </p:cNvPicPr>
          <p:nvPr/>
        </p:nvPicPr>
        <p:blipFill>
          <a:blip r:embed="rId9" cstate="print"/>
          <a:stretch>
            <a:fillRect/>
          </a:stretch>
        </p:blipFill>
        <p:spPr>
          <a:xfrm>
            <a:off x="4654875" y="4643782"/>
            <a:ext cx="1764188" cy="2214216"/>
          </a:xfrm>
          <a:prstGeom prst="rect">
            <a:avLst/>
          </a:prstGeom>
        </p:spPr>
      </p:pic>
      <p:pic>
        <p:nvPicPr>
          <p:cNvPr id="26" name="Picture 25" descr="Mobile Pen.jpg"/>
          <p:cNvPicPr>
            <a:picLocks noChangeAspect="1"/>
          </p:cNvPicPr>
          <p:nvPr/>
        </p:nvPicPr>
        <p:blipFill>
          <a:blip r:embed="rId10" cstate="print"/>
          <a:stretch>
            <a:fillRect/>
          </a:stretch>
        </p:blipFill>
        <p:spPr>
          <a:xfrm>
            <a:off x="2799570" y="4643782"/>
            <a:ext cx="1764188" cy="2214217"/>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gray">
          <a:xfrm rot="16200000" flipH="1">
            <a:off x="3696894" y="877490"/>
            <a:ext cx="1750219" cy="9143999"/>
          </a:xfrm>
          <a:prstGeom prst="rect">
            <a:avLst/>
          </a:prstGeom>
          <a:gradFill flip="none" rotWithShape="1">
            <a:gsLst>
              <a:gs pos="100000">
                <a:srgbClr val="C0C0C0"/>
              </a:gs>
              <a:gs pos="0">
                <a:schemeClr val="bg1">
                  <a:lumMod val="75000"/>
                  <a:tint val="44500"/>
                  <a:satMod val="16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solidFill>
                <a:srgbClr val="FFFFFF"/>
              </a:solidFill>
            </a:endParaRPr>
          </a:p>
        </p:txBody>
      </p:sp>
      <p:sp>
        <p:nvSpPr>
          <p:cNvPr id="12" name="Title 11"/>
          <p:cNvSpPr>
            <a:spLocks noGrp="1"/>
          </p:cNvSpPr>
          <p:nvPr>
            <p:ph type="title"/>
          </p:nvPr>
        </p:nvSpPr>
        <p:spPr/>
        <p:txBody>
          <a:bodyPr/>
          <a:lstStyle/>
          <a:p>
            <a:pPr lvl="0">
              <a:defRPr/>
            </a:pPr>
            <a:r>
              <a:rPr lang="en-US" sz="2800" dirty="0" smtClean="0"/>
              <a:t>Wireless Reach: A Global Initiative</a:t>
            </a:r>
          </a:p>
        </p:txBody>
      </p:sp>
      <p:pic>
        <p:nvPicPr>
          <p:cNvPr id="33" name="Picture 32" descr="WR_Logo_NEW_LoRes.jpg"/>
          <p:cNvPicPr>
            <a:picLocks noChangeAspect="1"/>
          </p:cNvPicPr>
          <p:nvPr/>
        </p:nvPicPr>
        <p:blipFill>
          <a:blip r:embed="rId3" cstate="screen"/>
          <a:stretch>
            <a:fillRect/>
          </a:stretch>
        </p:blipFill>
        <p:spPr>
          <a:xfrm>
            <a:off x="7772400" y="205194"/>
            <a:ext cx="1371600" cy="1179576"/>
          </a:xfrm>
          <a:prstGeom prst="rect">
            <a:avLst/>
          </a:prstGeom>
        </p:spPr>
      </p:pic>
      <p:sp>
        <p:nvSpPr>
          <p:cNvPr id="34" name="Text Placeholder 18"/>
          <p:cNvSpPr txBox="1">
            <a:spLocks/>
          </p:cNvSpPr>
          <p:nvPr/>
        </p:nvSpPr>
        <p:spPr>
          <a:xfrm>
            <a:off x="609600" y="1438275"/>
            <a:ext cx="8229600" cy="355482"/>
          </a:xfrm>
          <a:prstGeom prst="rect">
            <a:avLst/>
          </a:prstGeom>
        </p:spPr>
        <p:txBody>
          <a:bodyPr/>
          <a:lstStyle/>
          <a:p>
            <a:pPr marL="228600" indent="-228600" eaLnBrk="0" hangingPunct="0">
              <a:lnSpc>
                <a:spcPct val="95000"/>
              </a:lnSpc>
              <a:spcBef>
                <a:spcPts val="250"/>
              </a:spcBef>
              <a:spcAft>
                <a:spcPts val="350"/>
              </a:spcAft>
              <a:buClr>
                <a:srgbClr val="FFA700"/>
              </a:buClr>
              <a:buFont typeface="Wingdings" pitchFamily="2" charset="2"/>
              <a:buChar char="§"/>
              <a:defRPr/>
            </a:pPr>
            <a:r>
              <a:rPr lang="en-US" kern="0" dirty="0" smtClean="0">
                <a:solidFill>
                  <a:srgbClr val="000000"/>
                </a:solidFill>
                <a:latin typeface="Arial"/>
              </a:rPr>
              <a:t>64 projects in various stages of development in 27 countries</a:t>
            </a:r>
          </a:p>
          <a:p>
            <a:pPr marL="228600" indent="-228600" eaLnBrk="0" hangingPunct="0">
              <a:lnSpc>
                <a:spcPct val="95000"/>
              </a:lnSpc>
              <a:spcBef>
                <a:spcPts val="250"/>
              </a:spcBef>
              <a:spcAft>
                <a:spcPts val="350"/>
              </a:spcAft>
              <a:buClr>
                <a:srgbClr val="FFA700"/>
              </a:buClr>
              <a:buFont typeface="Wingdings" pitchFamily="2" charset="2"/>
              <a:buChar char="§"/>
              <a:defRPr/>
            </a:pPr>
            <a:r>
              <a:rPr lang="en-US" kern="0" dirty="0" smtClean="0">
                <a:solidFill>
                  <a:srgbClr val="000000"/>
                </a:solidFill>
                <a:latin typeface="Arial"/>
              </a:rPr>
              <a:t>Strengthens social and economic development </a:t>
            </a:r>
            <a:endParaRPr lang="en-US" kern="0" dirty="0">
              <a:solidFill>
                <a:srgbClr val="000000"/>
              </a:solidFill>
              <a:latin typeface="Arial"/>
            </a:endParaRPr>
          </a:p>
        </p:txBody>
      </p:sp>
      <p:sp>
        <p:nvSpPr>
          <p:cNvPr id="35" name="Rectangle 34"/>
          <p:cNvSpPr/>
          <p:nvPr/>
        </p:nvSpPr>
        <p:spPr bwMode="gray">
          <a:xfrm rot="16200000" flipH="1">
            <a:off x="3696891" y="916127"/>
            <a:ext cx="1750219" cy="9143999"/>
          </a:xfrm>
          <a:prstGeom prst="rect">
            <a:avLst/>
          </a:prstGeom>
          <a:gradFill flip="none" rotWithShape="1">
            <a:gsLst>
              <a:gs pos="100000">
                <a:srgbClr val="C0C0C0"/>
              </a:gs>
              <a:gs pos="0">
                <a:schemeClr val="bg1">
                  <a:lumMod val="75000"/>
                  <a:tint val="44500"/>
                  <a:satMod val="16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Bef>
                <a:spcPts val="150"/>
              </a:spcBef>
              <a:spcAft>
                <a:spcPts val="350"/>
              </a:spcAft>
              <a:defRPr/>
            </a:pPr>
            <a:endParaRPr lang="en-US" dirty="0">
              <a:solidFill>
                <a:srgbClr val="FFFFFF"/>
              </a:solidFill>
              <a:ea typeface="ＭＳ Ｐゴシック" charset="-128"/>
            </a:endParaRPr>
          </a:p>
        </p:txBody>
      </p:sp>
      <p:pic>
        <p:nvPicPr>
          <p:cNvPr id="36" name="Picture 8" descr="SlidePic1.gif"/>
          <p:cNvPicPr>
            <a:picLocks noChangeAspect="1"/>
          </p:cNvPicPr>
          <p:nvPr/>
        </p:nvPicPr>
        <p:blipFill>
          <a:blip r:embed="rId4" cstate="screen"/>
          <a:srcRect/>
          <a:stretch>
            <a:fillRect/>
          </a:stretch>
        </p:blipFill>
        <p:spPr bwMode="auto">
          <a:xfrm>
            <a:off x="3962400" y="5380632"/>
            <a:ext cx="1306513" cy="914400"/>
          </a:xfrm>
          <a:prstGeom prst="rect">
            <a:avLst/>
          </a:prstGeom>
          <a:noFill/>
          <a:ln w="9525">
            <a:noFill/>
            <a:miter lim="800000"/>
            <a:headEnd/>
            <a:tailEnd/>
          </a:ln>
        </p:spPr>
      </p:pic>
      <p:pic>
        <p:nvPicPr>
          <p:cNvPr id="37" name="Picture 9" descr="SlidePic2.gif"/>
          <p:cNvPicPr>
            <a:picLocks noChangeAspect="1"/>
          </p:cNvPicPr>
          <p:nvPr/>
        </p:nvPicPr>
        <p:blipFill>
          <a:blip r:embed="rId5" cstate="screen"/>
          <a:srcRect/>
          <a:stretch>
            <a:fillRect/>
          </a:stretch>
        </p:blipFill>
        <p:spPr bwMode="auto">
          <a:xfrm>
            <a:off x="457200" y="5380632"/>
            <a:ext cx="1306513" cy="914400"/>
          </a:xfrm>
          <a:prstGeom prst="rect">
            <a:avLst/>
          </a:prstGeom>
          <a:noFill/>
          <a:ln w="9525">
            <a:noFill/>
            <a:miter lim="800000"/>
            <a:headEnd/>
            <a:tailEnd/>
          </a:ln>
        </p:spPr>
      </p:pic>
      <p:pic>
        <p:nvPicPr>
          <p:cNvPr id="38" name="Picture 10" descr="SlidePic3.gif"/>
          <p:cNvPicPr>
            <a:picLocks noChangeAspect="1"/>
          </p:cNvPicPr>
          <p:nvPr/>
        </p:nvPicPr>
        <p:blipFill>
          <a:blip r:embed="rId6" cstate="screen"/>
          <a:srcRect/>
          <a:stretch>
            <a:fillRect/>
          </a:stretch>
        </p:blipFill>
        <p:spPr bwMode="auto">
          <a:xfrm>
            <a:off x="7467600" y="5380632"/>
            <a:ext cx="1306513" cy="914400"/>
          </a:xfrm>
          <a:prstGeom prst="rect">
            <a:avLst/>
          </a:prstGeom>
          <a:noFill/>
          <a:ln w="9525">
            <a:noFill/>
            <a:miter lim="800000"/>
            <a:headEnd/>
            <a:tailEnd/>
          </a:ln>
        </p:spPr>
      </p:pic>
      <p:pic>
        <p:nvPicPr>
          <p:cNvPr id="39" name="Picture 11" descr="SlidePic4.gif"/>
          <p:cNvPicPr>
            <a:picLocks noChangeAspect="1"/>
          </p:cNvPicPr>
          <p:nvPr/>
        </p:nvPicPr>
        <p:blipFill>
          <a:blip r:embed="rId7" cstate="screen"/>
          <a:srcRect/>
          <a:stretch>
            <a:fillRect/>
          </a:stretch>
        </p:blipFill>
        <p:spPr bwMode="auto">
          <a:xfrm>
            <a:off x="5715000" y="5380632"/>
            <a:ext cx="1306513" cy="914400"/>
          </a:xfrm>
          <a:prstGeom prst="rect">
            <a:avLst/>
          </a:prstGeom>
          <a:noFill/>
          <a:ln w="9525">
            <a:noFill/>
            <a:miter lim="800000"/>
            <a:headEnd/>
            <a:tailEnd/>
          </a:ln>
        </p:spPr>
      </p:pic>
      <p:pic>
        <p:nvPicPr>
          <p:cNvPr id="40" name="Picture 12" descr="SlidePic5.gif"/>
          <p:cNvPicPr>
            <a:picLocks noChangeAspect="1"/>
          </p:cNvPicPr>
          <p:nvPr/>
        </p:nvPicPr>
        <p:blipFill>
          <a:blip r:embed="rId8" cstate="screen"/>
          <a:srcRect/>
          <a:stretch>
            <a:fillRect/>
          </a:stretch>
        </p:blipFill>
        <p:spPr bwMode="auto">
          <a:xfrm>
            <a:off x="2209800" y="5380632"/>
            <a:ext cx="1306513" cy="914400"/>
          </a:xfrm>
          <a:prstGeom prst="rect">
            <a:avLst/>
          </a:prstGeom>
          <a:noFill/>
          <a:ln w="9525">
            <a:noFill/>
            <a:miter lim="800000"/>
            <a:headEnd/>
            <a:tailEnd/>
          </a:ln>
        </p:spPr>
      </p:pic>
      <p:sp>
        <p:nvSpPr>
          <p:cNvPr id="42" name="TextBox 41"/>
          <p:cNvSpPr txBox="1"/>
          <p:nvPr/>
        </p:nvSpPr>
        <p:spPr>
          <a:xfrm>
            <a:off x="90153" y="6626178"/>
            <a:ext cx="257577" cy="200055"/>
          </a:xfrm>
          <a:prstGeom prst="rect">
            <a:avLst/>
          </a:prstGeom>
          <a:noFill/>
        </p:spPr>
        <p:txBody>
          <a:bodyPr wrap="square" rtlCol="0">
            <a:spAutoFit/>
          </a:bodyPr>
          <a:lstStyle/>
          <a:p>
            <a:r>
              <a:rPr lang="en-US" sz="700" dirty="0" smtClean="0">
                <a:solidFill>
                  <a:srgbClr val="000000"/>
                </a:solidFill>
              </a:rPr>
              <a:t>6</a:t>
            </a:r>
            <a:endParaRPr lang="en-US" sz="700" dirty="0">
              <a:solidFill>
                <a:srgbClr val="000000"/>
              </a:solidFill>
            </a:endParaRPr>
          </a:p>
        </p:txBody>
      </p:sp>
      <p:pic>
        <p:nvPicPr>
          <p:cNvPr id="1026" name="Picture 2" descr="C:\Users\ediths\AppData\Local\Microsoft\Windows\Temporary Internet Files\Content.Outlook\CWR0F12X\PPT Map 032211.jpg"/>
          <p:cNvPicPr>
            <a:picLocks noChangeAspect="1" noChangeArrowheads="1"/>
          </p:cNvPicPr>
          <p:nvPr/>
        </p:nvPicPr>
        <p:blipFill>
          <a:blip r:embed="rId9" cstate="print"/>
          <a:srcRect/>
          <a:stretch>
            <a:fillRect/>
          </a:stretch>
        </p:blipFill>
        <p:spPr bwMode="auto">
          <a:xfrm>
            <a:off x="0" y="2314487"/>
            <a:ext cx="9144000" cy="2748915"/>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gray">
          <a:xfrm rot="10800000">
            <a:off x="794" y="1755688"/>
            <a:ext cx="9144000" cy="4124325"/>
          </a:xfrm>
          <a:prstGeom prst="rect">
            <a:avLst/>
          </a:prstGeom>
          <a:gradFill>
            <a:gsLst>
              <a:gs pos="0">
                <a:schemeClr val="accent3">
                  <a:lumMod val="20000"/>
                  <a:lumOff val="80000"/>
                </a:schemeClr>
              </a:gs>
              <a:gs pos="65000">
                <a:schemeClr val="accent3">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5000"/>
              </a:lnSpc>
              <a:spcBef>
                <a:spcPts val="150"/>
              </a:spcBef>
              <a:spcAft>
                <a:spcPts val="350"/>
              </a:spcAft>
            </a:pPr>
            <a:endParaRPr lang="en-US" dirty="0">
              <a:solidFill>
                <a:srgbClr val="FFFFFF"/>
              </a:solidFill>
            </a:endParaRPr>
          </a:p>
        </p:txBody>
      </p:sp>
      <p:sp>
        <p:nvSpPr>
          <p:cNvPr id="206851" name="Rectangle 3"/>
          <p:cNvSpPr>
            <a:spLocks noGrp="1" noChangeArrowheads="1"/>
          </p:cNvSpPr>
          <p:nvPr>
            <p:ph type="title"/>
          </p:nvPr>
        </p:nvSpPr>
        <p:spPr bwMode="gray">
          <a:xfrm>
            <a:off x="511792" y="288925"/>
            <a:ext cx="8229600" cy="929485"/>
          </a:xfrm>
        </p:spPr>
        <p:txBody>
          <a:bodyPr/>
          <a:lstStyle/>
          <a:p>
            <a:r>
              <a:rPr lang="en-US" sz="2800" dirty="0" smtClean="0"/>
              <a:t>Current status in India</a:t>
            </a:r>
          </a:p>
        </p:txBody>
      </p:sp>
      <p:grpSp>
        <p:nvGrpSpPr>
          <p:cNvPr id="2" name="Group 20"/>
          <p:cNvGrpSpPr/>
          <p:nvPr/>
        </p:nvGrpSpPr>
        <p:grpSpPr>
          <a:xfrm>
            <a:off x="-794" y="1752667"/>
            <a:ext cx="9144794" cy="4092804"/>
            <a:chOff x="0" y="1708063"/>
            <a:chExt cx="9144794" cy="4092804"/>
          </a:xfrm>
        </p:grpSpPr>
        <p:pic>
          <p:nvPicPr>
            <p:cNvPr id="47" name="Picture 46" descr="map.png"/>
            <p:cNvPicPr>
              <a:picLocks noChangeAspect="1"/>
            </p:cNvPicPr>
            <p:nvPr/>
          </p:nvPicPr>
          <p:blipFill>
            <a:blip r:embed="rId3" cstate="screen"/>
            <a:stretch>
              <a:fillRect/>
            </a:stretch>
          </p:blipFill>
          <p:spPr>
            <a:xfrm>
              <a:off x="0" y="1708063"/>
              <a:ext cx="9144000" cy="4092804"/>
            </a:xfrm>
            <a:prstGeom prst="rect">
              <a:avLst/>
            </a:prstGeom>
          </p:spPr>
        </p:pic>
        <p:sp>
          <p:nvSpPr>
            <p:cNvPr id="68" name="Rectangle 67"/>
            <p:cNvSpPr/>
            <p:nvPr/>
          </p:nvSpPr>
          <p:spPr bwMode="gray">
            <a:xfrm rot="10800000">
              <a:off x="794" y="1755688"/>
              <a:ext cx="9144000" cy="3810000"/>
            </a:xfrm>
            <a:prstGeom prst="rect">
              <a:avLst/>
            </a:prstGeom>
            <a:gradFill>
              <a:gsLst>
                <a:gs pos="0">
                  <a:schemeClr val="accent3">
                    <a:lumMod val="20000"/>
                    <a:lumOff val="80000"/>
                  </a:schemeClr>
                </a:gs>
                <a:gs pos="65000">
                  <a:schemeClr val="accent3">
                    <a:lumMod val="40000"/>
                    <a:lumOff val="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5000"/>
                </a:lnSpc>
                <a:spcBef>
                  <a:spcPts val="150"/>
                </a:spcBef>
                <a:spcAft>
                  <a:spcPts val="350"/>
                </a:spcAft>
              </a:pPr>
              <a:endParaRPr lang="en-US" dirty="0">
                <a:solidFill>
                  <a:srgbClr val="FFFFFF"/>
                </a:solidFill>
              </a:endParaRPr>
            </a:p>
          </p:txBody>
        </p:sp>
      </p:grpSp>
      <p:cxnSp>
        <p:nvCxnSpPr>
          <p:cNvPr id="31" name="Elbow Connector 30"/>
          <p:cNvCxnSpPr/>
          <p:nvPr/>
        </p:nvCxnSpPr>
        <p:spPr>
          <a:xfrm rot="16200000" flipH="1">
            <a:off x="2114551" y="4603664"/>
            <a:ext cx="1162049" cy="781050"/>
          </a:xfrm>
          <a:prstGeom prst="bentConnector3">
            <a:avLst>
              <a:gd name="adj1" fmla="val 100820"/>
            </a:avLst>
          </a:prstGeom>
          <a:ln w="19050">
            <a:solidFill>
              <a:schemeClr val="accent3">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5400000">
            <a:off x="5815013" y="4513176"/>
            <a:ext cx="1371600" cy="752475"/>
          </a:xfrm>
          <a:prstGeom prst="bentConnector3">
            <a:avLst>
              <a:gd name="adj1" fmla="val 100000"/>
            </a:avLst>
          </a:prstGeom>
          <a:ln w="19050">
            <a:solidFill>
              <a:schemeClr val="accent3">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 Placeholder 20"/>
          <p:cNvSpPr txBox="1">
            <a:spLocks/>
          </p:cNvSpPr>
          <p:nvPr/>
        </p:nvSpPr>
        <p:spPr bwMode="gray">
          <a:xfrm>
            <a:off x="257175" y="4727488"/>
            <a:ext cx="1981200" cy="677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r" eaLnBrk="0" fontAlgn="base" hangingPunct="0">
              <a:lnSpc>
                <a:spcPct val="95000"/>
              </a:lnSpc>
              <a:spcBef>
                <a:spcPts val="250"/>
              </a:spcBef>
              <a:spcAft>
                <a:spcPts val="350"/>
              </a:spcAft>
              <a:buClr>
                <a:srgbClr val="FFA700"/>
              </a:buClr>
              <a:defRPr/>
            </a:pPr>
            <a:r>
              <a:rPr lang="en-US" sz="2000" kern="0" dirty="0" smtClean="0">
                <a:solidFill>
                  <a:srgbClr val="6FA8E4">
                    <a:lumMod val="75000"/>
                  </a:srgbClr>
                </a:solidFill>
              </a:rPr>
              <a:t>India </a:t>
            </a:r>
            <a:r>
              <a:rPr lang="en-US" sz="2000" kern="0" dirty="0">
                <a:solidFill>
                  <a:srgbClr val="6FA8E4">
                    <a:lumMod val="75000"/>
                  </a:srgbClr>
                </a:solidFill>
              </a:rPr>
              <a:t>Mobile Penetration</a:t>
            </a:r>
          </a:p>
        </p:txBody>
      </p:sp>
      <p:sp>
        <p:nvSpPr>
          <p:cNvPr id="44" name="Text Placeholder 20"/>
          <p:cNvSpPr txBox="1">
            <a:spLocks/>
          </p:cNvSpPr>
          <p:nvPr/>
        </p:nvSpPr>
        <p:spPr bwMode="gray">
          <a:xfrm>
            <a:off x="6943725" y="4727488"/>
            <a:ext cx="1981200" cy="677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lnSpc>
                <a:spcPct val="95000"/>
              </a:lnSpc>
              <a:spcBef>
                <a:spcPts val="250"/>
              </a:spcBef>
              <a:spcAft>
                <a:spcPts val="350"/>
              </a:spcAft>
              <a:buClr>
                <a:srgbClr val="FFA700"/>
              </a:buClr>
              <a:defRPr/>
            </a:pPr>
            <a:r>
              <a:rPr lang="en-US" sz="2000" kern="0" dirty="0" smtClean="0">
                <a:solidFill>
                  <a:srgbClr val="6FA8E4">
                    <a:lumMod val="75000"/>
                  </a:srgbClr>
                </a:solidFill>
              </a:rPr>
              <a:t>India </a:t>
            </a:r>
            <a:r>
              <a:rPr lang="en-US" sz="2000" kern="0" dirty="0">
                <a:solidFill>
                  <a:srgbClr val="6FA8E4">
                    <a:lumMod val="75000"/>
                  </a:srgbClr>
                </a:solidFill>
              </a:rPr>
              <a:t>Internet Penetration</a:t>
            </a:r>
          </a:p>
        </p:txBody>
      </p:sp>
      <p:graphicFrame>
        <p:nvGraphicFramePr>
          <p:cNvPr id="16" name="Chart Placeholder 4"/>
          <p:cNvGraphicFramePr>
            <a:graphicFrameLocks/>
          </p:cNvGraphicFramePr>
          <p:nvPr/>
        </p:nvGraphicFramePr>
        <p:xfrm>
          <a:off x="990600" y="2136688"/>
          <a:ext cx="2543175" cy="2433555"/>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 Placeholder 20"/>
          <p:cNvSpPr txBox="1">
            <a:spLocks/>
          </p:cNvSpPr>
          <p:nvPr/>
        </p:nvSpPr>
        <p:spPr bwMode="gray">
          <a:xfrm>
            <a:off x="6450999" y="2662476"/>
            <a:ext cx="1981200" cy="501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lnSpc>
                <a:spcPct val="95000"/>
              </a:lnSpc>
              <a:spcBef>
                <a:spcPts val="250"/>
              </a:spcBef>
              <a:spcAft>
                <a:spcPts val="350"/>
              </a:spcAft>
              <a:buClr>
                <a:srgbClr val="FFA700"/>
              </a:buClr>
              <a:defRPr/>
            </a:pPr>
            <a:r>
              <a:rPr lang="en-US" sz="2800" b="1" kern="0" dirty="0" smtClean="0">
                <a:solidFill>
                  <a:srgbClr val="FFFFFF"/>
                </a:solidFill>
              </a:rPr>
              <a:t>29%</a:t>
            </a:r>
            <a:endParaRPr lang="en-US" sz="1400" kern="0" dirty="0">
              <a:solidFill>
                <a:srgbClr val="FFFFFF"/>
              </a:solidFill>
            </a:endParaRPr>
          </a:p>
        </p:txBody>
      </p:sp>
      <p:sp>
        <p:nvSpPr>
          <p:cNvPr id="70" name="Text Placeholder 15"/>
          <p:cNvSpPr txBox="1">
            <a:spLocks/>
          </p:cNvSpPr>
          <p:nvPr/>
        </p:nvSpPr>
        <p:spPr bwMode="gray">
          <a:xfrm>
            <a:off x="6810233" y="5783150"/>
            <a:ext cx="2257566" cy="1134014"/>
          </a:xfrm>
          <a:prstGeom prst="rect">
            <a:avLst/>
          </a:prstGeom>
        </p:spPr>
        <p:txBody>
          <a:bodyPr anchor="b" anchorCtr="0">
            <a:noAutofit/>
          </a:bodyPr>
          <a:lstStyle/>
          <a:p>
            <a:pPr algn="r" eaLnBrk="0" fontAlgn="base" hangingPunct="0">
              <a:lnSpc>
                <a:spcPct val="95000"/>
              </a:lnSpc>
              <a:spcBef>
                <a:spcPts val="250"/>
              </a:spcBef>
              <a:spcAft>
                <a:spcPts val="350"/>
              </a:spcAft>
              <a:buClr>
                <a:srgbClr val="FFA700"/>
              </a:buClr>
            </a:pPr>
            <a:r>
              <a:rPr lang="en-US" sz="600" kern="0" dirty="0">
                <a:solidFill>
                  <a:srgbClr val="000000"/>
                </a:solidFill>
              </a:rPr>
              <a:t> </a:t>
            </a:r>
          </a:p>
          <a:p>
            <a:r>
              <a:rPr lang="en-US" sz="800" dirty="0">
                <a:solidFill>
                  <a:srgbClr val="000000"/>
                </a:solidFill>
                <a:hlinkClick r:id="rId5"/>
              </a:rPr>
              <a:t>Source</a:t>
            </a:r>
            <a:r>
              <a:rPr lang="en-US" sz="800" dirty="0" smtClean="0">
                <a:solidFill>
                  <a:srgbClr val="000000"/>
                </a:solidFill>
              </a:rPr>
              <a:t>:</a:t>
            </a:r>
          </a:p>
          <a:p>
            <a:r>
              <a:rPr lang="en-US" sz="800" baseline="30000" dirty="0" smtClean="0">
                <a:solidFill>
                  <a:srgbClr val="000000"/>
                </a:solidFill>
              </a:rPr>
              <a:t>Telecom Regulatory Authority of India</a:t>
            </a:r>
            <a:endParaRPr lang="en-US" sz="600" baseline="30000" dirty="0" smtClean="0">
              <a:solidFill>
                <a:srgbClr val="000000"/>
              </a:solidFill>
            </a:endParaRPr>
          </a:p>
          <a:p>
            <a:pPr fontAlgn="base">
              <a:spcBef>
                <a:spcPct val="0"/>
              </a:spcBef>
              <a:spcAft>
                <a:spcPct val="0"/>
              </a:spcAft>
            </a:pPr>
            <a:endParaRPr lang="en-US" sz="800" dirty="0">
              <a:solidFill>
                <a:srgbClr val="000000"/>
              </a:solidFill>
            </a:endParaRPr>
          </a:p>
          <a:p>
            <a:pPr fontAlgn="base">
              <a:spcBef>
                <a:spcPct val="0"/>
              </a:spcBef>
              <a:spcAft>
                <a:spcPct val="0"/>
              </a:spcAft>
            </a:pPr>
            <a:r>
              <a:rPr lang="en-US" sz="600" dirty="0">
                <a:solidFill>
                  <a:srgbClr val="000000"/>
                </a:solidFill>
              </a:rPr>
              <a:t> </a:t>
            </a:r>
            <a:endParaRPr lang="en-US" sz="600" baseline="30000" dirty="0">
              <a:solidFill>
                <a:srgbClr val="000000"/>
              </a:solidFill>
            </a:endParaRPr>
          </a:p>
          <a:p>
            <a:pPr algn="r" eaLnBrk="0" fontAlgn="base" hangingPunct="0">
              <a:lnSpc>
                <a:spcPct val="95000"/>
              </a:lnSpc>
              <a:spcBef>
                <a:spcPts val="250"/>
              </a:spcBef>
              <a:spcAft>
                <a:spcPts val="350"/>
              </a:spcAft>
              <a:buClr>
                <a:srgbClr val="FFA700"/>
              </a:buClr>
            </a:pPr>
            <a:r>
              <a:rPr lang="en-US" sz="600" kern="0" dirty="0">
                <a:solidFill>
                  <a:srgbClr val="000000"/>
                </a:solidFill>
              </a:rPr>
              <a:t> </a:t>
            </a:r>
          </a:p>
        </p:txBody>
      </p:sp>
      <p:pic>
        <p:nvPicPr>
          <p:cNvPr id="21" name="Picture 20" descr="WR_Logo_NEW_LoRes.jpg"/>
          <p:cNvPicPr>
            <a:picLocks noChangeAspect="1"/>
          </p:cNvPicPr>
          <p:nvPr/>
        </p:nvPicPr>
        <p:blipFill>
          <a:blip r:embed="rId6" cstate="print"/>
          <a:stretch>
            <a:fillRect/>
          </a:stretch>
        </p:blipFill>
        <p:spPr>
          <a:xfrm>
            <a:off x="7758752" y="205194"/>
            <a:ext cx="1371600" cy="1179576"/>
          </a:xfrm>
          <a:prstGeom prst="rect">
            <a:avLst/>
          </a:prstGeom>
        </p:spPr>
      </p:pic>
      <p:sp>
        <p:nvSpPr>
          <p:cNvPr id="24" name="Text Placeholder 15"/>
          <p:cNvSpPr txBox="1">
            <a:spLocks/>
          </p:cNvSpPr>
          <p:nvPr/>
        </p:nvSpPr>
        <p:spPr bwMode="gray">
          <a:xfrm>
            <a:off x="1009001" y="6148552"/>
            <a:ext cx="1689164" cy="670432"/>
          </a:xfrm>
          <a:prstGeom prst="rect">
            <a:avLst/>
          </a:prstGeom>
        </p:spPr>
        <p:txBody>
          <a:bodyPr anchor="b" anchorCtr="0">
            <a:noAutofit/>
          </a:bodyPr>
          <a:lstStyle/>
          <a:p>
            <a:pPr algn="r" eaLnBrk="0" fontAlgn="base" hangingPunct="0">
              <a:lnSpc>
                <a:spcPct val="95000"/>
              </a:lnSpc>
              <a:spcBef>
                <a:spcPts val="250"/>
              </a:spcBef>
              <a:spcAft>
                <a:spcPts val="350"/>
              </a:spcAft>
              <a:buClr>
                <a:srgbClr val="FFA700"/>
              </a:buClr>
            </a:pPr>
            <a:r>
              <a:rPr lang="en-US" sz="600" kern="0" dirty="0">
                <a:solidFill>
                  <a:srgbClr val="000000"/>
                </a:solidFill>
              </a:rPr>
              <a:t> </a:t>
            </a:r>
          </a:p>
          <a:p>
            <a:pPr fontAlgn="base">
              <a:spcBef>
                <a:spcPct val="0"/>
              </a:spcBef>
              <a:spcAft>
                <a:spcPct val="0"/>
              </a:spcAft>
            </a:pPr>
            <a:r>
              <a:rPr lang="en-US" sz="800" dirty="0">
                <a:solidFill>
                  <a:srgbClr val="000000"/>
                </a:solidFill>
                <a:hlinkClick r:id="rId7"/>
              </a:rPr>
              <a:t>Source</a:t>
            </a:r>
            <a:r>
              <a:rPr lang="en-US" sz="800" dirty="0">
                <a:solidFill>
                  <a:srgbClr val="000000"/>
                </a:solidFill>
              </a:rPr>
              <a:t>: </a:t>
            </a:r>
          </a:p>
          <a:p>
            <a:r>
              <a:rPr lang="en-US" sz="800" baseline="30000" dirty="0" smtClean="0">
                <a:solidFill>
                  <a:srgbClr val="000000"/>
                </a:solidFill>
              </a:rPr>
              <a:t>Telecom Regulatory Authority of India</a:t>
            </a:r>
            <a:endParaRPr lang="en-US" sz="600" baseline="30000" dirty="0">
              <a:solidFill>
                <a:srgbClr val="000000"/>
              </a:solidFill>
            </a:endParaRPr>
          </a:p>
          <a:p>
            <a:pPr algn="r" eaLnBrk="0" fontAlgn="base" hangingPunct="0">
              <a:lnSpc>
                <a:spcPct val="95000"/>
              </a:lnSpc>
              <a:spcBef>
                <a:spcPts val="250"/>
              </a:spcBef>
              <a:spcAft>
                <a:spcPts val="350"/>
              </a:spcAft>
              <a:buClr>
                <a:srgbClr val="FFA700"/>
              </a:buClr>
            </a:pPr>
            <a:r>
              <a:rPr lang="en-US" sz="600" kern="0" dirty="0">
                <a:solidFill>
                  <a:srgbClr val="000000"/>
                </a:solidFill>
              </a:rPr>
              <a:t> </a:t>
            </a:r>
          </a:p>
        </p:txBody>
      </p:sp>
      <p:graphicFrame>
        <p:nvGraphicFramePr>
          <p:cNvPr id="22" name="Chart 21"/>
          <p:cNvGraphicFramePr/>
          <p:nvPr/>
        </p:nvGraphicFramePr>
        <p:xfrm>
          <a:off x="914400" y="1981200"/>
          <a:ext cx="2719138" cy="2737852"/>
        </p:xfrm>
        <a:graphic>
          <a:graphicData uri="http://schemas.openxmlformats.org/drawingml/2006/chart">
            <c:chart xmlns:c="http://schemas.openxmlformats.org/drawingml/2006/chart" xmlns:r="http://schemas.openxmlformats.org/officeDocument/2006/relationships" r:id="rId8"/>
          </a:graphicData>
        </a:graphic>
      </p:graphicFrame>
      <p:sp>
        <p:nvSpPr>
          <p:cNvPr id="30" name="Text Placeholder 20"/>
          <p:cNvSpPr txBox="1">
            <a:spLocks/>
          </p:cNvSpPr>
          <p:nvPr/>
        </p:nvSpPr>
        <p:spPr bwMode="gray">
          <a:xfrm>
            <a:off x="1634357" y="3356297"/>
            <a:ext cx="1981200" cy="501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lnSpc>
                <a:spcPct val="95000"/>
              </a:lnSpc>
              <a:spcBef>
                <a:spcPts val="250"/>
              </a:spcBef>
              <a:spcAft>
                <a:spcPts val="350"/>
              </a:spcAft>
              <a:buClr>
                <a:srgbClr val="FFA700"/>
              </a:buClr>
              <a:defRPr/>
            </a:pPr>
            <a:r>
              <a:rPr lang="en-US" sz="2800" b="1" kern="0" dirty="0" smtClean="0">
                <a:solidFill>
                  <a:srgbClr val="FFFFFF"/>
                </a:solidFill>
              </a:rPr>
              <a:t>66%</a:t>
            </a:r>
            <a:endParaRPr lang="en-US" sz="1400" kern="0" dirty="0">
              <a:solidFill>
                <a:srgbClr val="FFFFFF"/>
              </a:solidFill>
            </a:endParaRPr>
          </a:p>
        </p:txBody>
      </p:sp>
      <p:graphicFrame>
        <p:nvGraphicFramePr>
          <p:cNvPr id="33" name="Chart 32"/>
          <p:cNvGraphicFramePr/>
          <p:nvPr/>
        </p:nvGraphicFramePr>
        <p:xfrm>
          <a:off x="5530516" y="1989222"/>
          <a:ext cx="2719138" cy="2737852"/>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 Placeholder 20"/>
          <p:cNvSpPr txBox="1">
            <a:spLocks/>
          </p:cNvSpPr>
          <p:nvPr/>
        </p:nvSpPr>
        <p:spPr bwMode="gray">
          <a:xfrm>
            <a:off x="8055429" y="1968601"/>
            <a:ext cx="1040459" cy="501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lnSpc>
                <a:spcPct val="95000"/>
              </a:lnSpc>
              <a:spcBef>
                <a:spcPts val="250"/>
              </a:spcBef>
              <a:spcAft>
                <a:spcPts val="350"/>
              </a:spcAft>
              <a:buClr>
                <a:srgbClr val="FFA700"/>
              </a:buClr>
              <a:defRPr/>
            </a:pPr>
            <a:r>
              <a:rPr lang="en-US" sz="2800" b="1" kern="0" dirty="0" smtClean="0">
                <a:solidFill>
                  <a:schemeClr val="tx2"/>
                </a:solidFill>
              </a:rPr>
              <a:t>2%</a:t>
            </a:r>
            <a:endParaRPr lang="en-US" sz="1400" kern="0" dirty="0">
              <a:solidFill>
                <a:schemeClr val="tx2"/>
              </a:solidFill>
            </a:endParaRPr>
          </a:p>
        </p:txBody>
      </p:sp>
      <p:cxnSp>
        <p:nvCxnSpPr>
          <p:cNvPr id="39" name="Straight Arrow Connector 38"/>
          <p:cNvCxnSpPr>
            <a:stCxn id="34" idx="1"/>
          </p:cNvCxnSpPr>
          <p:nvPr/>
        </p:nvCxnSpPr>
        <p:spPr>
          <a:xfrm rot="10800000" flipV="1">
            <a:off x="6906127" y="2219439"/>
            <a:ext cx="1149303" cy="42498"/>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9547" y="1371600"/>
            <a:ext cx="7110664" cy="400110"/>
          </a:xfrm>
          <a:prstGeom prst="rect">
            <a:avLst/>
          </a:prstGeom>
          <a:noFill/>
        </p:spPr>
        <p:txBody>
          <a:bodyPr wrap="square" rtlCol="0">
            <a:spAutoFit/>
          </a:bodyPr>
          <a:lstStyle/>
          <a:p>
            <a:pPr algn="ctr"/>
            <a:r>
              <a:rPr lang="en-US" sz="2000" dirty="0" smtClean="0">
                <a:solidFill>
                  <a:schemeClr val="tx2">
                    <a:lumMod val="75000"/>
                  </a:schemeClr>
                </a:solidFill>
              </a:rPr>
              <a:t>The Digital divide gets underlined</a:t>
            </a:r>
            <a:endParaRPr lang="en-US" sz="2000" dirty="0">
              <a:solidFill>
                <a:schemeClr val="tx2">
                  <a:lumMod val="75000"/>
                </a:schemeClr>
              </a:solidFill>
            </a:endParaRPr>
          </a:p>
        </p:txBody>
      </p:sp>
      <p:pic>
        <p:nvPicPr>
          <p:cNvPr id="41" name="Picture 2" descr="C:\Users\ashiagga\Desktop\Desktop\CIDP\DSC00872.JPG"/>
          <p:cNvPicPr>
            <a:picLocks noChangeAspect="1" noChangeArrowheads="1"/>
          </p:cNvPicPr>
          <p:nvPr/>
        </p:nvPicPr>
        <p:blipFill>
          <a:blip r:embed="rId10" cstate="print"/>
          <a:srcRect/>
          <a:stretch>
            <a:fillRect/>
          </a:stretch>
        </p:blipFill>
        <p:spPr bwMode="auto">
          <a:xfrm>
            <a:off x="2815389" y="4632158"/>
            <a:ext cx="1828800" cy="2225842"/>
          </a:xfrm>
          <a:prstGeom prst="rect">
            <a:avLst/>
          </a:prstGeom>
          <a:noFill/>
        </p:spPr>
      </p:pic>
      <p:pic>
        <p:nvPicPr>
          <p:cNvPr id="2050" name="Picture 2"/>
          <p:cNvPicPr>
            <a:picLocks noChangeAspect="1" noChangeArrowheads="1"/>
          </p:cNvPicPr>
          <p:nvPr/>
        </p:nvPicPr>
        <p:blipFill>
          <a:blip r:embed="rId11" cstate="print"/>
          <a:srcRect/>
          <a:stretch>
            <a:fillRect/>
          </a:stretch>
        </p:blipFill>
        <p:spPr bwMode="auto">
          <a:xfrm>
            <a:off x="4643698" y="4648200"/>
            <a:ext cx="1757769" cy="2209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Reach - India</a:t>
            </a:r>
            <a:endParaRPr lang="en-US" dirty="0"/>
          </a:p>
        </p:txBody>
      </p:sp>
      <p:sp>
        <p:nvSpPr>
          <p:cNvPr id="3" name="Text Placeholder 2"/>
          <p:cNvSpPr>
            <a:spLocks noGrp="1"/>
          </p:cNvSpPr>
          <p:nvPr>
            <p:ph type="body" sz="quarter" idx="12"/>
          </p:nvPr>
        </p:nvSpPr>
        <p:spPr>
          <a:xfrm>
            <a:off x="457200" y="1285875"/>
            <a:ext cx="8229600" cy="1163652"/>
          </a:xfrm>
        </p:spPr>
        <p:txBody>
          <a:bodyPr/>
          <a:lstStyle/>
          <a:p>
            <a:r>
              <a:rPr lang="en-US" b="1" dirty="0" smtClean="0">
                <a:solidFill>
                  <a:srgbClr val="1B538F"/>
                </a:solidFill>
              </a:rPr>
              <a:t/>
            </a:r>
            <a:br>
              <a:rPr lang="en-US" b="1" dirty="0" smtClean="0">
                <a:solidFill>
                  <a:srgbClr val="1B538F"/>
                </a:solidFill>
              </a:rPr>
            </a:br>
            <a:r>
              <a:rPr lang="en-US" b="1" dirty="0" smtClean="0">
                <a:solidFill>
                  <a:srgbClr val="1B538F"/>
                </a:solidFill>
              </a:rPr>
              <a:t>11 Projects in 5 States of India</a:t>
            </a:r>
          </a:p>
          <a:p>
            <a:endParaRPr lang="en-US" sz="500" b="1" dirty="0" smtClean="0">
              <a:solidFill>
                <a:srgbClr val="1B538F"/>
              </a:solidFill>
            </a:endParaRPr>
          </a:p>
          <a:p>
            <a:r>
              <a:rPr lang="en-US" b="1" dirty="0" smtClean="0">
                <a:solidFill>
                  <a:srgbClr val="1B538F"/>
                </a:solidFill>
              </a:rPr>
              <a:t>Ongoing projects on:</a:t>
            </a:r>
            <a:endParaRPr lang="en-US" dirty="0">
              <a:solidFill>
                <a:srgbClr val="1B538F"/>
              </a:solidFill>
            </a:endParaRPr>
          </a:p>
        </p:txBody>
      </p:sp>
      <p:pic>
        <p:nvPicPr>
          <p:cNvPr id="4" name="Picture 3" descr="WR_Logo_NEW_LoRes.jpg"/>
          <p:cNvPicPr>
            <a:picLocks noChangeAspect="1"/>
          </p:cNvPicPr>
          <p:nvPr/>
        </p:nvPicPr>
        <p:blipFill>
          <a:blip r:embed="rId2" cstate="screen"/>
          <a:stretch>
            <a:fillRect/>
          </a:stretch>
        </p:blipFill>
        <p:spPr>
          <a:xfrm>
            <a:off x="7772400" y="84423"/>
            <a:ext cx="1371600" cy="1179576"/>
          </a:xfrm>
          <a:prstGeom prst="rect">
            <a:avLst/>
          </a:prstGeom>
        </p:spPr>
      </p:pic>
      <p:graphicFrame>
        <p:nvGraphicFramePr>
          <p:cNvPr id="5" name="Table 4"/>
          <p:cNvGraphicFramePr>
            <a:graphicFrameLocks noGrp="1"/>
          </p:cNvGraphicFramePr>
          <p:nvPr/>
        </p:nvGraphicFramePr>
        <p:xfrm>
          <a:off x="549436" y="2672351"/>
          <a:ext cx="4064000" cy="2682240"/>
        </p:xfrm>
        <a:graphic>
          <a:graphicData uri="http://schemas.openxmlformats.org/drawingml/2006/table">
            <a:tbl>
              <a:tblPr firstRow="1" bandRow="1">
                <a:tableStyleId>{5C22544A-7EE6-4342-B048-85BDC9FD1C3A}</a:tableStyleId>
              </a:tblPr>
              <a:tblGrid>
                <a:gridCol w="1905006"/>
                <a:gridCol w="2158994"/>
              </a:tblGrid>
              <a:tr h="370840">
                <a:tc>
                  <a:txBody>
                    <a:bodyPr/>
                    <a:lstStyle/>
                    <a:p>
                      <a:r>
                        <a:rPr lang="en-US" sz="1200" dirty="0" smtClean="0">
                          <a:solidFill>
                            <a:schemeClr val="tx1"/>
                          </a:solidFill>
                        </a:rPr>
                        <a:t>Sectors</a:t>
                      </a:r>
                      <a:endParaRPr lang="en-US" sz="1200" dirty="0">
                        <a:solidFill>
                          <a:schemeClr val="tx1"/>
                        </a:solidFill>
                      </a:endParaRPr>
                    </a:p>
                  </a:txBody>
                  <a:tcPr/>
                </a:tc>
                <a:tc>
                  <a:txBody>
                    <a:bodyPr/>
                    <a:lstStyle/>
                    <a:p>
                      <a:r>
                        <a:rPr lang="en-US" sz="1200" dirty="0" smtClean="0">
                          <a:solidFill>
                            <a:schemeClr val="tx1"/>
                          </a:solidFill>
                        </a:rPr>
                        <a:t>States</a:t>
                      </a:r>
                      <a:endParaRPr lang="en-US" sz="1200" dirty="0">
                        <a:solidFill>
                          <a:schemeClr val="tx1"/>
                        </a:solidFill>
                      </a:endParaRPr>
                    </a:p>
                  </a:txBody>
                  <a:tcPr/>
                </a:tc>
              </a:tr>
              <a:tr h="370840">
                <a:tc>
                  <a:txBody>
                    <a:bodyPr/>
                    <a:lstStyle/>
                    <a:p>
                      <a:pPr>
                        <a:buFont typeface="Arial" pitchFamily="34" charset="0"/>
                        <a:buNone/>
                      </a:pPr>
                      <a:r>
                        <a:rPr lang="en-US" sz="1200" b="1" dirty="0" smtClean="0">
                          <a:solidFill>
                            <a:schemeClr val="tx2">
                              <a:lumMod val="50000"/>
                            </a:schemeClr>
                          </a:solidFill>
                        </a:rPr>
                        <a:t>Livelihood</a:t>
                      </a:r>
                    </a:p>
                  </a:txBody>
                  <a:tcPr/>
                </a:tc>
                <a:tc>
                  <a:txBody>
                    <a:bodyPr/>
                    <a:lstStyle/>
                    <a:p>
                      <a:r>
                        <a:rPr lang="en-US" sz="1200" b="1" dirty="0" smtClean="0">
                          <a:solidFill>
                            <a:schemeClr val="bg2">
                              <a:lumMod val="50000"/>
                            </a:schemeClr>
                          </a:solidFill>
                        </a:rPr>
                        <a:t>Tamil Nadu, Rajasthan</a:t>
                      </a:r>
                      <a:endParaRPr lang="en-US" sz="1200" b="1" dirty="0">
                        <a:solidFill>
                          <a:schemeClr val="bg2">
                            <a:lumMod val="50000"/>
                          </a:schemeClr>
                        </a:solidFill>
                      </a:endParaRPr>
                    </a:p>
                  </a:txBody>
                  <a:tcPr/>
                </a:tc>
              </a:tr>
              <a:tr h="370840">
                <a:tc>
                  <a:txBody>
                    <a:bodyPr/>
                    <a:lstStyle/>
                    <a:p>
                      <a:pPr>
                        <a:buFont typeface="Arial" pitchFamily="34" charset="0"/>
                        <a:buNone/>
                      </a:pPr>
                      <a:r>
                        <a:rPr lang="en-US" sz="1200" b="1" dirty="0" smtClean="0">
                          <a:solidFill>
                            <a:schemeClr val="tx2">
                              <a:lumMod val="50000"/>
                            </a:schemeClr>
                          </a:solidFill>
                        </a:rPr>
                        <a:t>Entrepreneurship</a:t>
                      </a:r>
                    </a:p>
                  </a:txBody>
                  <a:tcPr/>
                </a:tc>
                <a:tc>
                  <a:txBody>
                    <a:bodyPr/>
                    <a:lstStyle/>
                    <a:p>
                      <a:r>
                        <a:rPr lang="en-US" sz="1200" b="1" dirty="0" smtClean="0">
                          <a:solidFill>
                            <a:schemeClr val="bg2">
                              <a:lumMod val="50000"/>
                            </a:schemeClr>
                          </a:solidFill>
                        </a:rPr>
                        <a:t>Rajasthan, UP</a:t>
                      </a:r>
                      <a:endParaRPr lang="en-US" sz="1200" b="1" dirty="0">
                        <a:solidFill>
                          <a:schemeClr val="bg2">
                            <a:lumMod val="50000"/>
                          </a:schemeClr>
                        </a:solidFill>
                      </a:endParaRPr>
                    </a:p>
                  </a:txBody>
                  <a:tcPr/>
                </a:tc>
              </a:tr>
              <a:tr h="370840">
                <a:tc>
                  <a:txBody>
                    <a:bodyPr/>
                    <a:lstStyle/>
                    <a:p>
                      <a:pPr>
                        <a:buFont typeface="Arial" pitchFamily="34" charset="0"/>
                        <a:buNone/>
                      </a:pPr>
                      <a:r>
                        <a:rPr lang="en-US" sz="1200" b="1" dirty="0" smtClean="0">
                          <a:solidFill>
                            <a:schemeClr val="tx2">
                              <a:lumMod val="50000"/>
                            </a:schemeClr>
                          </a:solidFill>
                        </a:rPr>
                        <a:t>Safety</a:t>
                      </a:r>
                    </a:p>
                  </a:txBody>
                  <a:tcPr/>
                </a:tc>
                <a:tc>
                  <a:txBody>
                    <a:bodyPr/>
                    <a:lstStyle/>
                    <a:p>
                      <a:r>
                        <a:rPr lang="en-US" sz="1200" b="1" dirty="0" smtClean="0">
                          <a:solidFill>
                            <a:schemeClr val="bg2">
                              <a:lumMod val="50000"/>
                            </a:schemeClr>
                          </a:solidFill>
                        </a:rPr>
                        <a:t>Tamil Nadu</a:t>
                      </a:r>
                      <a:endParaRPr lang="en-US" sz="1200" b="1" dirty="0">
                        <a:solidFill>
                          <a:schemeClr val="bg2">
                            <a:lumMod val="50000"/>
                          </a:schemeClr>
                        </a:solidFill>
                      </a:endParaRPr>
                    </a:p>
                  </a:txBody>
                  <a:tcPr/>
                </a:tc>
              </a:tr>
              <a:tr h="370840">
                <a:tc>
                  <a:txBody>
                    <a:bodyPr/>
                    <a:lstStyle/>
                    <a:p>
                      <a:pPr>
                        <a:buFont typeface="Arial" pitchFamily="34" charset="0"/>
                        <a:buNone/>
                      </a:pPr>
                      <a:r>
                        <a:rPr lang="en-US" sz="1200" b="1" dirty="0" smtClean="0">
                          <a:solidFill>
                            <a:schemeClr val="tx2">
                              <a:lumMod val="50000"/>
                            </a:schemeClr>
                          </a:solidFill>
                        </a:rPr>
                        <a:t>Environment</a:t>
                      </a:r>
                    </a:p>
                  </a:txBody>
                  <a:tcPr/>
                </a:tc>
                <a:tc>
                  <a:txBody>
                    <a:bodyPr/>
                    <a:lstStyle/>
                    <a:p>
                      <a:r>
                        <a:rPr lang="en-US" sz="1200" b="1" dirty="0" smtClean="0">
                          <a:solidFill>
                            <a:schemeClr val="bg2">
                              <a:lumMod val="50000"/>
                            </a:schemeClr>
                          </a:solidFill>
                        </a:rPr>
                        <a:t>UP</a:t>
                      </a:r>
                      <a:endParaRPr lang="en-US" sz="1200" b="1" dirty="0">
                        <a:solidFill>
                          <a:schemeClr val="bg2">
                            <a:lumMod val="50000"/>
                          </a:schemeClr>
                        </a:solidFill>
                      </a:endParaRPr>
                    </a:p>
                  </a:txBody>
                  <a:tcPr/>
                </a:tc>
              </a:tr>
              <a:tr h="370840">
                <a:tc>
                  <a:txBody>
                    <a:bodyPr/>
                    <a:lstStyle/>
                    <a:p>
                      <a:pPr>
                        <a:buFont typeface="Arial" pitchFamily="34" charset="0"/>
                        <a:buNone/>
                      </a:pPr>
                      <a:r>
                        <a:rPr lang="en-US" sz="1200" b="1" dirty="0" smtClean="0">
                          <a:solidFill>
                            <a:schemeClr val="tx2">
                              <a:lumMod val="50000"/>
                            </a:schemeClr>
                          </a:solidFill>
                        </a:rPr>
                        <a:t>Education</a:t>
                      </a:r>
                    </a:p>
                  </a:txBody>
                  <a:tcPr/>
                </a:tc>
                <a:tc>
                  <a:txBody>
                    <a:bodyPr/>
                    <a:lstStyle/>
                    <a:p>
                      <a:r>
                        <a:rPr lang="en-US" sz="1200" b="1" dirty="0" smtClean="0">
                          <a:solidFill>
                            <a:schemeClr val="bg2">
                              <a:lumMod val="50000"/>
                            </a:schemeClr>
                          </a:solidFill>
                        </a:rPr>
                        <a:t>Karnataka, Haryana, Rajasthan</a:t>
                      </a:r>
                      <a:endParaRPr lang="en-US" sz="1200" b="1" dirty="0">
                        <a:solidFill>
                          <a:schemeClr val="bg2">
                            <a:lumMod val="50000"/>
                          </a:schemeClr>
                        </a:solidFill>
                      </a:endParaRPr>
                    </a:p>
                  </a:txBody>
                  <a:tcPr/>
                </a:tc>
              </a:tr>
              <a:tr h="370840">
                <a:tc>
                  <a:txBody>
                    <a:bodyPr/>
                    <a:lstStyle/>
                    <a:p>
                      <a:pPr>
                        <a:buFont typeface="Arial" pitchFamily="34" charset="0"/>
                        <a:buNone/>
                      </a:pPr>
                      <a:r>
                        <a:rPr lang="en-US" sz="1100" b="1" dirty="0" smtClean="0">
                          <a:solidFill>
                            <a:schemeClr val="tx2">
                              <a:lumMod val="50000"/>
                            </a:schemeClr>
                          </a:solidFill>
                        </a:rPr>
                        <a:t>Public Health (Proposed)</a:t>
                      </a:r>
                      <a:endParaRPr lang="en-US" sz="1400" b="1" dirty="0" smtClean="0">
                        <a:solidFill>
                          <a:schemeClr val="tx2">
                            <a:lumMod val="50000"/>
                          </a:schemeClr>
                        </a:solidFill>
                      </a:endParaRPr>
                    </a:p>
                  </a:txBody>
                  <a:tcPr/>
                </a:tc>
                <a:tc>
                  <a:txBody>
                    <a:bodyPr/>
                    <a:lstStyle/>
                    <a:p>
                      <a:r>
                        <a:rPr lang="en-US" sz="1200" b="1" dirty="0" smtClean="0">
                          <a:solidFill>
                            <a:schemeClr val="bg2">
                              <a:lumMod val="50000"/>
                            </a:schemeClr>
                          </a:solidFill>
                        </a:rPr>
                        <a:t>TBD</a:t>
                      </a:r>
                      <a:endParaRPr lang="en-US" sz="1200" b="1" dirty="0">
                        <a:solidFill>
                          <a:schemeClr val="bg2">
                            <a:lumMod val="50000"/>
                          </a:schemeClr>
                        </a:solidFill>
                      </a:endParaRPr>
                    </a:p>
                  </a:txBody>
                  <a:tcPr/>
                </a:tc>
              </a:tr>
            </a:tbl>
          </a:graphicData>
        </a:graphic>
      </p:graphicFrame>
      <p:pic>
        <p:nvPicPr>
          <p:cNvPr id="14" name="Picture 13" descr="112234.png"/>
          <p:cNvPicPr>
            <a:picLocks noChangeAspect="1"/>
          </p:cNvPicPr>
          <p:nvPr/>
        </p:nvPicPr>
        <p:blipFill>
          <a:blip r:embed="rId3" cstate="print"/>
          <a:stretch>
            <a:fillRect/>
          </a:stretch>
        </p:blipFill>
        <p:spPr>
          <a:xfrm>
            <a:off x="4757633" y="1945125"/>
            <a:ext cx="4272943" cy="38340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gray">
          <a:xfrm rot="16200000" flipH="1">
            <a:off x="1781821" y="4143421"/>
            <a:ext cx="2532888"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gray">
          <a:xfrm rot="16200000" flipH="1">
            <a:off x="4829292" y="4143422"/>
            <a:ext cx="2532888"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92"/>
          <p:cNvGrpSpPr/>
          <p:nvPr/>
        </p:nvGrpSpPr>
        <p:grpSpPr>
          <a:xfrm>
            <a:off x="-1" y="2042842"/>
            <a:ext cx="9144001" cy="828564"/>
            <a:chOff x="-1" y="1645694"/>
            <a:chExt cx="9144001" cy="828564"/>
          </a:xfrm>
        </p:grpSpPr>
        <p:grpSp>
          <p:nvGrpSpPr>
            <p:cNvPr id="3" name="Group 78"/>
            <p:cNvGrpSpPr/>
            <p:nvPr/>
          </p:nvGrpSpPr>
          <p:grpSpPr>
            <a:xfrm>
              <a:off x="0" y="1645694"/>
              <a:ext cx="9144000" cy="828564"/>
              <a:chOff x="0" y="1663624"/>
              <a:chExt cx="9144000" cy="1371600"/>
            </a:xfrm>
          </p:grpSpPr>
          <p:sp>
            <p:nvSpPr>
              <p:cNvPr id="65" name="Rectangle 64"/>
              <p:cNvSpPr/>
              <p:nvPr/>
            </p:nvSpPr>
            <p:spPr bwMode="gray">
              <a:xfrm>
                <a:off x="0" y="1663624"/>
                <a:ext cx="9144000" cy="1371600"/>
              </a:xfrm>
              <a:prstGeom prst="rect">
                <a:avLst/>
              </a:prstGeom>
              <a:gradFill>
                <a:gsLst>
                  <a:gs pos="0">
                    <a:schemeClr val="accent3">
                      <a:lumMod val="20000"/>
                      <a:lumOff val="80000"/>
                    </a:schemeClr>
                  </a:gs>
                  <a:gs pos="65000">
                    <a:schemeClr val="accent3">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cxnSp>
            <p:nvCxnSpPr>
              <p:cNvPr id="76" name="Straight Connector 75"/>
              <p:cNvCxnSpPr/>
              <p:nvPr/>
            </p:nvCxnSpPr>
            <p:spPr bwMode="gray">
              <a:xfrm rot="16200000" flipH="1" flipV="1">
                <a:off x="5410001" y="2349027"/>
                <a:ext cx="1371600" cy="7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gray">
              <a:xfrm rot="16200000" flipH="1" flipV="1">
                <a:off x="2362398" y="2349027"/>
                <a:ext cx="1371600" cy="7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3" name="Rectangle 82"/>
            <p:cNvSpPr/>
            <p:nvPr/>
          </p:nvSpPr>
          <p:spPr bwMode="gray">
            <a:xfrm>
              <a:off x="-1" y="1889160"/>
              <a:ext cx="3048001" cy="424732"/>
            </a:xfrm>
            <a:prstGeom prst="rect">
              <a:avLst/>
            </a:prstGeom>
          </p:spPr>
          <p:txBody>
            <a:bodyPr wrap="square" anchor="t">
              <a:spAutoFit/>
            </a:bodyPr>
            <a:lstStyle/>
            <a:p>
              <a:pPr algn="ctr">
                <a:lnSpc>
                  <a:spcPct val="90000"/>
                </a:lnSpc>
              </a:pPr>
              <a:r>
                <a:rPr lang="en-US" sz="2400" b="1" dirty="0" smtClean="0">
                  <a:solidFill>
                    <a:schemeClr val="accent3">
                      <a:lumMod val="50000"/>
                    </a:schemeClr>
                  </a:solidFill>
                </a:rPr>
                <a:t>Partner</a:t>
              </a:r>
              <a:endParaRPr lang="en-US" sz="2400" b="1" dirty="0">
                <a:solidFill>
                  <a:schemeClr val="accent3">
                    <a:lumMod val="50000"/>
                  </a:schemeClr>
                </a:solidFill>
              </a:endParaRPr>
            </a:p>
          </p:txBody>
        </p:sp>
        <p:sp>
          <p:nvSpPr>
            <p:cNvPr id="84" name="Rectangle 83"/>
            <p:cNvSpPr/>
            <p:nvPr/>
          </p:nvSpPr>
          <p:spPr bwMode="gray">
            <a:xfrm>
              <a:off x="3047999" y="1889160"/>
              <a:ext cx="3048001" cy="424732"/>
            </a:xfrm>
            <a:prstGeom prst="rect">
              <a:avLst/>
            </a:prstGeom>
          </p:spPr>
          <p:txBody>
            <a:bodyPr wrap="square" anchor="t">
              <a:spAutoFit/>
            </a:bodyPr>
            <a:lstStyle/>
            <a:p>
              <a:pPr algn="ctr">
                <a:lnSpc>
                  <a:spcPct val="90000"/>
                </a:lnSpc>
              </a:pPr>
              <a:r>
                <a:rPr lang="en-US" sz="2400" b="1" dirty="0" smtClean="0">
                  <a:solidFill>
                    <a:schemeClr val="accent3">
                      <a:lumMod val="50000"/>
                    </a:schemeClr>
                  </a:solidFill>
                </a:rPr>
                <a:t>Execute</a:t>
              </a:r>
              <a:endParaRPr lang="en-US" sz="2400" b="1" dirty="0">
                <a:solidFill>
                  <a:schemeClr val="accent3">
                    <a:lumMod val="50000"/>
                  </a:schemeClr>
                </a:solidFill>
              </a:endParaRPr>
            </a:p>
          </p:txBody>
        </p:sp>
        <p:sp>
          <p:nvSpPr>
            <p:cNvPr id="85" name="Rectangle 84"/>
            <p:cNvSpPr/>
            <p:nvPr/>
          </p:nvSpPr>
          <p:spPr bwMode="gray">
            <a:xfrm>
              <a:off x="6095999" y="1889160"/>
              <a:ext cx="3048001" cy="424732"/>
            </a:xfrm>
            <a:prstGeom prst="rect">
              <a:avLst/>
            </a:prstGeom>
          </p:spPr>
          <p:txBody>
            <a:bodyPr wrap="square" anchor="t">
              <a:spAutoFit/>
            </a:bodyPr>
            <a:lstStyle/>
            <a:p>
              <a:pPr algn="ctr">
                <a:lnSpc>
                  <a:spcPct val="90000"/>
                </a:lnSpc>
              </a:pPr>
              <a:r>
                <a:rPr lang="en-US" sz="2400" b="1" dirty="0" smtClean="0">
                  <a:solidFill>
                    <a:schemeClr val="accent3">
                      <a:lumMod val="50000"/>
                    </a:schemeClr>
                  </a:solidFill>
                </a:rPr>
                <a:t>Innovate</a:t>
              </a:r>
              <a:endParaRPr lang="en-US" sz="2400" b="1" dirty="0">
                <a:solidFill>
                  <a:schemeClr val="accent3">
                    <a:lumMod val="50000"/>
                  </a:schemeClr>
                </a:solidFill>
              </a:endParaRPr>
            </a:p>
          </p:txBody>
        </p:sp>
      </p:grpSp>
      <p:sp>
        <p:nvSpPr>
          <p:cNvPr id="100" name="Rectangle 99"/>
          <p:cNvSpPr/>
          <p:nvPr/>
        </p:nvSpPr>
        <p:spPr bwMode="gray">
          <a:xfrm rot="10800000">
            <a:off x="4603" y="1996233"/>
            <a:ext cx="9144000" cy="113504"/>
          </a:xfrm>
          <a:prstGeom prst="rect">
            <a:avLst/>
          </a:prstGeom>
          <a:gradFill flip="none" rotWithShape="1">
            <a:gsLst>
              <a:gs pos="100000">
                <a:schemeClr val="bg1">
                  <a:alpha val="0"/>
                </a:schemeClr>
              </a:gs>
              <a:gs pos="0">
                <a:schemeClr val="tx1">
                  <a:alpha val="25000"/>
                </a:schemeClr>
              </a:gs>
            </a:gsLst>
            <a:lin ang="16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sp>
        <p:nvSpPr>
          <p:cNvPr id="58" name="Title 57"/>
          <p:cNvSpPr>
            <a:spLocks noGrp="1"/>
          </p:cNvSpPr>
          <p:nvPr>
            <p:ph type="title"/>
          </p:nvPr>
        </p:nvSpPr>
        <p:spPr/>
        <p:txBody>
          <a:bodyPr/>
          <a:lstStyle/>
          <a:p>
            <a:r>
              <a:rPr lang="en-US" sz="2800" i="1" dirty="0" smtClean="0"/>
              <a:t>Connecting India to Disconnect </a:t>
            </a:r>
            <a:br>
              <a:rPr lang="en-US" sz="2800" i="1" dirty="0" smtClean="0"/>
            </a:br>
            <a:r>
              <a:rPr lang="en-US" sz="2800" i="1" dirty="0" smtClean="0"/>
              <a:t>Poverty</a:t>
            </a:r>
            <a:endParaRPr lang="en-US" sz="2800" i="1" dirty="0"/>
          </a:p>
        </p:txBody>
      </p:sp>
      <p:sp>
        <p:nvSpPr>
          <p:cNvPr id="94" name="Rectangle 93"/>
          <p:cNvSpPr/>
          <p:nvPr/>
        </p:nvSpPr>
        <p:spPr bwMode="gray">
          <a:xfrm>
            <a:off x="0" y="1579418"/>
            <a:ext cx="9144000" cy="461819"/>
          </a:xfrm>
          <a:prstGeom prst="rect">
            <a:avLst/>
          </a:prstGeom>
          <a:gradFill>
            <a:gsLst>
              <a:gs pos="0">
                <a:schemeClr val="accent2">
                  <a:lumMod val="75000"/>
                </a:schemeClr>
              </a:gs>
              <a:gs pos="65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sp>
        <p:nvSpPr>
          <p:cNvPr id="101" name="Text Box 8"/>
          <p:cNvSpPr txBox="1">
            <a:spLocks noChangeArrowheads="1"/>
          </p:cNvSpPr>
          <p:nvPr/>
        </p:nvSpPr>
        <p:spPr bwMode="auto">
          <a:xfrm>
            <a:off x="3230346" y="1610272"/>
            <a:ext cx="2914579" cy="400110"/>
          </a:xfrm>
          <a:prstGeom prst="rect">
            <a:avLst/>
          </a:prstGeom>
          <a:noFill/>
          <a:ln w="9525">
            <a:noFill/>
            <a:miter lim="800000"/>
            <a:headEnd/>
            <a:tailEnd/>
          </a:ln>
        </p:spPr>
        <p:txBody>
          <a:bodyPr wrap="none">
            <a:spAutoFit/>
          </a:bodyPr>
          <a:lstStyle/>
          <a:p>
            <a:pPr algn="r"/>
            <a:r>
              <a:rPr lang="en-US" sz="2000" b="1" dirty="0">
                <a:solidFill>
                  <a:schemeClr val="bg1"/>
                </a:solidFill>
              </a:rPr>
              <a:t>ENTREPRENEURSHIP</a:t>
            </a:r>
          </a:p>
        </p:txBody>
      </p:sp>
      <p:sp>
        <p:nvSpPr>
          <p:cNvPr id="27" name="Isosceles Triangle 26"/>
          <p:cNvSpPr/>
          <p:nvPr/>
        </p:nvSpPr>
        <p:spPr bwMode="gray">
          <a:xfrm rot="10800000">
            <a:off x="4467927" y="2016915"/>
            <a:ext cx="208146" cy="17943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sp>
        <p:nvSpPr>
          <p:cNvPr id="29" name="Rectangle 28"/>
          <p:cNvSpPr/>
          <p:nvPr/>
        </p:nvSpPr>
        <p:spPr>
          <a:xfrm rot="16200000" flipH="1">
            <a:off x="3855676" y="1354505"/>
            <a:ext cx="1432658" cy="9143999"/>
          </a:xfrm>
          <a:prstGeom prst="rect">
            <a:avLst/>
          </a:prstGeom>
          <a:gradFill flip="none" rotWithShape="1">
            <a:gsLst>
              <a:gs pos="100000">
                <a:srgbClr val="C0C0C0"/>
              </a:gs>
              <a:gs pos="0">
                <a:schemeClr val="bg1">
                  <a:lumMod val="75000"/>
                  <a:tint val="44500"/>
                  <a:satMod val="16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Bef>
                <a:spcPts val="150"/>
              </a:spcBef>
              <a:spcAft>
                <a:spcPts val="350"/>
              </a:spcAft>
              <a:defRPr/>
            </a:pPr>
            <a:endParaRPr lang="en-US" dirty="0"/>
          </a:p>
        </p:txBody>
      </p:sp>
      <p:sp>
        <p:nvSpPr>
          <p:cNvPr id="50" name="Rectangle 49"/>
          <p:cNvSpPr/>
          <p:nvPr/>
        </p:nvSpPr>
        <p:spPr bwMode="gray">
          <a:xfrm>
            <a:off x="3057238" y="5383691"/>
            <a:ext cx="3038764" cy="480131"/>
          </a:xfrm>
          <a:prstGeom prst="rect">
            <a:avLst/>
          </a:prstGeom>
        </p:spPr>
        <p:txBody>
          <a:bodyPr wrap="square" anchor="t">
            <a:spAutoFit/>
          </a:bodyPr>
          <a:lstStyle/>
          <a:p>
            <a:pPr algn="ctr">
              <a:lnSpc>
                <a:spcPct val="90000"/>
              </a:lnSpc>
            </a:pPr>
            <a:r>
              <a:rPr lang="en-US" sz="1400" b="1" dirty="0" smtClean="0">
                <a:solidFill>
                  <a:schemeClr val="accent3">
                    <a:lumMod val="50000"/>
                  </a:schemeClr>
                </a:solidFill>
              </a:rPr>
              <a:t>Brew</a:t>
            </a:r>
            <a:r>
              <a:rPr lang="en-US" sz="1400" b="1" baseline="30000" dirty="0" smtClean="0">
                <a:solidFill>
                  <a:schemeClr val="accent3">
                    <a:lumMod val="50000"/>
                  </a:schemeClr>
                </a:solidFill>
              </a:rPr>
              <a:t>®</a:t>
            </a:r>
            <a:r>
              <a:rPr lang="en-US" sz="1400" b="1" dirty="0" smtClean="0">
                <a:solidFill>
                  <a:schemeClr val="accent3">
                    <a:lumMod val="50000"/>
                  </a:schemeClr>
                </a:solidFill>
              </a:rPr>
              <a:t>–based software </a:t>
            </a:r>
          </a:p>
          <a:p>
            <a:pPr algn="ctr">
              <a:lnSpc>
                <a:spcPct val="90000"/>
              </a:lnSpc>
            </a:pPr>
            <a:r>
              <a:rPr lang="en-US" sz="1400" b="1" dirty="0" smtClean="0">
                <a:solidFill>
                  <a:schemeClr val="accent3">
                    <a:lumMod val="50000"/>
                  </a:schemeClr>
                </a:solidFill>
              </a:rPr>
              <a:t>on CDMA cell phones</a:t>
            </a:r>
          </a:p>
        </p:txBody>
      </p:sp>
      <p:sp>
        <p:nvSpPr>
          <p:cNvPr id="51" name="Rectangle 50"/>
          <p:cNvSpPr/>
          <p:nvPr/>
        </p:nvSpPr>
        <p:spPr bwMode="gray">
          <a:xfrm>
            <a:off x="6208059" y="5383691"/>
            <a:ext cx="2823883" cy="1061829"/>
          </a:xfrm>
          <a:prstGeom prst="rect">
            <a:avLst/>
          </a:prstGeom>
        </p:spPr>
        <p:txBody>
          <a:bodyPr wrap="square" anchor="t">
            <a:spAutoFit/>
          </a:bodyPr>
          <a:lstStyle/>
          <a:p>
            <a:pPr algn="ctr">
              <a:lnSpc>
                <a:spcPct val="90000"/>
              </a:lnSpc>
            </a:pPr>
            <a:r>
              <a:rPr lang="en-US" sz="1400" b="1" dirty="0" smtClean="0">
                <a:solidFill>
                  <a:schemeClr val="accent3">
                    <a:lumMod val="50000"/>
                  </a:schemeClr>
                </a:solidFill>
              </a:rPr>
              <a:t>Provides women with microfinance loans, the ability to improve  credit, increase income and access to information and services</a:t>
            </a:r>
          </a:p>
        </p:txBody>
      </p:sp>
      <p:sp>
        <p:nvSpPr>
          <p:cNvPr id="28" name="Rectangle 27"/>
          <p:cNvSpPr/>
          <p:nvPr/>
        </p:nvSpPr>
        <p:spPr bwMode="gray">
          <a:xfrm>
            <a:off x="1" y="5385740"/>
            <a:ext cx="3038764" cy="867930"/>
          </a:xfrm>
          <a:prstGeom prst="rect">
            <a:avLst/>
          </a:prstGeom>
        </p:spPr>
        <p:txBody>
          <a:bodyPr wrap="square" anchor="ctr">
            <a:spAutoFit/>
          </a:bodyPr>
          <a:lstStyle/>
          <a:p>
            <a:pPr algn="ctr">
              <a:lnSpc>
                <a:spcPct val="90000"/>
              </a:lnSpc>
            </a:pPr>
            <a:r>
              <a:rPr lang="en-US" sz="1400" b="1" dirty="0" smtClean="0">
                <a:solidFill>
                  <a:schemeClr val="accent3">
                    <a:lumMod val="50000"/>
                  </a:schemeClr>
                </a:solidFill>
              </a:rPr>
              <a:t>Project Concern International, ZMQ Software Systems, </a:t>
            </a:r>
          </a:p>
          <a:p>
            <a:pPr algn="ctr">
              <a:lnSpc>
                <a:spcPct val="90000"/>
              </a:lnSpc>
            </a:pPr>
            <a:r>
              <a:rPr lang="en-US" sz="1400" b="1" dirty="0" smtClean="0">
                <a:solidFill>
                  <a:schemeClr val="accent3">
                    <a:lumMod val="50000"/>
                  </a:schemeClr>
                </a:solidFill>
              </a:rPr>
              <a:t>Sonata Finance Pvt. Ltd. , </a:t>
            </a:r>
          </a:p>
          <a:p>
            <a:pPr algn="ctr">
              <a:lnSpc>
                <a:spcPct val="90000"/>
              </a:lnSpc>
            </a:pPr>
            <a:r>
              <a:rPr lang="en-US" sz="1400" b="1" dirty="0" smtClean="0">
                <a:solidFill>
                  <a:schemeClr val="accent3">
                    <a:lumMod val="50000"/>
                  </a:schemeClr>
                </a:solidFill>
              </a:rPr>
              <a:t>Planned Social Concern</a:t>
            </a:r>
          </a:p>
        </p:txBody>
      </p:sp>
      <p:pic>
        <p:nvPicPr>
          <p:cNvPr id="25" name="Picture 24" descr="WR_Logo_NEW_LoRes.jpg"/>
          <p:cNvPicPr>
            <a:picLocks noChangeAspect="1"/>
          </p:cNvPicPr>
          <p:nvPr/>
        </p:nvPicPr>
        <p:blipFill>
          <a:blip r:embed="rId3" cstate="print"/>
          <a:stretch>
            <a:fillRect/>
          </a:stretch>
        </p:blipFill>
        <p:spPr>
          <a:xfrm>
            <a:off x="7772400" y="205194"/>
            <a:ext cx="1371600" cy="1179576"/>
          </a:xfrm>
          <a:prstGeom prst="rect">
            <a:avLst/>
          </a:prstGeom>
        </p:spPr>
      </p:pic>
      <p:sp>
        <p:nvSpPr>
          <p:cNvPr id="34" name="&quot;No&quot; Symbol 33"/>
          <p:cNvSpPr/>
          <p:nvPr/>
        </p:nvSpPr>
        <p:spPr>
          <a:xfrm>
            <a:off x="3994598" y="3608233"/>
            <a:ext cx="1197735" cy="1120462"/>
          </a:xfrm>
          <a:prstGeom prst="noSmoking">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33" name="Rectangle 32"/>
          <p:cNvSpPr/>
          <p:nvPr/>
        </p:nvSpPr>
        <p:spPr bwMode="gray">
          <a:xfrm rot="10800000">
            <a:off x="0" y="2896764"/>
            <a:ext cx="9144000" cy="113504"/>
          </a:xfrm>
          <a:prstGeom prst="rect">
            <a:avLst/>
          </a:prstGeom>
          <a:gradFill flip="none" rotWithShape="1">
            <a:gsLst>
              <a:gs pos="100000">
                <a:schemeClr val="bg1">
                  <a:alpha val="0"/>
                </a:schemeClr>
              </a:gs>
              <a:gs pos="0">
                <a:schemeClr val="tx1">
                  <a:alpha val="25000"/>
                </a:schemeClr>
              </a:gs>
            </a:gsLst>
            <a:lin ang="16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pic>
        <p:nvPicPr>
          <p:cNvPr id="2052" name="Picture 4"/>
          <p:cNvPicPr>
            <a:picLocks noChangeAspect="1" noChangeArrowheads="1"/>
          </p:cNvPicPr>
          <p:nvPr/>
        </p:nvPicPr>
        <p:blipFill>
          <a:blip r:embed="rId4" cstate="print"/>
          <a:srcRect/>
          <a:stretch>
            <a:fillRect/>
          </a:stretch>
        </p:blipFill>
        <p:spPr bwMode="auto">
          <a:xfrm>
            <a:off x="3066889" y="2913061"/>
            <a:ext cx="3019586" cy="2254249"/>
          </a:xfrm>
          <a:prstGeom prst="rect">
            <a:avLst/>
          </a:prstGeom>
          <a:noFill/>
          <a:ln w="9525">
            <a:noFill/>
            <a:miter lim="800000"/>
            <a:headEnd/>
            <a:tailEnd/>
          </a:ln>
          <a:effectLst/>
        </p:spPr>
      </p:pic>
      <p:pic>
        <p:nvPicPr>
          <p:cNvPr id="1026" name="Picture 2" descr="C:\Users\ediths\Documents\GRAPHICS\India - CIDP Received March 2011\DSC00873.JPG"/>
          <p:cNvPicPr>
            <a:picLocks noChangeAspect="1" noChangeArrowheads="1"/>
          </p:cNvPicPr>
          <p:nvPr/>
        </p:nvPicPr>
        <p:blipFill>
          <a:blip r:embed="rId5" cstate="print"/>
          <a:srcRect/>
          <a:stretch>
            <a:fillRect/>
          </a:stretch>
        </p:blipFill>
        <p:spPr bwMode="auto">
          <a:xfrm>
            <a:off x="6115726" y="2916689"/>
            <a:ext cx="3028274" cy="2253344"/>
          </a:xfrm>
          <a:prstGeom prst="rect">
            <a:avLst/>
          </a:prstGeom>
          <a:noFill/>
        </p:spPr>
      </p:pic>
      <p:pic>
        <p:nvPicPr>
          <p:cNvPr id="1027" name="Picture 3" descr="C:\Users\ediths\Documents\GRAPHICS\India - CIDP Received March 2011\pic 002.JPG"/>
          <p:cNvPicPr>
            <a:picLocks noChangeAspect="1" noChangeArrowheads="1"/>
          </p:cNvPicPr>
          <p:nvPr/>
        </p:nvPicPr>
        <p:blipFill>
          <a:blip r:embed="rId6" cstate="print"/>
          <a:srcRect/>
          <a:stretch>
            <a:fillRect/>
          </a:stretch>
        </p:blipFill>
        <p:spPr bwMode="auto">
          <a:xfrm>
            <a:off x="-1" y="2920875"/>
            <a:ext cx="3033713" cy="2246437"/>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Connecting India to Disconnect </a:t>
            </a:r>
            <a:br>
              <a:rPr lang="en-US" i="1" dirty="0" smtClean="0"/>
            </a:br>
            <a:r>
              <a:rPr lang="en-US" i="1" dirty="0" smtClean="0"/>
              <a:t>Poverty</a:t>
            </a:r>
            <a:endParaRPr lang="en-US" dirty="0"/>
          </a:p>
        </p:txBody>
      </p:sp>
      <p:sp>
        <p:nvSpPr>
          <p:cNvPr id="3" name="Text Placeholder 2"/>
          <p:cNvSpPr>
            <a:spLocks noGrp="1"/>
          </p:cNvSpPr>
          <p:nvPr>
            <p:ph type="body" sz="quarter" idx="12"/>
          </p:nvPr>
        </p:nvSpPr>
        <p:spPr>
          <a:xfrm>
            <a:off x="457200" y="1156997"/>
            <a:ext cx="8229600" cy="1234697"/>
          </a:xfrm>
        </p:spPr>
        <p:txBody>
          <a:bodyPr/>
          <a:lstStyle/>
          <a:p>
            <a:r>
              <a:rPr lang="en-US" b="1" dirty="0" smtClean="0"/>
              <a:t/>
            </a:r>
            <a:br>
              <a:rPr lang="en-US" b="1" dirty="0" smtClean="0"/>
            </a:br>
            <a:endParaRPr lang="en-US" dirty="0" smtClean="0">
              <a:solidFill>
                <a:srgbClr val="1B538F"/>
              </a:solidFill>
            </a:endParaRPr>
          </a:p>
          <a:p>
            <a:r>
              <a:rPr lang="en-US" dirty="0" smtClean="0"/>
              <a:t/>
            </a:r>
            <a:br>
              <a:rPr lang="en-US" dirty="0" smtClean="0"/>
            </a:br>
            <a:endParaRPr lang="en-US" dirty="0"/>
          </a:p>
        </p:txBody>
      </p:sp>
      <p:pic>
        <p:nvPicPr>
          <p:cNvPr id="4" name="Picture 3" descr="WR_Logo_NEW_LoRes.jpg"/>
          <p:cNvPicPr>
            <a:picLocks noChangeAspect="1"/>
          </p:cNvPicPr>
          <p:nvPr/>
        </p:nvPicPr>
        <p:blipFill>
          <a:blip r:embed="rId2" cstate="screen"/>
          <a:stretch>
            <a:fillRect/>
          </a:stretch>
        </p:blipFill>
        <p:spPr>
          <a:xfrm>
            <a:off x="7772400" y="84423"/>
            <a:ext cx="1371600" cy="1179576"/>
          </a:xfrm>
          <a:prstGeom prst="rect">
            <a:avLst/>
          </a:prstGeom>
        </p:spPr>
      </p:pic>
      <p:pic>
        <p:nvPicPr>
          <p:cNvPr id="1027" name="Picture 3" descr="C:\Users\ashiagga\Desktop\Desktop\CIDP\DSC00876.JPG"/>
          <p:cNvPicPr>
            <a:picLocks noChangeAspect="1" noChangeArrowheads="1"/>
          </p:cNvPicPr>
          <p:nvPr/>
        </p:nvPicPr>
        <p:blipFill>
          <a:blip r:embed="rId3" cstate="print"/>
          <a:srcRect/>
          <a:stretch>
            <a:fillRect/>
          </a:stretch>
        </p:blipFill>
        <p:spPr bwMode="auto">
          <a:xfrm>
            <a:off x="4379495" y="1251283"/>
            <a:ext cx="4764506" cy="5582653"/>
          </a:xfrm>
          <a:prstGeom prst="rect">
            <a:avLst/>
          </a:prstGeom>
          <a:noFill/>
        </p:spPr>
      </p:pic>
      <p:sp>
        <p:nvSpPr>
          <p:cNvPr id="6" name="TextBox 5"/>
          <p:cNvSpPr txBox="1"/>
          <p:nvPr/>
        </p:nvSpPr>
        <p:spPr>
          <a:xfrm>
            <a:off x="0" y="1275346"/>
            <a:ext cx="4367463" cy="5216813"/>
          </a:xfrm>
          <a:prstGeom prst="rect">
            <a:avLst/>
          </a:prstGeom>
          <a:noFill/>
        </p:spPr>
        <p:txBody>
          <a:bodyPr wrap="square" rtlCol="0">
            <a:spAutoFit/>
          </a:bodyPr>
          <a:lstStyle/>
          <a:p>
            <a:pPr>
              <a:lnSpc>
                <a:spcPct val="150000"/>
              </a:lnSpc>
            </a:pPr>
            <a:r>
              <a:rPr lang="en-US" b="1" dirty="0" smtClean="0">
                <a:solidFill>
                  <a:schemeClr val="tx2">
                    <a:lumMod val="75000"/>
                  </a:schemeClr>
                </a:solidFill>
              </a:rPr>
              <a:t>Objectives </a:t>
            </a:r>
          </a:p>
          <a:p>
            <a:pPr>
              <a:lnSpc>
                <a:spcPct val="150000"/>
              </a:lnSpc>
              <a:buFont typeface="Arial" pitchFamily="34" charset="0"/>
              <a:buChar char="•"/>
            </a:pPr>
            <a:r>
              <a:rPr lang="en-US" sz="1400" dirty="0" smtClean="0">
                <a:solidFill>
                  <a:srgbClr val="1B538F"/>
                </a:solidFill>
              </a:rPr>
              <a:t> Develop strategies to empower poor women </a:t>
            </a:r>
          </a:p>
          <a:p>
            <a:pPr>
              <a:lnSpc>
                <a:spcPct val="150000"/>
              </a:lnSpc>
            </a:pPr>
            <a:r>
              <a:rPr lang="en-US" sz="1400" dirty="0" smtClean="0">
                <a:solidFill>
                  <a:srgbClr val="1B538F"/>
                </a:solidFill>
              </a:rPr>
              <a:t>   entrepreneurs</a:t>
            </a:r>
          </a:p>
          <a:p>
            <a:pPr>
              <a:lnSpc>
                <a:spcPct val="150000"/>
              </a:lnSpc>
              <a:buFont typeface="Arial" pitchFamily="34" charset="0"/>
              <a:buChar char="•"/>
            </a:pPr>
            <a:r>
              <a:rPr lang="en-US" sz="1400" dirty="0" smtClean="0">
                <a:solidFill>
                  <a:srgbClr val="1B538F"/>
                </a:solidFill>
              </a:rPr>
              <a:t>  Offer MFI women clients  the ability to access, via  </a:t>
            </a:r>
          </a:p>
          <a:p>
            <a:pPr>
              <a:lnSpc>
                <a:spcPct val="150000"/>
              </a:lnSpc>
            </a:pPr>
            <a:r>
              <a:rPr lang="en-US" sz="1400" dirty="0" smtClean="0">
                <a:solidFill>
                  <a:srgbClr val="1B538F"/>
                </a:solidFill>
              </a:rPr>
              <a:t>   their mobile phones, market information including   </a:t>
            </a:r>
          </a:p>
          <a:p>
            <a:pPr>
              <a:lnSpc>
                <a:spcPct val="150000"/>
              </a:lnSpc>
            </a:pPr>
            <a:r>
              <a:rPr lang="en-US" sz="1400" dirty="0" smtClean="0">
                <a:solidFill>
                  <a:srgbClr val="1B538F"/>
                </a:solidFill>
              </a:rPr>
              <a:t>   MFI transactional data,  with the goal of improving </a:t>
            </a:r>
          </a:p>
          <a:p>
            <a:pPr>
              <a:lnSpc>
                <a:spcPct val="150000"/>
              </a:lnSpc>
            </a:pPr>
            <a:r>
              <a:rPr lang="en-US" sz="1400" dirty="0" smtClean="0">
                <a:solidFill>
                  <a:srgbClr val="1B538F"/>
                </a:solidFill>
              </a:rPr>
              <a:t>   their business</a:t>
            </a:r>
            <a:r>
              <a:rPr lang="en-US" sz="1600" dirty="0" smtClean="0">
                <a:solidFill>
                  <a:srgbClr val="1B538F"/>
                </a:solidFill>
              </a:rPr>
              <a:t/>
            </a:r>
            <a:br>
              <a:rPr lang="en-US" sz="1600" dirty="0" smtClean="0">
                <a:solidFill>
                  <a:srgbClr val="1B538F"/>
                </a:solidFill>
              </a:rPr>
            </a:br>
            <a:r>
              <a:rPr lang="en-US" b="1" dirty="0" smtClean="0">
                <a:solidFill>
                  <a:schemeClr val="tx2">
                    <a:lumMod val="75000"/>
                  </a:schemeClr>
                </a:solidFill>
              </a:rPr>
              <a:t>Empower &amp; Enable </a:t>
            </a:r>
          </a:p>
          <a:p>
            <a:pPr>
              <a:lnSpc>
                <a:spcPct val="150000"/>
              </a:lnSpc>
              <a:buFont typeface="Arial" pitchFamily="34" charset="0"/>
              <a:buChar char="•"/>
            </a:pPr>
            <a:r>
              <a:rPr lang="en-US" sz="1400" dirty="0" smtClean="0">
                <a:solidFill>
                  <a:srgbClr val="1B538F"/>
                </a:solidFill>
              </a:rPr>
              <a:t> Utilizes CDMA technology as an enabler</a:t>
            </a:r>
          </a:p>
          <a:p>
            <a:pPr>
              <a:lnSpc>
                <a:spcPct val="150000"/>
              </a:lnSpc>
              <a:buFont typeface="Arial" pitchFamily="34" charset="0"/>
              <a:buChar char="•"/>
            </a:pPr>
            <a:r>
              <a:rPr lang="en-US" sz="1400" dirty="0" smtClean="0">
                <a:solidFill>
                  <a:srgbClr val="1B538F"/>
                </a:solidFill>
              </a:rPr>
              <a:t> Icon based menu in the local language.</a:t>
            </a:r>
          </a:p>
          <a:p>
            <a:pPr>
              <a:lnSpc>
                <a:spcPct val="150000"/>
              </a:lnSpc>
              <a:buFont typeface="Arial" pitchFamily="34" charset="0"/>
              <a:buChar char="•"/>
            </a:pPr>
            <a:r>
              <a:rPr lang="en-US" sz="1400" dirty="0" smtClean="0">
                <a:solidFill>
                  <a:srgbClr val="1B538F"/>
                </a:solidFill>
              </a:rPr>
              <a:t> Sustainability by maximizing access and</a:t>
            </a:r>
            <a:br>
              <a:rPr lang="en-US" sz="1400" dirty="0" smtClean="0">
                <a:solidFill>
                  <a:srgbClr val="1B538F"/>
                </a:solidFill>
              </a:rPr>
            </a:br>
            <a:r>
              <a:rPr lang="en-US" sz="1400" dirty="0" smtClean="0">
                <a:solidFill>
                  <a:srgbClr val="1B538F"/>
                </a:solidFill>
              </a:rPr>
              <a:t>   minimizing costs</a:t>
            </a:r>
            <a:endParaRPr lang="en-US" sz="1600" dirty="0" smtClean="0">
              <a:solidFill>
                <a:schemeClr val="tx2">
                  <a:lumMod val="75000"/>
                </a:schemeClr>
              </a:solidFill>
            </a:endParaRPr>
          </a:p>
          <a:p>
            <a:pPr>
              <a:lnSpc>
                <a:spcPct val="150000"/>
              </a:lnSpc>
            </a:pPr>
            <a:r>
              <a:rPr lang="en-US" b="1" dirty="0" smtClean="0">
                <a:solidFill>
                  <a:schemeClr val="tx2">
                    <a:lumMod val="75000"/>
                  </a:schemeClr>
                </a:solidFill>
              </a:rPr>
              <a:t>Scope &amp; Impact</a:t>
            </a:r>
          </a:p>
          <a:p>
            <a:pPr>
              <a:lnSpc>
                <a:spcPct val="150000"/>
              </a:lnSpc>
              <a:buFont typeface="Arial" pitchFamily="34" charset="0"/>
              <a:buChar char="•"/>
            </a:pPr>
            <a:r>
              <a:rPr lang="en-US" sz="1400" dirty="0" smtClean="0">
                <a:solidFill>
                  <a:srgbClr val="1B538F"/>
                </a:solidFill>
              </a:rPr>
              <a:t> In Rajasthan – impact  over 700 people</a:t>
            </a:r>
          </a:p>
          <a:p>
            <a:pPr>
              <a:lnSpc>
                <a:spcPct val="150000"/>
              </a:lnSpc>
              <a:buFont typeface="Arial" pitchFamily="34" charset="0"/>
              <a:buChar char="•"/>
            </a:pPr>
            <a:r>
              <a:rPr lang="en-US" sz="1400" dirty="0" smtClean="0">
                <a:solidFill>
                  <a:srgbClr val="1B538F"/>
                </a:solidFill>
              </a:rPr>
              <a:t> In Uttar Pradesh – impact over 1000 people</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1.png"/>
          <p:cNvPicPr>
            <a:picLocks noChangeAspect="1"/>
          </p:cNvPicPr>
          <p:nvPr/>
        </p:nvPicPr>
        <p:blipFill>
          <a:blip r:embed="rId3" cstate="screen"/>
          <a:srcRect t="623" b="3210"/>
          <a:stretch>
            <a:fillRect/>
          </a:stretch>
        </p:blipFill>
        <p:spPr>
          <a:xfrm>
            <a:off x="-1" y="2909408"/>
            <a:ext cx="3060663" cy="2282825"/>
          </a:xfrm>
          <a:prstGeom prst="rect">
            <a:avLst/>
          </a:prstGeom>
        </p:spPr>
      </p:pic>
      <p:pic>
        <p:nvPicPr>
          <p:cNvPr id="34" name="Picture 33" descr="2.png"/>
          <p:cNvPicPr>
            <a:picLocks noChangeAspect="1"/>
          </p:cNvPicPr>
          <p:nvPr/>
        </p:nvPicPr>
        <p:blipFill>
          <a:blip r:embed="rId4" cstate="screen"/>
          <a:srcRect t="588" b="8622"/>
          <a:stretch>
            <a:fillRect/>
          </a:stretch>
        </p:blipFill>
        <p:spPr>
          <a:xfrm>
            <a:off x="3044952" y="2909408"/>
            <a:ext cx="3063240" cy="2282825"/>
          </a:xfrm>
          <a:prstGeom prst="rect">
            <a:avLst/>
          </a:prstGeom>
        </p:spPr>
      </p:pic>
      <p:pic>
        <p:nvPicPr>
          <p:cNvPr id="35" name="Picture 34" descr="3.png"/>
          <p:cNvPicPr>
            <a:picLocks noChangeAspect="1"/>
          </p:cNvPicPr>
          <p:nvPr/>
        </p:nvPicPr>
        <p:blipFill>
          <a:blip r:embed="rId5" cstate="screen"/>
          <a:srcRect l="2432" t="621" b="3581"/>
          <a:stretch>
            <a:fillRect/>
          </a:stretch>
        </p:blipFill>
        <p:spPr>
          <a:xfrm>
            <a:off x="6099048" y="2909408"/>
            <a:ext cx="3044952" cy="2282825"/>
          </a:xfrm>
          <a:prstGeom prst="rect">
            <a:avLst/>
          </a:prstGeom>
        </p:spPr>
      </p:pic>
      <p:sp>
        <p:nvSpPr>
          <p:cNvPr id="7" name="Title 6"/>
          <p:cNvSpPr>
            <a:spLocks noGrp="1"/>
          </p:cNvSpPr>
          <p:nvPr>
            <p:ph type="title"/>
          </p:nvPr>
        </p:nvSpPr>
        <p:spPr/>
        <p:txBody>
          <a:bodyPr/>
          <a:lstStyle/>
          <a:p>
            <a:r>
              <a:rPr lang="en-US" sz="2800" i="1" dirty="0" smtClean="0"/>
              <a:t>Fisher Friend</a:t>
            </a:r>
            <a:r>
              <a:rPr lang="en-US" sz="2800" dirty="0" smtClean="0"/>
              <a:t>, Bringing Helpful </a:t>
            </a:r>
            <a:br>
              <a:rPr lang="en-US" sz="2800" dirty="0" smtClean="0"/>
            </a:br>
            <a:r>
              <a:rPr lang="en-US" sz="2800" dirty="0" smtClean="0"/>
              <a:t>Information to Rural Fishermen</a:t>
            </a:r>
            <a:endParaRPr lang="en-US" sz="2800" dirty="0"/>
          </a:p>
        </p:txBody>
      </p:sp>
      <p:cxnSp>
        <p:nvCxnSpPr>
          <p:cNvPr id="12" name="Straight Connector 11"/>
          <p:cNvCxnSpPr/>
          <p:nvPr/>
        </p:nvCxnSpPr>
        <p:spPr bwMode="gray">
          <a:xfrm rot="16200000" flipH="1">
            <a:off x="1781821" y="4143421"/>
            <a:ext cx="2532888"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rot="16200000" flipH="1">
            <a:off x="4829292" y="4143422"/>
            <a:ext cx="2532888"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92"/>
          <p:cNvGrpSpPr/>
          <p:nvPr/>
        </p:nvGrpSpPr>
        <p:grpSpPr>
          <a:xfrm>
            <a:off x="-1" y="2042842"/>
            <a:ext cx="9144001" cy="828564"/>
            <a:chOff x="-1" y="1645694"/>
            <a:chExt cx="9144001" cy="828564"/>
          </a:xfrm>
        </p:grpSpPr>
        <p:grpSp>
          <p:nvGrpSpPr>
            <p:cNvPr id="3" name="Group 78"/>
            <p:cNvGrpSpPr/>
            <p:nvPr/>
          </p:nvGrpSpPr>
          <p:grpSpPr>
            <a:xfrm>
              <a:off x="0" y="1645694"/>
              <a:ext cx="9144000" cy="828564"/>
              <a:chOff x="0" y="1663624"/>
              <a:chExt cx="9144000" cy="1371600"/>
            </a:xfrm>
          </p:grpSpPr>
          <p:sp>
            <p:nvSpPr>
              <p:cNvPr id="19" name="Rectangle 18"/>
              <p:cNvSpPr/>
              <p:nvPr/>
            </p:nvSpPr>
            <p:spPr bwMode="gray">
              <a:xfrm>
                <a:off x="0" y="1663624"/>
                <a:ext cx="9144000" cy="1371600"/>
              </a:xfrm>
              <a:prstGeom prst="rect">
                <a:avLst/>
              </a:prstGeom>
              <a:gradFill>
                <a:gsLst>
                  <a:gs pos="0">
                    <a:schemeClr val="accent3">
                      <a:lumMod val="20000"/>
                      <a:lumOff val="80000"/>
                    </a:schemeClr>
                  </a:gs>
                  <a:gs pos="65000">
                    <a:schemeClr val="accent3">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cxnSp>
            <p:nvCxnSpPr>
              <p:cNvPr id="20" name="Straight Connector 19"/>
              <p:cNvCxnSpPr/>
              <p:nvPr/>
            </p:nvCxnSpPr>
            <p:spPr bwMode="gray">
              <a:xfrm rot="16200000" flipH="1" flipV="1">
                <a:off x="5410001" y="2349027"/>
                <a:ext cx="1371600" cy="7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rot="16200000" flipH="1" flipV="1">
                <a:off x="2362398" y="2349027"/>
                <a:ext cx="1371600" cy="7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bwMode="gray">
            <a:xfrm>
              <a:off x="-1" y="1889160"/>
              <a:ext cx="3048001" cy="424732"/>
            </a:xfrm>
            <a:prstGeom prst="rect">
              <a:avLst/>
            </a:prstGeom>
          </p:spPr>
          <p:txBody>
            <a:bodyPr wrap="square" anchor="t">
              <a:spAutoFit/>
            </a:bodyPr>
            <a:lstStyle/>
            <a:p>
              <a:pPr algn="ctr">
                <a:lnSpc>
                  <a:spcPct val="90000"/>
                </a:lnSpc>
              </a:pPr>
              <a:r>
                <a:rPr lang="en-US" sz="2400" b="1" dirty="0" smtClean="0">
                  <a:solidFill>
                    <a:schemeClr val="accent3">
                      <a:lumMod val="50000"/>
                    </a:schemeClr>
                  </a:solidFill>
                </a:rPr>
                <a:t>Partner</a:t>
              </a:r>
              <a:endParaRPr lang="en-US" sz="2400" b="1" dirty="0">
                <a:solidFill>
                  <a:schemeClr val="accent3">
                    <a:lumMod val="50000"/>
                  </a:schemeClr>
                </a:solidFill>
              </a:endParaRPr>
            </a:p>
          </p:txBody>
        </p:sp>
        <p:sp>
          <p:nvSpPr>
            <p:cNvPr id="17" name="Rectangle 16"/>
            <p:cNvSpPr/>
            <p:nvPr/>
          </p:nvSpPr>
          <p:spPr bwMode="gray">
            <a:xfrm>
              <a:off x="3047999" y="1889160"/>
              <a:ext cx="3048001" cy="424732"/>
            </a:xfrm>
            <a:prstGeom prst="rect">
              <a:avLst/>
            </a:prstGeom>
          </p:spPr>
          <p:txBody>
            <a:bodyPr wrap="square" anchor="t">
              <a:spAutoFit/>
            </a:bodyPr>
            <a:lstStyle/>
            <a:p>
              <a:pPr algn="ctr">
                <a:lnSpc>
                  <a:spcPct val="90000"/>
                </a:lnSpc>
              </a:pPr>
              <a:r>
                <a:rPr lang="en-US" sz="2400" b="1" dirty="0" smtClean="0">
                  <a:solidFill>
                    <a:schemeClr val="accent3">
                      <a:lumMod val="50000"/>
                    </a:schemeClr>
                  </a:solidFill>
                </a:rPr>
                <a:t>Execute</a:t>
              </a:r>
              <a:endParaRPr lang="en-US" sz="2400" b="1" dirty="0">
                <a:solidFill>
                  <a:schemeClr val="accent3">
                    <a:lumMod val="50000"/>
                  </a:schemeClr>
                </a:solidFill>
              </a:endParaRPr>
            </a:p>
          </p:txBody>
        </p:sp>
        <p:sp>
          <p:nvSpPr>
            <p:cNvPr id="18" name="Rectangle 17"/>
            <p:cNvSpPr/>
            <p:nvPr/>
          </p:nvSpPr>
          <p:spPr bwMode="gray">
            <a:xfrm>
              <a:off x="6095999" y="1889160"/>
              <a:ext cx="3048001" cy="424732"/>
            </a:xfrm>
            <a:prstGeom prst="rect">
              <a:avLst/>
            </a:prstGeom>
          </p:spPr>
          <p:txBody>
            <a:bodyPr wrap="square" anchor="t">
              <a:spAutoFit/>
            </a:bodyPr>
            <a:lstStyle/>
            <a:p>
              <a:pPr algn="ctr">
                <a:lnSpc>
                  <a:spcPct val="90000"/>
                </a:lnSpc>
              </a:pPr>
              <a:r>
                <a:rPr lang="en-US" sz="2400" b="1" dirty="0" smtClean="0">
                  <a:solidFill>
                    <a:schemeClr val="accent3">
                      <a:lumMod val="50000"/>
                    </a:schemeClr>
                  </a:solidFill>
                </a:rPr>
                <a:t>Innovate</a:t>
              </a:r>
              <a:endParaRPr lang="en-US" sz="2400" b="1" dirty="0">
                <a:solidFill>
                  <a:schemeClr val="accent3">
                    <a:lumMod val="50000"/>
                  </a:schemeClr>
                </a:solidFill>
              </a:endParaRPr>
            </a:p>
          </p:txBody>
        </p:sp>
      </p:grpSp>
      <p:sp>
        <p:nvSpPr>
          <p:cNvPr id="22" name="Rectangle 21"/>
          <p:cNvSpPr/>
          <p:nvPr/>
        </p:nvSpPr>
        <p:spPr bwMode="gray">
          <a:xfrm rot="10800000">
            <a:off x="4603" y="1996233"/>
            <a:ext cx="9144000" cy="113504"/>
          </a:xfrm>
          <a:prstGeom prst="rect">
            <a:avLst/>
          </a:prstGeom>
          <a:gradFill flip="none" rotWithShape="1">
            <a:gsLst>
              <a:gs pos="100000">
                <a:schemeClr val="bg1">
                  <a:alpha val="0"/>
                </a:schemeClr>
              </a:gs>
              <a:gs pos="0">
                <a:schemeClr val="tx1">
                  <a:alpha val="25000"/>
                </a:schemeClr>
              </a:gs>
            </a:gsLst>
            <a:lin ang="16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sp>
        <p:nvSpPr>
          <p:cNvPr id="24" name="Rectangle 23"/>
          <p:cNvSpPr/>
          <p:nvPr/>
        </p:nvSpPr>
        <p:spPr bwMode="gray">
          <a:xfrm flipV="1">
            <a:off x="0" y="1579418"/>
            <a:ext cx="9144000" cy="461819"/>
          </a:xfrm>
          <a:prstGeom prst="rect">
            <a:avLst/>
          </a:prstGeom>
          <a:gradFill>
            <a:gsLst>
              <a:gs pos="0">
                <a:schemeClr val="accent3">
                  <a:lumMod val="50000"/>
                </a:schemeClr>
              </a:gs>
              <a:gs pos="65000">
                <a:schemeClr val="accent3">
                  <a:lumMod val="75000"/>
                </a:schemeClr>
              </a:gs>
            </a:gsLst>
            <a:lin ang="16200000" scaled="1"/>
          </a:gradFill>
          <a:ln w="9525">
            <a:noFill/>
            <a:miter lim="800000"/>
            <a:headEnd/>
            <a:tailEnd/>
          </a:ln>
        </p:spPr>
        <p:txBody>
          <a:bodyPr wrap="none" anchor="ctr"/>
          <a:lstStyle/>
          <a:p>
            <a:pPr>
              <a:lnSpc>
                <a:spcPct val="85000"/>
              </a:lnSpc>
            </a:pPr>
            <a:endParaRPr lang="en-US" dirty="0" smtClean="0">
              <a:solidFill>
                <a:schemeClr val="tx1"/>
              </a:solidFill>
              <a:latin typeface="Arial" charset="0"/>
            </a:endParaRPr>
          </a:p>
        </p:txBody>
      </p:sp>
      <p:sp>
        <p:nvSpPr>
          <p:cNvPr id="25" name="Isosceles Triangle 24"/>
          <p:cNvSpPr/>
          <p:nvPr/>
        </p:nvSpPr>
        <p:spPr bwMode="gray">
          <a:xfrm rot="10800000">
            <a:off x="4467927" y="2016915"/>
            <a:ext cx="208146" cy="179437"/>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sp>
        <p:nvSpPr>
          <p:cNvPr id="26" name="Text Box 8"/>
          <p:cNvSpPr txBox="1">
            <a:spLocks noChangeArrowheads="1"/>
          </p:cNvSpPr>
          <p:nvPr/>
        </p:nvSpPr>
        <p:spPr bwMode="auto">
          <a:xfrm>
            <a:off x="3458554" y="1610272"/>
            <a:ext cx="2226892" cy="400110"/>
          </a:xfrm>
          <a:prstGeom prst="rect">
            <a:avLst/>
          </a:prstGeom>
          <a:noFill/>
          <a:ln w="9525">
            <a:noFill/>
            <a:miter lim="800000"/>
            <a:headEnd/>
            <a:tailEnd/>
          </a:ln>
        </p:spPr>
        <p:txBody>
          <a:bodyPr wrap="none">
            <a:spAutoFit/>
          </a:bodyPr>
          <a:lstStyle/>
          <a:p>
            <a:pPr algn="r"/>
            <a:r>
              <a:rPr lang="en-US" sz="2000" b="1" dirty="0" smtClean="0">
                <a:solidFill>
                  <a:schemeClr val="bg1"/>
                </a:solidFill>
              </a:rPr>
              <a:t>PUBLIC SAFETY</a:t>
            </a:r>
            <a:endParaRPr lang="en-US" sz="2000" b="1" dirty="0">
              <a:solidFill>
                <a:schemeClr val="bg1"/>
              </a:solidFill>
            </a:endParaRPr>
          </a:p>
        </p:txBody>
      </p:sp>
      <p:sp>
        <p:nvSpPr>
          <p:cNvPr id="27" name="Rectangle 26"/>
          <p:cNvSpPr/>
          <p:nvPr/>
        </p:nvSpPr>
        <p:spPr>
          <a:xfrm rot="16200000" flipH="1">
            <a:off x="3855676" y="1354505"/>
            <a:ext cx="1432658" cy="9143999"/>
          </a:xfrm>
          <a:prstGeom prst="rect">
            <a:avLst/>
          </a:prstGeom>
          <a:gradFill flip="none" rotWithShape="1">
            <a:gsLst>
              <a:gs pos="100000">
                <a:srgbClr val="C0C0C0"/>
              </a:gs>
              <a:gs pos="0">
                <a:schemeClr val="bg1">
                  <a:lumMod val="75000"/>
                  <a:tint val="44500"/>
                  <a:satMod val="16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Bef>
                <a:spcPts val="150"/>
              </a:spcBef>
              <a:spcAft>
                <a:spcPts val="350"/>
              </a:spcAft>
              <a:defRPr/>
            </a:pPr>
            <a:endParaRPr lang="en-US" dirty="0"/>
          </a:p>
        </p:txBody>
      </p:sp>
      <p:sp>
        <p:nvSpPr>
          <p:cNvPr id="28" name="Rectangle 27"/>
          <p:cNvSpPr/>
          <p:nvPr/>
        </p:nvSpPr>
        <p:spPr bwMode="gray">
          <a:xfrm>
            <a:off x="3057238" y="5386340"/>
            <a:ext cx="3038764" cy="480131"/>
          </a:xfrm>
          <a:prstGeom prst="rect">
            <a:avLst/>
          </a:prstGeom>
        </p:spPr>
        <p:txBody>
          <a:bodyPr wrap="square" anchor="t">
            <a:spAutoFit/>
          </a:bodyPr>
          <a:lstStyle/>
          <a:p>
            <a:pPr algn="ctr">
              <a:lnSpc>
                <a:spcPct val="90000"/>
              </a:lnSpc>
            </a:pPr>
            <a:r>
              <a:rPr lang="en-US" sz="1400" b="1" dirty="0" smtClean="0">
                <a:solidFill>
                  <a:schemeClr val="accent3">
                    <a:lumMod val="50000"/>
                  </a:schemeClr>
                </a:solidFill>
              </a:rPr>
              <a:t>Brew</a:t>
            </a:r>
            <a:r>
              <a:rPr lang="en-US" sz="1400" b="1" baseline="30000" dirty="0" smtClean="0">
                <a:solidFill>
                  <a:schemeClr val="accent3">
                    <a:lumMod val="50000"/>
                  </a:schemeClr>
                </a:solidFill>
              </a:rPr>
              <a:t>®</a:t>
            </a:r>
            <a:r>
              <a:rPr lang="en-US" sz="1400" dirty="0" smtClean="0"/>
              <a:t> </a:t>
            </a:r>
            <a:r>
              <a:rPr lang="en-US" sz="1400" b="1" dirty="0" smtClean="0">
                <a:solidFill>
                  <a:schemeClr val="accent3">
                    <a:lumMod val="50000"/>
                  </a:schemeClr>
                </a:solidFill>
              </a:rPr>
              <a:t> application, 3G mobile phones</a:t>
            </a:r>
          </a:p>
        </p:txBody>
      </p:sp>
      <p:sp>
        <p:nvSpPr>
          <p:cNvPr id="29" name="Rectangle 28"/>
          <p:cNvSpPr/>
          <p:nvPr/>
        </p:nvSpPr>
        <p:spPr bwMode="gray">
          <a:xfrm>
            <a:off x="6099047" y="5386340"/>
            <a:ext cx="3069337" cy="480131"/>
          </a:xfrm>
          <a:prstGeom prst="rect">
            <a:avLst/>
          </a:prstGeom>
        </p:spPr>
        <p:txBody>
          <a:bodyPr wrap="square" anchor="t">
            <a:spAutoFit/>
          </a:bodyPr>
          <a:lstStyle/>
          <a:p>
            <a:pPr algn="ctr">
              <a:lnSpc>
                <a:spcPct val="90000"/>
              </a:lnSpc>
            </a:pPr>
            <a:r>
              <a:rPr lang="en-US" sz="1400" b="1" dirty="0" smtClean="0">
                <a:solidFill>
                  <a:schemeClr val="accent3">
                    <a:lumMod val="50000"/>
                  </a:schemeClr>
                </a:solidFill>
              </a:rPr>
              <a:t>Fishermen access information </a:t>
            </a:r>
            <a:br>
              <a:rPr lang="en-US" sz="1400" b="1" dirty="0" smtClean="0">
                <a:solidFill>
                  <a:schemeClr val="accent3">
                    <a:lumMod val="50000"/>
                  </a:schemeClr>
                </a:solidFill>
              </a:rPr>
            </a:br>
            <a:r>
              <a:rPr lang="en-US" sz="1400" b="1" dirty="0" smtClean="0">
                <a:solidFill>
                  <a:schemeClr val="accent3">
                    <a:lumMod val="50000"/>
                  </a:schemeClr>
                </a:solidFill>
              </a:rPr>
              <a:t>in their local language</a:t>
            </a:r>
          </a:p>
        </p:txBody>
      </p:sp>
      <p:sp>
        <p:nvSpPr>
          <p:cNvPr id="30" name="Rectangle 29"/>
          <p:cNvSpPr/>
          <p:nvPr/>
        </p:nvSpPr>
        <p:spPr bwMode="gray">
          <a:xfrm>
            <a:off x="1" y="5386340"/>
            <a:ext cx="3038764" cy="480131"/>
          </a:xfrm>
          <a:prstGeom prst="rect">
            <a:avLst/>
          </a:prstGeom>
        </p:spPr>
        <p:txBody>
          <a:bodyPr wrap="square" anchor="ctr">
            <a:spAutoFit/>
          </a:bodyPr>
          <a:lstStyle/>
          <a:p>
            <a:pPr algn="ctr">
              <a:lnSpc>
                <a:spcPct val="90000"/>
              </a:lnSpc>
            </a:pPr>
            <a:r>
              <a:rPr lang="en-US" sz="1400" b="1" dirty="0" smtClean="0">
                <a:solidFill>
                  <a:schemeClr val="accent3">
                    <a:lumMod val="50000"/>
                  </a:schemeClr>
                </a:solidFill>
              </a:rPr>
              <a:t>MSSRF, Tata Teleservices, </a:t>
            </a:r>
            <a:br>
              <a:rPr lang="en-US" sz="1400" b="1" dirty="0" smtClean="0">
                <a:solidFill>
                  <a:schemeClr val="accent3">
                    <a:lumMod val="50000"/>
                  </a:schemeClr>
                </a:solidFill>
              </a:rPr>
            </a:br>
            <a:r>
              <a:rPr lang="en-US" sz="1400" b="1" dirty="0" smtClean="0">
                <a:solidFill>
                  <a:schemeClr val="accent3">
                    <a:lumMod val="50000"/>
                  </a:schemeClr>
                </a:solidFill>
              </a:rPr>
              <a:t>Astute Systems Technology</a:t>
            </a:r>
          </a:p>
        </p:txBody>
      </p:sp>
      <p:pic>
        <p:nvPicPr>
          <p:cNvPr id="31" name="Picture 30" descr="WR_Logo_NEW_LoRes.jpg"/>
          <p:cNvPicPr>
            <a:picLocks noChangeAspect="1"/>
          </p:cNvPicPr>
          <p:nvPr/>
        </p:nvPicPr>
        <p:blipFill>
          <a:blip r:embed="rId6" cstate="screen"/>
          <a:stretch>
            <a:fillRect/>
          </a:stretch>
        </p:blipFill>
        <p:spPr>
          <a:xfrm>
            <a:off x="7772400" y="205194"/>
            <a:ext cx="1371600" cy="1179576"/>
          </a:xfrm>
          <a:prstGeom prst="rect">
            <a:avLst/>
          </a:prstGeom>
        </p:spPr>
      </p:pic>
      <p:sp>
        <p:nvSpPr>
          <p:cNvPr id="23" name="Rectangle 22"/>
          <p:cNvSpPr/>
          <p:nvPr/>
        </p:nvSpPr>
        <p:spPr bwMode="gray">
          <a:xfrm rot="10800000">
            <a:off x="0" y="2896764"/>
            <a:ext cx="9144000" cy="113504"/>
          </a:xfrm>
          <a:prstGeom prst="rect">
            <a:avLst/>
          </a:prstGeom>
          <a:gradFill flip="none" rotWithShape="1">
            <a:gsLst>
              <a:gs pos="100000">
                <a:schemeClr val="bg1">
                  <a:alpha val="0"/>
                </a:schemeClr>
              </a:gs>
              <a:gs pos="0">
                <a:schemeClr val="tx1">
                  <a:alpha val="25000"/>
                </a:schemeClr>
              </a:gs>
            </a:gsLst>
            <a:lin ang="16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ts val="150"/>
              </a:spcBef>
              <a:spcAft>
                <a:spcPts val="350"/>
              </a:spcAft>
            </a:pPr>
            <a:endParaRPr lang="en-US" dirty="0"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6 - &amp;quot;Bar Chart Placeholder&amp;quot;&quot;/&gt;&lt;property id=&quot;20307&quot; value=&quot;272&quot;/&gt;&lt;/object&gt;&lt;object type=&quot;3&quot; unique_id=&quot;10006&quot;&gt;&lt;property id=&quot;20148&quot; value=&quot;5&quot;/&gt;&lt;property id=&quot;20300&quot; value=&quot;Slide 37 - &amp;quot;Pie Chart Placeholder&amp;quot;&quot;/&gt;&lt;property id=&quot;20307&quot; value=&quot;271&quot;/&gt;&lt;/object&gt;&lt;object type=&quot;3&quot; unique_id=&quot;10007&quot;&gt;&lt;property id=&quot;20148&quot; value=&quot;5&quot;/&gt;&lt;property id=&quot;20300&quot; value=&quot;Slide 38 - &amp;quot;Line Chart Placeholder&amp;quot;&quot;/&gt;&lt;property id=&quot;20307&quot; value=&quot;273&quot;/&gt;&lt;/object&gt;&lt;object type=&quot;3&quot; unique_id=&quot;10008&quot;&gt;&lt;property id=&quot;20148&quot; value=&quot;5&quot;/&gt;&lt;property id=&quot;20300&quot; value=&quot;Slide 39 - &amp;quot;Clustered Bar Chart Placeholder&amp;quot;&quot;/&gt;&lt;property id=&quot;20307&quot; value=&quot;285&quot;/&gt;&lt;/object&gt;&lt;object type=&quot;3&quot; unique_id=&quot;10009&quot;&gt;&lt;property id=&quot;20148&quot; value=&quot;5&quot;/&gt;&lt;property id=&quot;20300&quot; value=&quot;Slide 40 - &amp;quot;Stacked Bar Chart Placeholder (two colors)&amp;quot;&quot;/&gt;&lt;property id=&quot;20307&quot; value=&quot;286&quot;/&gt;&lt;/object&gt;&lt;object type=&quot;3&quot; unique_id=&quot;10010&quot;&gt;&lt;property id=&quot;20148&quot; value=&quot;5&quot;/&gt;&lt;property id=&quot;20300&quot; value=&quot;Slide 41 - &amp;quot;Stacked Bar Chart Placeholder &amp;#x0D;&amp;#x0A;(three colors)&amp;quot;&quot;/&gt;&lt;property id=&quot;20307&quot; value=&quot;287&quot;/&gt;&lt;/object&gt;&lt;object type=&quot;3&quot; unique_id=&quot;10011&quot;&gt;&lt;property id=&quot;20148&quot; value=&quot;5&quot;/&gt;&lt;property id=&quot;20300&quot; value=&quot;Slide 42 - &amp;quot;Stacked Bar Chart Placeholder &amp;#x0D;&amp;#x0A;(eight colors)&amp;quot;&quot;/&gt;&lt;property id=&quot;20307&quot; value=&quot;288&quot;/&gt;&lt;/object&gt;&lt;object type=&quot;3&quot; unique_id=&quot;10012&quot;&gt;&lt;property id=&quot;20148&quot; value=&quot;5&quot;/&gt;&lt;property id=&quot;20300&quot; value=&quot;Slide 43 - &amp;quot;Stacked Bar Chart Placeholder &amp;#x0D;&amp;#x0A;(five colors)&amp;quot;&quot;/&gt;&lt;property id=&quot;20307&quot; value=&quot;290&quot;/&gt;&lt;/object&gt;&lt;object type=&quot;3&quot; unique_id=&quot;10013&quot;&gt;&lt;property id=&quot;20148&quot; value=&quot;5&quot;/&gt;&lt;property id=&quot;20300&quot; value=&quot;Slide 44 - &amp;quot;Combination Stacked/Clustered Chart &amp;#x0D;&amp;#x0A;Placeholder&amp;quot;&quot;/&gt;&lt;property id=&quot;20307&quot; value=&quot;292&quot;/&gt;&lt;/object&gt;&lt;object type=&quot;3&quot; unique_id=&quot;10014&quot;&gt;&lt;property id=&quot;20148&quot; value=&quot;5&quot;/&gt;&lt;property id=&quot;20300&quot; value=&quot;Slide 45 - &amp;quot;Line Chart Placeholder (eight colors)&amp;quot;&quot;/&gt;&lt;property id=&quot;20307&quot; value=&quot;300&quot;/&gt;&lt;/object&gt;&lt;object type=&quot;3&quot; unique_id=&quot;10015&quot;&gt;&lt;property id=&quot;20148&quot; value=&quot;5&quot;/&gt;&lt;property id=&quot;20300&quot; value=&quot;Slide 46 - &amp;quot;Horizontal Bar Chart Placeholder&amp;quot;&quot;/&gt;&lt;property id=&quot;20307&quot; value=&quot;296&quot;/&gt;&lt;/object&gt;&lt;object type=&quot;3&quot; unique_id=&quot;10016&quot;&gt;&lt;property id=&quot;20148&quot; value=&quot;5&quot;/&gt;&lt;property id=&quot;20300&quot; value=&quot;Slide 47 - &amp;quot;Combination Bar/Line Chart Placeholder&amp;quot;&quot;/&gt;&lt;property id=&quot;20307&quot; value=&quot;297&quot;/&gt;&lt;/object&gt;&lt;object type=&quot;3&quot; unique_id=&quot;10017&quot;&gt;&lt;property id=&quot;20148&quot; value=&quot;5&quot;/&gt;&lt;property id=&quot;20300&quot; value=&quot;Slide 48 - &amp;quot;Paired Clustered Bar Chart Placeholder&amp;quot;&quot;/&gt;&lt;property id=&quot;20307&quot; value=&quot;301&quot;/&gt;&lt;/object&gt;&lt;object type=&quot;3&quot; unique_id=&quot;10018&quot;&gt;&lt;property id=&quot;20148&quot; value=&quot;5&quot;/&gt;&lt;property id=&quot;20300&quot; value=&quot;Slide 49 - &amp;quot;Thank You&amp;quot;&quot;/&gt;&lt;property id=&quot;20307&quot; value=&quot;263&quot;/&gt;&lt;/object&gt;&lt;object type=&quot;3&quot; unique_id=&quot;10020&quot;&gt;&lt;property id=&quot;20148&quot; value=&quot;5&quot;/&gt;&lt;property id=&quot;20300&quot; value=&quot;Slide 32 - &amp;quot;Quote placeholder: There is a maximum of four lines of text fit into this space.&amp;quot;&quot;/&gt;&lt;property id=&quot;20307&quot; value=&quot;305&quot;/&gt;&lt;/object&gt;&lt;object type=&quot;3&quot; unique_id=&quot;10021&quot;&gt;&lt;property id=&quot;20148&quot; value=&quot;5&quot;/&gt;&lt;property id=&quot;20300&quot; value=&quot;Slide 33 - &amp;quot;Color Palette&amp;quot;&quot;/&gt;&lt;property id=&quot;20307&quot; value=&quot;308&quot;/&gt;&lt;/object&gt;&lt;object type=&quot;3&quot; unique_id=&quot;10022&quot;&gt;&lt;property id=&quot;20148&quot; value=&quot;5&quot;/&gt;&lt;property id=&quot;20300&quot; value=&quot;Slide 34 - &amp;quot;Table Placeholder&amp;quot;&quot;/&gt;&lt;property id=&quot;20307&quot; value=&quot;307&quot;/&gt;&lt;/object&gt;&lt;object type=&quot;3&quot; unique_id=&quot;10023&quot;&gt;&lt;property id=&quot;20148&quot; value=&quot;5&quot;/&gt;&lt;property id=&quot;20300&quot; value=&quot;Slide 35 - &amp;quot;Creating Charts&amp;quot;&quot;/&gt;&lt;property id=&quot;20307&quot; value=&quot;302&quot;/&gt;&lt;/object&gt;&lt;object type=&quot;3&quot; unique_id=&quot;11520&quot;&gt;&lt;property id=&quot;20148&quot; value=&quot;5&quot;/&gt;&lt;property id=&quot;20300&quot; value=&quot;Slide 1 - &amp;quot;WIRELESS REACH™&amp;quot;&quot;/&gt;&lt;property id=&quot;20307&quot; value=&quot;309&quot;/&gt;&lt;/object&gt;&lt;object type=&quot;3&quot; unique_id=&quot;11521&quot;&gt;&lt;property id=&quot;20148&quot; value=&quot;5&quot;/&gt;&lt;property id=&quot;20300&quot; value=&quot;Slide 2 - &amp;quot;Qualcomm Incorporated&amp;quot;&quot;/&gt;&lt;property id=&quot;20307&quot; value=&quot;310&quot;/&gt;&lt;/object&gt;&lt;object type=&quot;3&quot; unique_id=&quot;11522&quot;&gt;&lt;property id=&quot;20148&quot; value=&quot;5&quot;/&gt;&lt;property id=&quot;20300&quot; value=&quot;Slide 3 - &amp;quot;Current State of the World: A Digital Divide Exists&amp;quot;&quot;/&gt;&lt;property id=&quot;20307&quot; value=&quot;311&quot;/&gt;&lt;/object&gt;&lt;object type=&quot;3&quot; unique_id=&quot;11523&quot;&gt;&lt;property id=&quot;20148&quot; value=&quot;5&quot;/&gt;&lt;property id=&quot;20300&quot; value=&quot;Slide 4 - &amp;quot;“A 1 percentage point increase in mobile penetration in developing countries is correlated with an increase of 4.7%&quot;/&gt;&lt;property id=&quot;20307&quot; value=&quot;312&quot;/&gt;&lt;/object&gt;&lt;object type=&quot;3&quot; unique_id=&quot;11524&quot;&gt;&lt;property id=&quot;20148&quot; value=&quot;5&quot;/&gt;&lt;property id=&quot;20300&quot; value=&quot;Slide 5&quot;/&gt;&lt;property id=&quot;20307&quot; value=&quot;313&quot;/&gt;&lt;/object&gt;&lt;object type=&quot;3&quot; unique_id=&quot;11525&quot;&gt;&lt;property id=&quot;20148&quot; value=&quot;5&quot;/&gt;&lt;property id=&quot;20300&quot; value=&quot;Slide 6&quot;/&gt;&lt;property id=&quot;20307&quot; value=&quot;314&quot;/&gt;&lt;/object&gt;&lt;object type=&quot;3&quot; unique_id=&quot;11526&quot;&gt;&lt;property id=&quot;20148&quot; value=&quot;5&quot;/&gt;&lt;property id=&quot;20300&quot; value=&quot;Slide 7&quot;/&gt;&lt;property id=&quot;20307&quot; value=&quot;315&quot;/&gt;&lt;/object&gt;&lt;object type=&quot;3&quot; unique_id=&quot;11527&quot;&gt;&lt;property id=&quot;20148&quot; value=&quot;5&quot;/&gt;&lt;property id=&quot;20300&quot; value=&quot;Slide 8&quot;/&gt;&lt;property id=&quot;20307&quot; value=&quot;316&quot;/&gt;&lt;/object&gt;&lt;object type=&quot;3&quot; unique_id=&quot;11528&quot;&gt;&lt;property id=&quot;20148&quot; value=&quot;5&quot;/&gt;&lt;property id=&quot;20300&quot; value=&quot;Slide 9&quot;/&gt;&lt;property id=&quot;20307&quot; value=&quot;317&quot;/&gt;&lt;/object&gt;&lt;object type=&quot;3&quot; unique_id=&quot;11529&quot;&gt;&lt;property id=&quot;20148&quot; value=&quot;5&quot;/&gt;&lt;property id=&quot;20300&quot; value=&quot;Slide 10&quot;/&gt;&lt;property id=&quot;20307&quot; value=&quot;318&quot;/&gt;&lt;/object&gt;&lt;object type=&quot;3&quot; unique_id=&quot;11530&quot;&gt;&lt;property id=&quot;20148&quot; value=&quot;5&quot;/&gt;&lt;property id=&quot;20300&quot; value=&quot;Slide 11&quot;/&gt;&lt;property id=&quot;20307&quot; value=&quot;319&quot;/&gt;&lt;/object&gt;&lt;object type=&quot;3&quot; unique_id=&quot;11531&quot;&gt;&lt;property id=&quot;20148&quot; value=&quot;5&quot;/&gt;&lt;property id=&quot;20300&quot; value=&quot;Slide 12&quot;/&gt;&lt;property id=&quot;20307&quot; value=&quot;320&quot;/&gt;&lt;/object&gt;&lt;object type=&quot;3&quot; unique_id=&quot;11532&quot;&gt;&lt;property id=&quot;20148&quot; value=&quot;5&quot;/&gt;&lt;property id=&quot;20300&quot; value=&quot;Slide 13&quot;/&gt;&lt;property id=&quot;20307&quot; value=&quot;321&quot;/&gt;&lt;/object&gt;&lt;object type=&quot;3&quot; unique_id=&quot;11533&quot;&gt;&lt;property id=&quot;20148&quot; value=&quot;5&quot;/&gt;&lt;property id=&quot;20300&quot; value=&quot;Slide 14&quot;/&gt;&lt;property id=&quot;20307&quot; value=&quot;322&quot;/&gt;&lt;/object&gt;&lt;object type=&quot;3&quot; unique_id=&quot;11534&quot;&gt;&lt;property id=&quot;20148&quot; value=&quot;5&quot;/&gt;&lt;property id=&quot;20300&quot; value=&quot;Slide 15&quot;/&gt;&lt;property id=&quot;20307&quot; value=&quot;323&quot;/&gt;&lt;/object&gt;&lt;object type=&quot;3&quot; unique_id=&quot;11535&quot;&gt;&lt;property id=&quot;20148&quot; value=&quot;5&quot;/&gt;&lt;property id=&quot;20300&quot; value=&quot;Slide 16&quot;/&gt;&lt;property id=&quot;20307&quot; value=&quot;324&quot;/&gt;&lt;/object&gt;&lt;object type=&quot;3&quot; unique_id=&quot;11536&quot;&gt;&lt;property id=&quot;20148&quot; value=&quot;5&quot;/&gt;&lt;property id=&quot;20300&quot; value=&quot;Slide 17&quot;/&gt;&lt;property id=&quot;20307&quot; value=&quot;325&quot;/&gt;&lt;/object&gt;&lt;object type=&quot;3&quot; unique_id=&quot;11537&quot;&gt;&lt;property id=&quot;20148&quot; value=&quot;5&quot;/&gt;&lt;property id=&quot;20300&quot; value=&quot;Slide 18&quot;/&gt;&lt;property id=&quot;20307&quot; value=&quot;326&quot;/&gt;&lt;/object&gt;&lt;object type=&quot;3&quot; unique_id=&quot;11538&quot;&gt;&lt;property id=&quot;20148&quot; value=&quot;5&quot;/&gt;&lt;property id=&quot;20300&quot; value=&quot;Slide 19&quot;/&gt;&lt;property id=&quot;20307&quot; value=&quot;327&quot;/&gt;&lt;/object&gt;&lt;object type=&quot;3&quot; unique_id=&quot;11539&quot;&gt;&lt;property id=&quot;20148&quot; value=&quot;5&quot;/&gt;&lt;property id=&quot;20300&quot; value=&quot;Slide 20&quot;/&gt;&lt;property id=&quot;20307&quot; value=&quot;328&quot;/&gt;&lt;/object&gt;&lt;object type=&quot;3&quot; unique_id=&quot;11540&quot;&gt;&lt;property id=&quot;20148&quot; value=&quot;5&quot;/&gt;&lt;property id=&quot;20300&quot; value=&quot;Slide 21&quot;/&gt;&lt;property id=&quot;20307&quot; value=&quot;329&quot;/&gt;&lt;/object&gt;&lt;object type=&quot;3&quot; unique_id=&quot;11541&quot;&gt;&lt;property id=&quot;20148&quot; value=&quot;5&quot;/&gt;&lt;property id=&quot;20300&quot; value=&quot;Slide 22&quot;/&gt;&lt;property id=&quot;20307&quot; value=&quot;330&quot;/&gt;&lt;/object&gt;&lt;object type=&quot;3&quot; unique_id=&quot;11542&quot;&gt;&lt;property id=&quot;20148&quot; value=&quot;5&quot;/&gt;&lt;property id=&quot;20300&quot; value=&quot;Slide 23&quot;/&gt;&lt;property id=&quot;20307&quot; value=&quot;331&quot;/&gt;&lt;/object&gt;&lt;object type=&quot;3&quot; unique_id=&quot;11543&quot;&gt;&lt;property id=&quot;20148&quot; value=&quot;5&quot;/&gt;&lt;property id=&quot;20300&quot; value=&quot;Slide 24&quot;/&gt;&lt;property id=&quot;20307&quot; value=&quot;332&quot;/&gt;&lt;/object&gt;&lt;object type=&quot;3&quot; unique_id=&quot;11544&quot;&gt;&lt;property id=&quot;20148&quot; value=&quot;5&quot;/&gt;&lt;property id=&quot;20300&quot; value=&quot;Slide 25&quot;/&gt;&lt;property id=&quot;20307&quot; value=&quot;333&quot;/&gt;&lt;/object&gt;&lt;object type=&quot;3&quot; unique_id=&quot;11545&quot;&gt;&lt;property id=&quot;20148&quot; value=&quot;5&quot;/&gt;&lt;property id=&quot;20300&quot; value=&quot;Slide 26&quot;/&gt;&lt;property id=&quot;20307&quot; value=&quot;334&quot;/&gt;&lt;/object&gt;&lt;object type=&quot;3&quot; unique_id=&quot;11546&quot;&gt;&lt;property id=&quot;20148&quot; value=&quot;5&quot;/&gt;&lt;property id=&quot;20300&quot; value=&quot;Slide 27&quot;/&gt;&lt;property id=&quot;20307&quot; value=&quot;335&quot;/&gt;&lt;/object&gt;&lt;object type=&quot;3&quot; unique_id=&quot;11547&quot;&gt;&lt;property id=&quot;20148&quot; value=&quot;5&quot;/&gt;&lt;property id=&quot;20300&quot; value=&quot;Slide 28&quot;/&gt;&lt;property id=&quot;20307&quot; value=&quot;336&quot;/&gt;&lt;/object&gt;&lt;object type=&quot;3&quot; unique_id=&quot;11548&quot;&gt;&lt;property id=&quot;20148&quot; value=&quot;5&quot;/&gt;&lt;property id=&quot;20300&quot; value=&quot;Slide 29&quot;/&gt;&lt;property id=&quot;20307&quot; value=&quot;337&quot;/&gt;&lt;/object&gt;&lt;object type=&quot;3&quot; unique_id=&quot;11549&quot;&gt;&lt;property id=&quot;20148&quot; value=&quot;5&quot;/&gt;&lt;property id=&quot;20300&quot; value=&quot;Slide 30 - &amp;quot;Title Slide Text Placeholder, Arial 32pt&amp;quot;&quot;/&gt;&lt;property id=&quot;20307&quot; value=&quot;338&quot;/&gt;&lt;/object&gt;&lt;object type=&quot;3&quot; unique_id=&quot;11550&quot;&gt;&lt;property id=&quot;20148&quot; value=&quot;5&quot;/&gt;&lt;property id=&quot;20300&quot; value=&quot;Slide 31 - &amp;quot;Bullet Slide Placeholder&amp;quot;&quot;/&gt;&lt;property id=&quot;20307&quot; value=&quot;339&quot;/&gt;&lt;/object&gt;&lt;/object&gt;&lt;/object&gt;&lt;/database&gt;"/>
  <p:tag name="SECTOMILLISECCONVERTED" val="1"/>
</p:tagLst>
</file>

<file path=ppt/theme/theme1.xml><?xml version="1.0" encoding="utf-8"?>
<a:theme xmlns:a="http://schemas.openxmlformats.org/drawingml/2006/main" name="Default Design">
  <a:themeElements>
    <a:clrScheme name="Qualcomm 2009">
      <a:dk1>
        <a:srgbClr val="000000"/>
      </a:dk1>
      <a:lt1>
        <a:srgbClr val="FFFFFF"/>
      </a:lt1>
      <a:dk2>
        <a:srgbClr val="5F0088"/>
      </a:dk2>
      <a:lt2>
        <a:srgbClr val="BE9FE3"/>
      </a:lt2>
      <a:accent1>
        <a:srgbClr val="FFA700"/>
      </a:accent1>
      <a:accent2>
        <a:srgbClr val="73A5A9"/>
      </a:accent2>
      <a:accent3>
        <a:srgbClr val="6FA8E4"/>
      </a:accent3>
      <a:accent4>
        <a:srgbClr val="F86226"/>
      </a:accent4>
      <a:accent5>
        <a:srgbClr val="948784"/>
      </a:accent5>
      <a:accent6>
        <a:srgbClr val="E4DDCA"/>
      </a:accent6>
      <a:hlink>
        <a:srgbClr val="6FA8E4"/>
      </a:hlink>
      <a:folHlink>
        <a:srgbClr val="F8622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lnSpc>
            <a:spcPct val="85000"/>
          </a:lnSpc>
          <a:spcBef>
            <a:spcPts val="150"/>
          </a:spcBef>
          <a:spcAft>
            <a:spcPts val="35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5F0088"/>
        </a:dk2>
        <a:lt2>
          <a:srgbClr val="BE9FE3"/>
        </a:lt2>
        <a:accent1>
          <a:srgbClr val="FFA700"/>
        </a:accent1>
        <a:accent2>
          <a:srgbClr val="73A5A9"/>
        </a:accent2>
        <a:accent3>
          <a:srgbClr val="FFFFFF"/>
        </a:accent3>
        <a:accent4>
          <a:srgbClr val="000000"/>
        </a:accent4>
        <a:accent5>
          <a:srgbClr val="FFD0AA"/>
        </a:accent5>
        <a:accent6>
          <a:srgbClr val="689599"/>
        </a:accent6>
        <a:hlink>
          <a:srgbClr val="6FA8E4"/>
        </a:hlink>
        <a:folHlink>
          <a:srgbClr val="F862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5F0088"/>
        </a:dk2>
        <a:lt2>
          <a:srgbClr val="BE9FE3"/>
        </a:lt2>
        <a:accent1>
          <a:srgbClr val="E1A700"/>
        </a:accent1>
        <a:accent2>
          <a:srgbClr val="73A5A9"/>
        </a:accent2>
        <a:accent3>
          <a:srgbClr val="FFFFFF"/>
        </a:accent3>
        <a:accent4>
          <a:srgbClr val="000000"/>
        </a:accent4>
        <a:accent5>
          <a:srgbClr val="EED0AA"/>
        </a:accent5>
        <a:accent6>
          <a:srgbClr val="689599"/>
        </a:accent6>
        <a:hlink>
          <a:srgbClr val="6FA8E4"/>
        </a:hlink>
        <a:folHlink>
          <a:srgbClr val="F8622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5F0088"/>
        </a:dk2>
        <a:lt2>
          <a:srgbClr val="BE9FE3"/>
        </a:lt2>
        <a:accent1>
          <a:srgbClr val="FFA700"/>
        </a:accent1>
        <a:accent2>
          <a:srgbClr val="73A5A9"/>
        </a:accent2>
        <a:accent3>
          <a:srgbClr val="FFFFFF"/>
        </a:accent3>
        <a:accent4>
          <a:srgbClr val="000000"/>
        </a:accent4>
        <a:accent5>
          <a:srgbClr val="FFD0AA"/>
        </a:accent5>
        <a:accent6>
          <a:srgbClr val="689599"/>
        </a:accent6>
        <a:hlink>
          <a:srgbClr val="6FA8E4"/>
        </a:hlink>
        <a:folHlink>
          <a:srgbClr val="F862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5F0088"/>
        </a:dk2>
        <a:lt2>
          <a:srgbClr val="BE9FE3"/>
        </a:lt2>
        <a:accent1>
          <a:srgbClr val="E1A700"/>
        </a:accent1>
        <a:accent2>
          <a:srgbClr val="73A5A9"/>
        </a:accent2>
        <a:accent3>
          <a:srgbClr val="FFFFFF"/>
        </a:accent3>
        <a:accent4>
          <a:srgbClr val="000000"/>
        </a:accent4>
        <a:accent5>
          <a:srgbClr val="EED0AA"/>
        </a:accent5>
        <a:accent6>
          <a:srgbClr val="689599"/>
        </a:accent6>
        <a:hlink>
          <a:srgbClr val="6FA8E4"/>
        </a:hlink>
        <a:folHlink>
          <a:srgbClr val="F86226"/>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5F0088"/>
        </a:dk2>
        <a:lt2>
          <a:srgbClr val="BE9FE3"/>
        </a:lt2>
        <a:accent1>
          <a:srgbClr val="FFA700"/>
        </a:accent1>
        <a:accent2>
          <a:srgbClr val="73A5A9"/>
        </a:accent2>
        <a:accent3>
          <a:srgbClr val="FFFFFF"/>
        </a:accent3>
        <a:accent4>
          <a:srgbClr val="000000"/>
        </a:accent4>
        <a:accent5>
          <a:srgbClr val="FFD0AA"/>
        </a:accent5>
        <a:accent6>
          <a:srgbClr val="689599"/>
        </a:accent6>
        <a:hlink>
          <a:srgbClr val="6FA8E4"/>
        </a:hlink>
        <a:folHlink>
          <a:srgbClr val="F862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lcomm 2009">
    <a:dk1>
      <a:srgbClr val="000000"/>
    </a:dk1>
    <a:lt1>
      <a:srgbClr val="FFFFFF"/>
    </a:lt1>
    <a:dk2>
      <a:srgbClr val="5F0088"/>
    </a:dk2>
    <a:lt2>
      <a:srgbClr val="BE9FE3"/>
    </a:lt2>
    <a:accent1>
      <a:srgbClr val="FFA700"/>
    </a:accent1>
    <a:accent2>
      <a:srgbClr val="73A5A9"/>
    </a:accent2>
    <a:accent3>
      <a:srgbClr val="6FA8E4"/>
    </a:accent3>
    <a:accent4>
      <a:srgbClr val="F86226"/>
    </a:accent4>
    <a:accent5>
      <a:srgbClr val="948784"/>
    </a:accent5>
    <a:accent6>
      <a:srgbClr val="E4DDCA"/>
    </a:accent6>
    <a:hlink>
      <a:srgbClr val="6FA8E4"/>
    </a:hlink>
    <a:folHlink>
      <a:srgbClr val="F8622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ualcomm 2009">
    <a:dk1>
      <a:srgbClr val="000000"/>
    </a:dk1>
    <a:lt1>
      <a:srgbClr val="FFFFFF"/>
    </a:lt1>
    <a:dk2>
      <a:srgbClr val="5F0088"/>
    </a:dk2>
    <a:lt2>
      <a:srgbClr val="BE9FE3"/>
    </a:lt2>
    <a:accent1>
      <a:srgbClr val="FFA700"/>
    </a:accent1>
    <a:accent2>
      <a:srgbClr val="73A5A9"/>
    </a:accent2>
    <a:accent3>
      <a:srgbClr val="6FA8E4"/>
    </a:accent3>
    <a:accent4>
      <a:srgbClr val="F86226"/>
    </a:accent4>
    <a:accent5>
      <a:srgbClr val="948784"/>
    </a:accent5>
    <a:accent6>
      <a:srgbClr val="E4DDCA"/>
    </a:accent6>
    <a:hlink>
      <a:srgbClr val="6FA8E4"/>
    </a:hlink>
    <a:folHlink>
      <a:srgbClr val="F8622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ualcomm 2009">
    <a:dk1>
      <a:srgbClr val="000000"/>
    </a:dk1>
    <a:lt1>
      <a:srgbClr val="FFFFFF"/>
    </a:lt1>
    <a:dk2>
      <a:srgbClr val="5F0088"/>
    </a:dk2>
    <a:lt2>
      <a:srgbClr val="BE9FE3"/>
    </a:lt2>
    <a:accent1>
      <a:srgbClr val="FFA700"/>
    </a:accent1>
    <a:accent2>
      <a:srgbClr val="73A5A9"/>
    </a:accent2>
    <a:accent3>
      <a:srgbClr val="6FA8E4"/>
    </a:accent3>
    <a:accent4>
      <a:srgbClr val="F86226"/>
    </a:accent4>
    <a:accent5>
      <a:srgbClr val="948784"/>
    </a:accent5>
    <a:accent6>
      <a:srgbClr val="E4DDCA"/>
    </a:accent6>
    <a:hlink>
      <a:srgbClr val="6FA8E4"/>
    </a:hlink>
    <a:folHlink>
      <a:srgbClr val="F8622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Qualcomm 2009">
    <a:dk1>
      <a:srgbClr val="000000"/>
    </a:dk1>
    <a:lt1>
      <a:srgbClr val="FFFFFF"/>
    </a:lt1>
    <a:dk2>
      <a:srgbClr val="5F0088"/>
    </a:dk2>
    <a:lt2>
      <a:srgbClr val="BE9FE3"/>
    </a:lt2>
    <a:accent1>
      <a:srgbClr val="FFA700"/>
    </a:accent1>
    <a:accent2>
      <a:srgbClr val="73A5A9"/>
    </a:accent2>
    <a:accent3>
      <a:srgbClr val="6FA8E4"/>
    </a:accent3>
    <a:accent4>
      <a:srgbClr val="F86226"/>
    </a:accent4>
    <a:accent5>
      <a:srgbClr val="948784"/>
    </a:accent5>
    <a:accent6>
      <a:srgbClr val="E4DDCA"/>
    </a:accent6>
    <a:hlink>
      <a:srgbClr val="6FA8E4"/>
    </a:hlink>
    <a:folHlink>
      <a:srgbClr val="F8622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10976</TotalTime>
  <Words>1589</Words>
  <Application>Microsoft Office PowerPoint</Application>
  <PresentationFormat>On-screen Show (4:3)</PresentationFormat>
  <Paragraphs>206</Paragraphs>
  <Slides>15</Slides>
  <Notes>10</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Default Design</vt:lpstr>
      <vt:lpstr>2_Custom Design</vt:lpstr>
      <vt:lpstr>Custom Design</vt:lpstr>
      <vt:lpstr>1_Custom Design</vt:lpstr>
      <vt:lpstr>WIRELESS REACH™</vt:lpstr>
      <vt:lpstr>Slide 2</vt:lpstr>
      <vt:lpstr>Current State of the World: A Digital Divide Exists</vt:lpstr>
      <vt:lpstr>Wireless Reach: A Global Initiative</vt:lpstr>
      <vt:lpstr>Current status in India</vt:lpstr>
      <vt:lpstr>Wireless Reach - India</vt:lpstr>
      <vt:lpstr>Connecting India to Disconnect  Poverty</vt:lpstr>
      <vt:lpstr>Connecting India to Disconnect  Poverty</vt:lpstr>
      <vt:lpstr>Fisher Friend, Bringing Helpful  Information to Rural Fishermen</vt:lpstr>
      <vt:lpstr>Fisher Friend Mobile Application</vt:lpstr>
      <vt:lpstr>Fisher Friend Mobile Application</vt:lpstr>
      <vt:lpstr>Brazil: Fishing with 3G Nets</vt:lpstr>
      <vt:lpstr>Thank you!</vt:lpstr>
      <vt:lpstr>Slide 14</vt:lpstr>
      <vt:lpstr>Global Wireless Penetration Rate</vt:lpstr>
    </vt:vector>
  </TitlesOfParts>
  <Company>Duarte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Template</dc:title>
  <dc:creator>Duarte</dc:creator>
  <cp:lastModifiedBy>Qualcomm User</cp:lastModifiedBy>
  <cp:revision>1191</cp:revision>
  <dcterms:created xsi:type="dcterms:W3CDTF">2010-07-07T18:49:02Z</dcterms:created>
  <dcterms:modified xsi:type="dcterms:W3CDTF">2011-06-17T12:22:14Z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658721610</vt:i4>
  </property>
  <property fmtid="{D5CDD505-2E9C-101B-9397-08002B2CF9AE}" pid="3" name="_NewReviewCycle">
    <vt:lpwstr/>
  </property>
  <property fmtid="{D5CDD505-2E9C-101B-9397-08002B2CF9AE}" pid="4" name="_EmailSubject">
    <vt:lpwstr>BeWo Wireless Reach Proposal for 2012</vt:lpwstr>
  </property>
  <property fmtid="{D5CDD505-2E9C-101B-9397-08002B2CF9AE}" pid="5" name="_AuthorEmail">
    <vt:lpwstr>ashiagga@qualcomm.com</vt:lpwstr>
  </property>
  <property fmtid="{D5CDD505-2E9C-101B-9397-08002B2CF9AE}" pid="6" name="_AuthorEmailDisplayName">
    <vt:lpwstr>Aggarwal, Ashish</vt:lpwstr>
  </property>
  <property fmtid="{D5CDD505-2E9C-101B-9397-08002B2CF9AE}" pid="7" name="_PreviousAdHocReviewCycleID">
    <vt:i4>1796787240</vt:i4>
  </property>
</Properties>
</file>