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16"/>
  </p:notesMasterIdLst>
  <p:sldIdLst>
    <p:sldId id="257" r:id="rId3"/>
    <p:sldId id="258" r:id="rId4"/>
    <p:sldId id="259" r:id="rId5"/>
    <p:sldId id="260" r:id="rId6"/>
    <p:sldId id="261" r:id="rId7"/>
    <p:sldId id="262" r:id="rId8"/>
    <p:sldId id="263" r:id="rId9"/>
    <p:sldId id="266" r:id="rId10"/>
    <p:sldId id="264" r:id="rId11"/>
    <p:sldId id="265" r:id="rId12"/>
    <p:sldId id="267" r:id="rId13"/>
    <p:sldId id="269" r:id="rId14"/>
    <p:sldId id="268"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47" autoAdjust="0"/>
    <p:restoredTop sz="94660"/>
  </p:normalViewPr>
  <p:slideViewPr>
    <p:cSldViewPr>
      <p:cViewPr varScale="1">
        <p:scale>
          <a:sx n="69" d="100"/>
          <a:sy n="69" d="100"/>
        </p:scale>
        <p:origin x="-132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00FDE43-293A-4247-8927-82444FA951E1}" type="datetimeFigureOut">
              <a:rPr lang="en-US"/>
              <a:pPr>
                <a:defRPr/>
              </a:pPr>
              <a:t>6/22/2011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BB5D22C-E701-4A20-B583-8356037F6DF1}" type="slidenum">
              <a:rPr lang="en-US"/>
              <a:pPr>
                <a:defRPr/>
              </a:pPr>
              <a:t>‹#›</a:t>
            </a:fld>
            <a:endParaRPr lang="en-US"/>
          </a:p>
        </p:txBody>
      </p:sp>
    </p:spTree>
    <p:extLst>
      <p:ext uri="{BB962C8B-B14F-4D97-AF65-F5344CB8AC3E}">
        <p14:creationId xmlns:p14="http://schemas.microsoft.com/office/powerpoint/2010/main" val="34548649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9E2AD5-2815-4424-9525-5E1380DA461C}" type="slidenum">
              <a:rPr lang="en-US" smtClean="0">
                <a:latin typeface="Times New Roman" pitchFamily="18" charset="0"/>
                <a:sym typeface="Times New Roman" pitchFamily="18" charset="0"/>
              </a:rPr>
              <a:pPr fontAlgn="base">
                <a:spcBef>
                  <a:spcPct val="0"/>
                </a:spcBef>
                <a:spcAft>
                  <a:spcPct val="0"/>
                </a:spcAft>
              </a:pPr>
              <a:t>2</a:t>
            </a:fld>
            <a:endParaRPr lang="en-US" smtClean="0">
              <a:latin typeface="Times New Roman" pitchFamily="18" charset="0"/>
              <a:sym typeface="Times New Roman" pitchFamily="18" charset="0"/>
            </a:endParaRPr>
          </a:p>
        </p:txBody>
      </p:sp>
      <p:sp>
        <p:nvSpPr>
          <p:cNvPr id="25602" name="Rectangle 2"/>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p:spPr>
      </p:sp>
      <p:sp>
        <p:nvSpPr>
          <p:cNvPr id="25603" name="Rectangle 3"/>
          <p:cNvSpPr>
            <a:spLocks noGrp="1" noChangeArrowheads="1"/>
          </p:cNvSpPr>
          <p:nvPr>
            <p:ph type="body" idx="1"/>
          </p:nvPr>
        </p:nvSpPr>
        <p:spPr bwMode="auto">
          <a:xfrm>
            <a:off x="912813" y="4343400"/>
            <a:ext cx="5032375" cy="4113213"/>
          </a:xfrm>
          <a:noFill/>
        </p:spPr>
        <p:txBody>
          <a:bodyPr wrap="square" lIns="91429" tIns="45713" rIns="91429" bIns="45713" numCol="1" anchor="t" anchorCtr="0" compatLnSpc="1">
            <a:prstTxWarp prst="textNoShape">
              <a:avLst/>
            </a:prstTxWarp>
          </a:bodyPr>
          <a:lstStyle/>
          <a:p>
            <a:pPr defTabSz="457200"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p:spPr>
      </p:sp>
      <p:sp>
        <p:nvSpPr>
          <p:cNvPr id="27650" name="Rectangle 3"/>
          <p:cNvSpPr>
            <a:spLocks noGrp="1" noChangeArrowheads="1"/>
          </p:cNvSpPr>
          <p:nvPr>
            <p:ph type="body" idx="1"/>
          </p:nvPr>
        </p:nvSpPr>
        <p:spPr bwMode="auto">
          <a:xfrm>
            <a:off x="685800" y="4572000"/>
            <a:ext cx="5486400" cy="3659188"/>
          </a:xfrm>
          <a:noFill/>
        </p:spPr>
        <p:txBody>
          <a:bodyPr wrap="square" lIns="90007" tIns="45003" rIns="90007" bIns="45003" numCol="1" anchor="t" anchorCtr="0" compatLnSpc="1">
            <a:prstTxWarp prst="textNoShape">
              <a:avLst/>
            </a:prstTxWarp>
          </a:bodyPr>
          <a:lstStyle/>
          <a:p>
            <a:pPr defTabSz="442913" eaLnBrk="1" hangingPunct="1">
              <a:spcBef>
                <a:spcPct val="0"/>
              </a:spcBef>
            </a:pPr>
            <a:r>
              <a:rPr lang="en-US" sz="1100" b="1" smtClean="0">
                <a:latin typeface="Arial" charset="0"/>
              </a:rPr>
              <a:t>‘No other transportation business can match the connected</a:t>
            </a:r>
            <a:r>
              <a:rPr lang="en-US" sz="1100" b="1" i="1" smtClean="0">
                <a:latin typeface="Arial" charset="0"/>
              </a:rPr>
              <a:t> network resources</a:t>
            </a:r>
            <a:r>
              <a:rPr lang="en-US" sz="1100" b="1" smtClean="0">
                <a:latin typeface="Arial" charset="0"/>
              </a:rPr>
              <a:t> of UPS on every continent’</a:t>
            </a:r>
            <a:endParaRPr lang="en-US" sz="1100" u="sng" smtClean="0">
              <a:latin typeface="Arial" charset="0"/>
            </a:endParaRPr>
          </a:p>
          <a:p>
            <a:pPr defTabSz="442913" eaLnBrk="1" hangingPunct="1">
              <a:spcBef>
                <a:spcPct val="0"/>
              </a:spcBef>
            </a:pPr>
            <a:r>
              <a:rPr lang="en-US" sz="1100" smtClean="0">
                <a:latin typeface="Arial" charset="0"/>
              </a:rPr>
              <a:t>UPS is the only logistics and transportation company with a dense global network on all continents.</a:t>
            </a:r>
          </a:p>
          <a:p>
            <a:pPr defTabSz="442913" eaLnBrk="1" hangingPunct="1">
              <a:spcBef>
                <a:spcPct val="0"/>
              </a:spcBef>
            </a:pPr>
            <a:r>
              <a:rPr lang="en-US" sz="1100" u="sng" smtClean="0">
                <a:latin typeface="Arial" charset="0"/>
              </a:rPr>
              <a:t>United States</a:t>
            </a:r>
          </a:p>
          <a:p>
            <a:pPr defTabSz="442913" eaLnBrk="1" hangingPunct="1">
              <a:spcBef>
                <a:spcPct val="0"/>
              </a:spcBef>
            </a:pPr>
            <a:r>
              <a:rPr lang="en-US" sz="1100" smtClean="0">
                <a:latin typeface="Arial" charset="0"/>
              </a:rPr>
              <a:t>Our capability in this market is without equal. One network operation delivers over 2.3m packages and freight items per day. One access point, one solution.</a:t>
            </a:r>
          </a:p>
          <a:p>
            <a:pPr defTabSz="442913" eaLnBrk="1" hangingPunct="1">
              <a:spcBef>
                <a:spcPct val="0"/>
              </a:spcBef>
            </a:pPr>
            <a:r>
              <a:rPr lang="en-US" sz="1100" u="sng" smtClean="0">
                <a:latin typeface="Arial" charset="0"/>
              </a:rPr>
              <a:t>Latin America</a:t>
            </a:r>
          </a:p>
          <a:p>
            <a:pPr defTabSz="442913" eaLnBrk="1" hangingPunct="1">
              <a:spcBef>
                <a:spcPct val="0"/>
              </a:spcBef>
            </a:pPr>
            <a:r>
              <a:rPr lang="en-US" sz="1100" smtClean="0">
                <a:latin typeface="Arial" charset="0"/>
              </a:rPr>
              <a:t>In South America our scale domination continues where we operate the largest package and freight network available.</a:t>
            </a:r>
          </a:p>
          <a:p>
            <a:pPr defTabSz="442913" eaLnBrk="1" hangingPunct="1">
              <a:spcBef>
                <a:spcPct val="0"/>
              </a:spcBef>
            </a:pPr>
            <a:r>
              <a:rPr lang="en-US" sz="1100" u="sng" smtClean="0">
                <a:latin typeface="Arial" charset="0"/>
              </a:rPr>
              <a:t>Europe</a:t>
            </a:r>
          </a:p>
          <a:p>
            <a:pPr defTabSz="442913" eaLnBrk="1" hangingPunct="1">
              <a:spcBef>
                <a:spcPct val="0"/>
              </a:spcBef>
            </a:pPr>
            <a:r>
              <a:rPr lang="en-US" sz="1100" smtClean="0">
                <a:latin typeface="Arial" charset="0"/>
              </a:rPr>
              <a:t>The UPS ‘transborder’ service portfolio is exceptionally diverse, but the key here is the integrated approach we provide. Our service portfolio is harmonized so whether you are in the UK, Spain, Germany or Poland you and your customers experience exactly the same service options through a single connection.</a:t>
            </a:r>
          </a:p>
          <a:p>
            <a:pPr defTabSz="442913" eaLnBrk="1" hangingPunct="1">
              <a:spcBef>
                <a:spcPct val="0"/>
              </a:spcBef>
            </a:pPr>
            <a:r>
              <a:rPr lang="en-US" sz="1100" u="sng" smtClean="0">
                <a:latin typeface="Arial" charset="0"/>
              </a:rPr>
              <a:t>Asia</a:t>
            </a:r>
          </a:p>
          <a:p>
            <a:pPr defTabSz="442913" eaLnBrk="1" hangingPunct="1">
              <a:spcBef>
                <a:spcPct val="0"/>
              </a:spcBef>
            </a:pPr>
            <a:r>
              <a:rPr lang="en-US" sz="1100" smtClean="0">
                <a:latin typeface="Arial" charset="0"/>
              </a:rPr>
              <a:t>Recently we opened our Shenzhen Hub as the centre piece to UPS operational capability in Asia. Through this facility and our extensive footprint of facilities throughout the area, UPS offers more time of day delivery options than any other carrier</a:t>
            </a:r>
            <a:r>
              <a:rPr lang="en-US" smtClean="0">
                <a:latin typeface="Arial"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27CD3F-5933-40DC-BB72-821BB19E1C3E}" type="slidenum">
              <a:rPr lang="en-US" smtClean="0">
                <a:latin typeface="Arial" charset="0"/>
                <a:cs typeface="Arial" charset="0"/>
                <a:sym typeface="Times New Roman" pitchFamily="18" charset="0"/>
              </a:rPr>
              <a:pPr fontAlgn="base">
                <a:spcBef>
                  <a:spcPct val="0"/>
                </a:spcBef>
                <a:spcAft>
                  <a:spcPct val="0"/>
                </a:spcAft>
              </a:pPr>
              <a:t>5</a:t>
            </a:fld>
            <a:endParaRPr lang="en-US" smtClean="0">
              <a:latin typeface="Arial" charset="0"/>
              <a:cs typeface="Arial" charset="0"/>
              <a:sym typeface="Times New Roman" pitchFamily="18" charset="0"/>
            </a:endParaRPr>
          </a:p>
        </p:txBody>
      </p:sp>
      <p:sp>
        <p:nvSpPr>
          <p:cNvPr id="30722" name="Rectangle 7"/>
          <p:cNvSpPr txBox="1">
            <a:spLocks noGrp="1" noChangeArrowheads="1"/>
          </p:cNvSpPr>
          <p:nvPr/>
        </p:nvSpPr>
        <p:spPr bwMode="auto">
          <a:xfrm>
            <a:off x="3886200" y="8683625"/>
            <a:ext cx="2970213" cy="458788"/>
          </a:xfrm>
          <a:prstGeom prst="rect">
            <a:avLst/>
          </a:prstGeom>
          <a:noFill/>
          <a:ln w="9525">
            <a:noFill/>
            <a:miter lim="800000"/>
            <a:headEnd/>
            <a:tailEnd/>
          </a:ln>
        </p:spPr>
        <p:txBody>
          <a:bodyPr lIns="88566" tIns="44284" rIns="88566" bIns="44284" anchor="b"/>
          <a:lstStyle/>
          <a:p>
            <a:pPr algn="r" defTabSz="885825"/>
            <a:fld id="{112C9B83-3935-4498-82C2-876FD9F01F26}" type="slidenum">
              <a:rPr lang="en-US" altLang="zh-CN" sz="1200" b="1">
                <a:latin typeface="Times New Roman" pitchFamily="18" charset="0"/>
                <a:cs typeface="Arial" charset="0"/>
                <a:sym typeface="Times New Roman" pitchFamily="18" charset="0"/>
              </a:rPr>
              <a:pPr algn="r" defTabSz="885825"/>
              <a:t>5</a:t>
            </a:fld>
            <a:endParaRPr lang="en-US" altLang="zh-CN" sz="1200" b="1">
              <a:latin typeface="Times New Roman" pitchFamily="18" charset="0"/>
              <a:cs typeface="Arial" charset="0"/>
              <a:sym typeface="Times New Roman" pitchFamily="18" charset="0"/>
            </a:endParaRPr>
          </a:p>
        </p:txBody>
      </p:sp>
      <p:sp>
        <p:nvSpPr>
          <p:cNvPr id="30723" name="Rectangle 2"/>
          <p:cNvSpPr>
            <a:spLocks noGrp="1" noRot="1" noChangeAspect="1" noChangeArrowheads="1" noTextEdit="1"/>
          </p:cNvSpPr>
          <p:nvPr>
            <p:ph type="sldImg"/>
          </p:nvPr>
        </p:nvSpPr>
        <p:spPr bwMode="auto">
          <a:xfrm>
            <a:off x="1143000" y="684213"/>
            <a:ext cx="4572000" cy="3430587"/>
          </a:xfrm>
          <a:noFill/>
          <a:ln>
            <a:solidFill>
              <a:srgbClr val="000000"/>
            </a:solidFill>
            <a:miter lim="800000"/>
            <a:headEnd/>
            <a:tailEnd/>
          </a:ln>
        </p:spPr>
      </p:sp>
      <p:sp>
        <p:nvSpPr>
          <p:cNvPr id="30724" name="Rectangle 3"/>
          <p:cNvSpPr>
            <a:spLocks noGrp="1" noChangeArrowheads="1"/>
          </p:cNvSpPr>
          <p:nvPr>
            <p:ph type="body" idx="1"/>
          </p:nvPr>
        </p:nvSpPr>
        <p:spPr bwMode="auto">
          <a:xfrm>
            <a:off x="685800" y="4344988"/>
            <a:ext cx="5486400" cy="4114800"/>
          </a:xfrm>
          <a:noFill/>
        </p:spPr>
        <p:txBody>
          <a:bodyPr wrap="square" lIns="88566" tIns="44284" rIns="88566" bIns="44284" numCol="1" anchor="t" anchorCtr="0" compatLnSpc="1">
            <a:prstTxWarp prst="textNoShape">
              <a:avLst/>
            </a:prstTxWarp>
          </a:bodyPr>
          <a:lstStyle/>
          <a:p>
            <a:pPr eaLnBrk="1" hangingPunct="1">
              <a:spcBef>
                <a:spcPct val="0"/>
              </a:spcBef>
              <a:buFontTx/>
              <a:buChar char="•"/>
            </a:pPr>
            <a:r>
              <a:rPr lang="en-US" altLang="zh-CN" sz="1000" smtClean="0">
                <a:cs typeface="宋体"/>
              </a:rPr>
              <a:t> </a:t>
            </a:r>
            <a:endParaRPr lang="en-US" altLang="zh-CN" smtClean="0">
              <a:cs typeface="宋体"/>
            </a:endParaRPr>
          </a:p>
        </p:txBody>
      </p:sp>
      <p:sp>
        <p:nvSpPr>
          <p:cNvPr id="30725" name="Rectangle 3"/>
          <p:cNvSpPr>
            <a:spLocks/>
          </p:cNvSpPr>
          <p:nvPr/>
        </p:nvSpPr>
        <p:spPr bwMode="auto">
          <a:xfrm>
            <a:off x="228600" y="4191000"/>
            <a:ext cx="5943600" cy="4738688"/>
          </a:xfrm>
          <a:prstGeom prst="rect">
            <a:avLst/>
          </a:prstGeom>
          <a:noFill/>
          <a:ln w="9525">
            <a:noFill/>
            <a:miter lim="800000"/>
            <a:headEnd/>
            <a:tailEnd/>
          </a:ln>
        </p:spPr>
        <p:txBody>
          <a:bodyPr/>
          <a:lstStyle/>
          <a:p>
            <a:pPr eaLnBrk="0" hangingPunct="0">
              <a:tabLst>
                <a:tab pos="228600" algn="l"/>
                <a:tab pos="1828800" algn="l"/>
              </a:tabLst>
            </a:pPr>
            <a:r>
              <a:rPr lang="en-US" sz="900">
                <a:latin typeface="Calibri" pitchFamily="34" charset="0"/>
                <a:ea typeface="Arial Unicode MS"/>
                <a:cs typeface="Arial" charset="0"/>
              </a:rPr>
              <a:t>INDIA HEADQUARTERS UPS Jetair Express UPS Jetair Express Pvt Ltd, Plot No. 6-A, Shyam Nagar, Off Jogeshwari Vikhroli Link Road, Majas Village, Jogeshwari (E), Mumbai 400 060 India.</a:t>
            </a:r>
          </a:p>
          <a:p>
            <a:pPr eaLnBrk="0" hangingPunct="0">
              <a:tabLst>
                <a:tab pos="228600" algn="l"/>
                <a:tab pos="1828800" algn="l"/>
              </a:tabLst>
            </a:pPr>
            <a:endParaRPr lang="en-US" sz="900">
              <a:latin typeface="Calibri" pitchFamily="34" charset="0"/>
              <a:ea typeface="Arial Unicode MS"/>
              <a:cs typeface="Arial" charset="0"/>
            </a:endParaRPr>
          </a:p>
          <a:p>
            <a:pPr eaLnBrk="0" hangingPunct="0">
              <a:tabLst>
                <a:tab pos="228600" algn="l"/>
                <a:tab pos="1828800" algn="l"/>
              </a:tabLst>
            </a:pPr>
            <a:r>
              <a:rPr lang="en-US" sz="900">
                <a:latin typeface="Calibri" pitchFamily="34" charset="0"/>
                <a:ea typeface="Arial Unicode MS"/>
                <a:cs typeface="Arial" charset="0"/>
              </a:rPr>
              <a:t>UPS Supply Chain Operations UPS SCS India Pvt. Ltd. 901, 9</a:t>
            </a:r>
            <a:r>
              <a:rPr lang="en-US" sz="900" baseline="30000">
                <a:latin typeface="Calibri" pitchFamily="34" charset="0"/>
                <a:ea typeface="Arial Unicode MS"/>
                <a:cs typeface="Arial" charset="0"/>
              </a:rPr>
              <a:t>th</a:t>
            </a:r>
            <a:r>
              <a:rPr lang="en-US" sz="900">
                <a:latin typeface="Calibri" pitchFamily="34" charset="0"/>
                <a:ea typeface="Arial Unicode MS"/>
                <a:cs typeface="Arial" charset="0"/>
              </a:rPr>
              <a:t> Floor, Alfa Building, Main Street Hiranandani Business Park, Powai, Mumbai 400 076 India.</a:t>
            </a:r>
          </a:p>
          <a:p>
            <a:pPr eaLnBrk="0" hangingPunct="0">
              <a:tabLst>
                <a:tab pos="228600" algn="l"/>
                <a:tab pos="1828800" algn="l"/>
              </a:tabLst>
            </a:pPr>
            <a:endParaRPr lang="en-US" sz="900">
              <a:latin typeface="Calibri" pitchFamily="34" charset="0"/>
              <a:ea typeface="Arial Unicode MS"/>
              <a:cs typeface="Arial" charset="0"/>
            </a:endParaRPr>
          </a:p>
          <a:p>
            <a:pPr eaLnBrk="0" hangingPunct="0">
              <a:tabLst>
                <a:tab pos="228600" algn="l"/>
                <a:tab pos="1828800" algn="l"/>
              </a:tabLst>
            </a:pPr>
            <a:r>
              <a:rPr lang="en-US" sz="900">
                <a:latin typeface="Calibri" pitchFamily="34" charset="0"/>
                <a:ea typeface="Arial Unicode MS"/>
                <a:cs typeface="Arial" charset="0"/>
              </a:rPr>
              <a:t>MANAGING DIRECTOR, UPS Indian Subcontinent Mark Khambatta </a:t>
            </a:r>
          </a:p>
          <a:p>
            <a:pPr eaLnBrk="0" hangingPunct="0">
              <a:tabLst>
                <a:tab pos="228600" algn="l"/>
                <a:tab pos="1828800" algn="l"/>
              </a:tabLst>
            </a:pPr>
            <a:endParaRPr lang="en-US" sz="900">
              <a:latin typeface="Calibri" pitchFamily="34" charset="0"/>
              <a:ea typeface="Arial Unicode MS"/>
              <a:cs typeface="Arial" charset="0"/>
            </a:endParaRPr>
          </a:p>
          <a:p>
            <a:pPr eaLnBrk="0" hangingPunct="0">
              <a:tabLst>
                <a:tab pos="228600" algn="l"/>
                <a:tab pos="1828800" algn="l"/>
              </a:tabLst>
            </a:pPr>
            <a:r>
              <a:rPr lang="en-US" altLang="ko-KR" sz="900">
                <a:latin typeface="Calibri" pitchFamily="34" charset="0"/>
                <a:ea typeface="Arial Unicode MS"/>
                <a:cs typeface="Arial" charset="0"/>
              </a:rPr>
              <a:t>POINTS OF ACCESS</a:t>
            </a:r>
            <a:r>
              <a:rPr lang="en-US" altLang="ko-KR" sz="900">
                <a:solidFill>
                  <a:srgbClr val="FFFFFF"/>
                </a:solidFill>
                <a:latin typeface="Calibri" pitchFamily="34" charset="0"/>
                <a:ea typeface="Arial Unicode MS"/>
                <a:cs typeface="Arial" charset="0"/>
              </a:rPr>
              <a:t> </a:t>
            </a:r>
            <a:r>
              <a:rPr lang="en-US" altLang="ko-KR" sz="900">
                <a:solidFill>
                  <a:srgbClr val="000000"/>
                </a:solidFill>
                <a:latin typeface="Calibri" pitchFamily="34" charset="0"/>
                <a:ea typeface="Arial Unicode MS"/>
                <a:cs typeface="Arial" charset="0"/>
              </a:rPr>
              <a:t>Over </a:t>
            </a:r>
            <a:r>
              <a:rPr lang="en-US" altLang="ko-KR" sz="900">
                <a:latin typeface="Calibri" pitchFamily="34" charset="0"/>
                <a:ea typeface="Arial Unicode MS"/>
                <a:cs typeface="Arial" charset="0"/>
              </a:rPr>
              <a:t>219 points of access across India       </a:t>
            </a:r>
          </a:p>
          <a:p>
            <a:pPr eaLnBrk="0" hangingPunct="0">
              <a:tabLst>
                <a:tab pos="228600" algn="l"/>
                <a:tab pos="1828800" algn="l"/>
              </a:tabLst>
            </a:pPr>
            <a:endParaRPr lang="en-US" altLang="ko-KR" sz="900">
              <a:latin typeface="Calibri" pitchFamily="34" charset="0"/>
              <a:ea typeface="Arial Unicode MS"/>
              <a:cs typeface="Arial" charset="0"/>
            </a:endParaRPr>
          </a:p>
          <a:p>
            <a:pPr eaLnBrk="0" hangingPunct="0">
              <a:tabLst>
                <a:tab pos="228600" algn="l"/>
                <a:tab pos="1828800" algn="l"/>
              </a:tabLst>
            </a:pPr>
            <a:r>
              <a:rPr lang="en-US" altLang="ko-KR" sz="900">
                <a:latin typeface="Calibri" pitchFamily="34" charset="0"/>
                <a:ea typeface="Arial Unicode MS"/>
                <a:cs typeface="Arial" charset="0"/>
              </a:rPr>
              <a:t>EMPLOYEES 727 in India; 400,600 Worldwide </a:t>
            </a:r>
          </a:p>
          <a:p>
            <a:pPr eaLnBrk="0" hangingPunct="0">
              <a:tabLst>
                <a:tab pos="228600" algn="l"/>
                <a:tab pos="1828800" algn="l"/>
              </a:tabLst>
            </a:pPr>
            <a:endParaRPr lang="en-US" altLang="ko-KR" sz="900">
              <a:latin typeface="Calibri" pitchFamily="34" charset="0"/>
              <a:ea typeface="Arial Unicode MS"/>
              <a:cs typeface="Arial" charset="0"/>
            </a:endParaRPr>
          </a:p>
          <a:p>
            <a:pPr eaLnBrk="0" hangingPunct="0">
              <a:tabLst>
                <a:tab pos="228600" algn="l"/>
                <a:tab pos="1828800" algn="l"/>
              </a:tabLst>
            </a:pPr>
            <a:r>
              <a:rPr lang="en-US" altLang="ko-KR" sz="900">
                <a:latin typeface="Calibri" pitchFamily="34" charset="0"/>
                <a:ea typeface="Arial Unicode MS"/>
                <a:cs typeface="Arial" charset="0"/>
              </a:rPr>
              <a:t>DELIVERY FLEET 76 (scooters, trucks and vans)</a:t>
            </a:r>
          </a:p>
          <a:p>
            <a:pPr eaLnBrk="0" hangingPunct="0">
              <a:tabLst>
                <a:tab pos="228600" algn="l"/>
                <a:tab pos="1828800" algn="l"/>
              </a:tabLst>
            </a:pPr>
            <a:endParaRPr lang="en-US" altLang="ko-KR" sz="900">
              <a:latin typeface="Calibri" pitchFamily="34" charset="0"/>
              <a:ea typeface="Arial Unicode MS"/>
              <a:cs typeface="Arial" charset="0"/>
            </a:endParaRPr>
          </a:p>
          <a:p>
            <a:pPr eaLnBrk="0" hangingPunct="0">
              <a:tabLst>
                <a:tab pos="228600" algn="l"/>
                <a:tab pos="1828800" algn="l"/>
              </a:tabLst>
            </a:pPr>
            <a:r>
              <a:rPr lang="en-US" altLang="ko-KR" sz="900">
                <a:latin typeface="Calibri" pitchFamily="34" charset="0"/>
                <a:ea typeface="Arial Unicode MS"/>
                <a:cs typeface="Arial" charset="0"/>
              </a:rPr>
              <a:t>UPS FLIGHTS 7 weekly flights to and from Mumbai </a:t>
            </a:r>
          </a:p>
          <a:p>
            <a:pPr eaLnBrk="0" hangingPunct="0">
              <a:tabLst>
                <a:tab pos="228600" algn="l"/>
                <a:tab pos="1828800" algn="l"/>
              </a:tabLst>
            </a:pPr>
            <a:endParaRPr lang="en-US" altLang="ko-KR" sz="900">
              <a:latin typeface="Calibri" pitchFamily="34" charset="0"/>
              <a:ea typeface="Arial Unicode MS"/>
              <a:cs typeface="Arial" charset="0"/>
            </a:endParaRPr>
          </a:p>
          <a:p>
            <a:pPr eaLnBrk="0" hangingPunct="0">
              <a:tabLst>
                <a:tab pos="228600" algn="l"/>
                <a:tab pos="1828800" algn="l"/>
              </a:tabLst>
            </a:pPr>
            <a:r>
              <a:rPr lang="en-US" altLang="ko-KR" sz="900">
                <a:latin typeface="Calibri" pitchFamily="34" charset="0"/>
                <a:ea typeface="Arial Unicode MS"/>
                <a:cs typeface="Arial" charset="0"/>
              </a:rPr>
              <a:t>AIRPORTS SERVED 5 (Mumbai, Chennai, New Delhi, Bangalore and Cochin) </a:t>
            </a:r>
          </a:p>
          <a:p>
            <a:pPr eaLnBrk="0" hangingPunct="0">
              <a:tabLst>
                <a:tab pos="228600" algn="l"/>
                <a:tab pos="1828800" algn="l"/>
              </a:tabLst>
            </a:pPr>
            <a:endParaRPr lang="en-US" altLang="ko-KR" sz="900">
              <a:latin typeface="Calibri" pitchFamily="34" charset="0"/>
              <a:ea typeface="Arial Unicode MS"/>
              <a:cs typeface="Arial" charset="0"/>
            </a:endParaRPr>
          </a:p>
          <a:p>
            <a:pPr eaLnBrk="0" hangingPunct="0">
              <a:tabLst>
                <a:tab pos="228600" algn="l"/>
                <a:tab pos="1828800" algn="l"/>
              </a:tabLst>
            </a:pPr>
            <a:r>
              <a:rPr lang="en-US" altLang="ko-KR" sz="900">
                <a:latin typeface="Calibri" pitchFamily="34" charset="0"/>
                <a:ea typeface="Arial Unicode MS"/>
                <a:cs typeface="Arial" charset="0"/>
              </a:rPr>
              <a:t>BROKERAGE OPERATIONS 10 (Bangalore, Chennai, Cochin, Hyderabad, Kolkata, Mumbai, New Delhi, Pune, Ahmedabad, Jaipur)</a:t>
            </a:r>
          </a:p>
          <a:p>
            <a:pPr eaLnBrk="0" hangingPunct="0">
              <a:tabLst>
                <a:tab pos="228600" algn="l"/>
                <a:tab pos="1828800" algn="l"/>
              </a:tabLst>
            </a:pPr>
            <a:endParaRPr lang="en-US" altLang="ko-KR" sz="900">
              <a:latin typeface="Calibri" pitchFamily="34" charset="0"/>
              <a:ea typeface="Arial Unicode MS"/>
              <a:cs typeface="Arial" charset="0"/>
            </a:endParaRPr>
          </a:p>
          <a:p>
            <a:pPr eaLnBrk="0" hangingPunct="0">
              <a:tabLst>
                <a:tab pos="228600" algn="l"/>
                <a:tab pos="1828800" algn="l"/>
              </a:tabLst>
            </a:pPr>
            <a:r>
              <a:rPr lang="en-US" altLang="ko-KR" sz="900">
                <a:latin typeface="Calibri" pitchFamily="34" charset="0"/>
                <a:ea typeface="Arial Unicode MS"/>
                <a:cs typeface="Arial" charset="0"/>
              </a:rPr>
              <a:t>OPERATING FACILITIES 12 (Ahmedabad, Bangalore, Chennai, Hyderabad, Jaipur, Kolkata, Ludhiana, Moradabad, Mumbai, New Delhi, Pune and Tirupur)</a:t>
            </a:r>
            <a:endParaRPr lang="en-US" altLang="ko-KR" sz="900">
              <a:latin typeface="Calibri" pitchFamily="34"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8DA871-F5FE-45E0-8556-CA1BFAABD07D}" type="slidenum">
              <a:rPr lang="en-US" smtClean="0">
                <a:latin typeface="Times New Roman" pitchFamily="18" charset="0"/>
                <a:sym typeface="Times New Roman" pitchFamily="18" charset="0"/>
              </a:rPr>
              <a:pPr fontAlgn="base">
                <a:spcBef>
                  <a:spcPct val="0"/>
                </a:spcBef>
                <a:spcAft>
                  <a:spcPct val="0"/>
                </a:spcAft>
              </a:pPr>
              <a:t>6</a:t>
            </a:fld>
            <a:endParaRPr lang="en-US" smtClean="0">
              <a:latin typeface="Times New Roman" pitchFamily="18" charset="0"/>
              <a:sym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5634CF-F182-4615-ADB2-F02F915A1279}" type="slidenum">
              <a:rPr lang="en-US" smtClean="0">
                <a:latin typeface="Times New Roman" pitchFamily="18" charset="0"/>
                <a:sym typeface="Times New Roman" pitchFamily="18" charset="0"/>
              </a:rPr>
              <a:pPr fontAlgn="base">
                <a:spcBef>
                  <a:spcPct val="0"/>
                </a:spcBef>
                <a:spcAft>
                  <a:spcPct val="0"/>
                </a:spcAft>
              </a:pPr>
              <a:t>9</a:t>
            </a:fld>
            <a:endParaRPr lang="en-US" smtClean="0">
              <a:latin typeface="Times New Roman" pitchFamily="18" charset="0"/>
              <a:sym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85750" indent="-285750" eaLnBrk="1" fontAlgn="auto" hangingPunct="1">
              <a:spcBef>
                <a:spcPts val="0"/>
              </a:spcBef>
              <a:spcAft>
                <a:spcPts val="0"/>
              </a:spcAft>
              <a:buFont typeface="Arial" pitchFamily="34" charset="0"/>
              <a:buChar char="•"/>
              <a:defRPr/>
            </a:pPr>
            <a:r>
              <a:rPr lang="en-US" dirty="0" smtClean="0">
                <a:latin typeface="Times New Roman" pitchFamily="18" charset="0"/>
              </a:rPr>
              <a:t>According to the UN Conference on Trade and Development (UNCTAD), global inflows of foreign direct investment (FDI) in 2010 totaled $1.12 trillion, a shade more than the $1.11 trillion recorded during 2009. </a:t>
            </a:r>
          </a:p>
          <a:p>
            <a:pPr marL="285750" indent="-285750" eaLnBrk="1" fontAlgn="auto" hangingPunct="1">
              <a:spcBef>
                <a:spcPts val="0"/>
              </a:spcBef>
              <a:spcAft>
                <a:spcPts val="0"/>
              </a:spcAft>
              <a:buFont typeface="Arial" pitchFamily="34" charset="0"/>
              <a:buChar char="•"/>
              <a:defRPr/>
            </a:pPr>
            <a:endParaRPr lang="en-US" dirty="0" smtClean="0">
              <a:latin typeface="Times New Roman" pitchFamily="18" charset="0"/>
            </a:endParaRPr>
          </a:p>
          <a:p>
            <a:pPr marL="285750" indent="-285750" eaLnBrk="1" fontAlgn="auto" hangingPunct="1">
              <a:spcBef>
                <a:spcPts val="0"/>
              </a:spcBef>
              <a:spcAft>
                <a:spcPts val="0"/>
              </a:spcAft>
              <a:buFont typeface="Arial" pitchFamily="34" charset="0"/>
              <a:buChar char="•"/>
              <a:defRPr/>
            </a:pPr>
            <a:r>
              <a:rPr lang="en-US" dirty="0" smtClean="0">
                <a:latin typeface="Times New Roman" pitchFamily="18" charset="0"/>
              </a:rPr>
              <a:t>More than $100 billion of FDI poured into China, making it the world’s second-largest recipient of such investment. </a:t>
            </a:r>
          </a:p>
          <a:p>
            <a:pPr eaLnBrk="1" fontAlgn="auto" hangingPunct="1">
              <a:spcBef>
                <a:spcPts val="0"/>
              </a:spcBef>
              <a:spcAft>
                <a:spcPts val="0"/>
              </a:spcAft>
              <a:defRPr/>
            </a:pPr>
            <a:endParaRPr lang="en-US" dirty="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CA6C70-79E2-44C6-9A45-0C0694BFE637}" type="slidenum">
              <a:rPr lang="en-US"/>
              <a:pPr fontAlgn="base">
                <a:spcBef>
                  <a:spcPct val="0"/>
                </a:spcBef>
                <a:spcAft>
                  <a:spcPct val="0"/>
                </a:spcAft>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ups_logo_logistics_v_cmyk"/>
          <p:cNvPicPr>
            <a:picLocks noChangeAspect="1" noChangeArrowheads="1"/>
          </p:cNvPicPr>
          <p:nvPr/>
        </p:nvPicPr>
        <p:blipFill>
          <a:blip r:embed="rId2"/>
          <a:srcRect/>
          <a:stretch>
            <a:fillRect/>
          </a:stretch>
        </p:blipFill>
        <p:spPr bwMode="auto">
          <a:xfrm>
            <a:off x="6705600" y="5108575"/>
            <a:ext cx="2057400" cy="1368425"/>
          </a:xfrm>
          <a:prstGeom prst="rect">
            <a:avLst/>
          </a:prstGeom>
          <a:noFill/>
          <a:ln w="9525">
            <a:noFill/>
            <a:miter lim="800000"/>
            <a:headEnd/>
            <a:tailEnd/>
          </a:ln>
        </p:spPr>
      </p:pic>
      <p:sp>
        <p:nvSpPr>
          <p:cNvPr id="137218" name="Rectangle 2"/>
          <p:cNvSpPr>
            <a:spLocks noGrp="1" noChangeArrowheads="1"/>
          </p:cNvSpPr>
          <p:nvPr>
            <p:ph type="ctrTitle"/>
          </p:nvPr>
        </p:nvSpPr>
        <p:spPr>
          <a:xfrm>
            <a:off x="301625" y="5100638"/>
            <a:ext cx="7772400" cy="612775"/>
          </a:xfrm>
        </p:spPr>
        <p:txBody>
          <a:bodyPr/>
          <a:lstStyle>
            <a:lvl1pPr>
              <a:defRPr smtClean="0">
                <a:latin typeface="Arial" charset="0"/>
              </a:defRPr>
            </a:lvl1pPr>
          </a:lstStyle>
          <a:p>
            <a:pPr lvl="0"/>
            <a:r>
              <a:rPr lang="en-US" noProof="0" smtClean="0">
                <a:sym typeface="Trebuchet MS Bold" charset="0"/>
              </a:rPr>
              <a:t>Click to edit Master title style</a:t>
            </a:r>
          </a:p>
        </p:txBody>
      </p:sp>
      <p:sp>
        <p:nvSpPr>
          <p:cNvPr id="137219" name="Rectangle 7"/>
          <p:cNvSpPr>
            <a:spLocks noGrp="1" noChangeArrowheads="1"/>
          </p:cNvSpPr>
          <p:nvPr>
            <p:ph type="subTitle" idx="1"/>
          </p:nvPr>
        </p:nvSpPr>
        <p:spPr>
          <a:xfrm>
            <a:off x="301625" y="5711825"/>
            <a:ext cx="7085013" cy="530225"/>
          </a:xfrm>
        </p:spPr>
        <p:txBody>
          <a:bodyPr/>
          <a:lstStyle>
            <a:lvl1pPr marL="0" indent="0">
              <a:buFontTx/>
              <a:buNone/>
              <a:defRPr sz="2200" smtClean="0">
                <a:solidFill>
                  <a:schemeClr val="tx1"/>
                </a:solidFill>
                <a:latin typeface="Arial" charset="0"/>
              </a:defRPr>
            </a:lvl1pPr>
          </a:lstStyle>
          <a:p>
            <a:pPr lvl="0"/>
            <a:r>
              <a:rPr lang="en-US" noProof="0" smtClean="0">
                <a:sym typeface="Trebuchet MS" pitchFamily="34" charset="0"/>
              </a:rPr>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smtClean="0"/>
              <a:t>Click to edit Master title style</a:t>
            </a:r>
            <a:endParaRPr lang="en-US" dirty="0"/>
          </a:p>
        </p:txBody>
      </p:sp>
      <p:sp>
        <p:nvSpPr>
          <p:cNvPr id="3" name="Content Placeholder 2"/>
          <p:cNvSpPr>
            <a:spLocks noGrp="1"/>
          </p:cNvSpPr>
          <p:nvPr>
            <p:ph sz="half" idx="1"/>
          </p:nvPr>
        </p:nvSpPr>
        <p:spPr>
          <a:xfrm>
            <a:off x="304800" y="1371600"/>
            <a:ext cx="2839641" cy="3350865"/>
          </a:xfrm>
        </p:spPr>
        <p:txBody>
          <a:bodyPr/>
          <a:lstStyle>
            <a:lvl1pPr>
              <a:defRPr sz="2000">
                <a:latin typeface="Arial"/>
                <a:cs typeface="Arial"/>
              </a:defRPr>
            </a:lvl1pPr>
            <a:lvl2pPr>
              <a:defRPr sz="1700">
                <a:latin typeface="Arial"/>
                <a:cs typeface="Arial"/>
              </a:defRPr>
            </a:lvl2pPr>
            <a:lvl3pPr>
              <a:defRPr sz="1400">
                <a:latin typeface="Arial"/>
                <a:cs typeface="Arial"/>
              </a:defRPr>
            </a:lvl3pPr>
            <a:lvl4pPr>
              <a:defRPr sz="1300">
                <a:latin typeface="Arial"/>
                <a:cs typeface="Arial"/>
              </a:defRPr>
            </a:lvl4pPr>
            <a:lvl5pPr>
              <a:defRPr sz="1300">
                <a:latin typeface="Arial"/>
                <a:cs typeface="Arial"/>
              </a:defRPr>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51597" y="1371600"/>
            <a:ext cx="2839641" cy="3350865"/>
          </a:xfrm>
        </p:spPr>
        <p:txBody>
          <a:bodyPr/>
          <a:lstStyle>
            <a:lvl1pPr>
              <a:defRPr sz="2000">
                <a:latin typeface="Arial"/>
                <a:cs typeface="Arial"/>
              </a:defRPr>
            </a:lvl1pPr>
            <a:lvl2pPr>
              <a:defRPr sz="1700">
                <a:latin typeface="Arial"/>
                <a:cs typeface="Arial"/>
              </a:defRPr>
            </a:lvl2pPr>
            <a:lvl3pPr>
              <a:defRPr sz="1400">
                <a:latin typeface="Arial"/>
                <a:cs typeface="Arial"/>
              </a:defRPr>
            </a:lvl3pPr>
            <a:lvl4pPr>
              <a:defRPr sz="1300">
                <a:latin typeface="Arial"/>
                <a:cs typeface="Arial"/>
              </a:defRPr>
            </a:lvl4pPr>
            <a:lvl5pPr>
              <a:defRPr sz="1300">
                <a:latin typeface="Arial"/>
                <a:cs typeface="Arial"/>
              </a:defRPr>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3609" y="322585"/>
            <a:ext cx="5768578" cy="1061516"/>
          </a:xfrm>
        </p:spPr>
        <p:txBody>
          <a:bodyPr/>
          <a:lstStyle>
            <a:lvl1pPr>
              <a:defRPr>
                <a:latin typeface="Arial"/>
                <a:cs typeface="Arial"/>
              </a:defRPr>
            </a:lvl1pPr>
          </a:lstStyle>
          <a:p>
            <a:r>
              <a:rPr lang="en-US" smtClean="0"/>
              <a:t>Click to edit Master title style</a:t>
            </a:r>
            <a:endParaRPr lang="en-US"/>
          </a:p>
        </p:txBody>
      </p:sp>
      <p:sp>
        <p:nvSpPr>
          <p:cNvPr id="3" name="Chart Placeholder 2"/>
          <p:cNvSpPr>
            <a:spLocks noGrp="1"/>
          </p:cNvSpPr>
          <p:nvPr>
            <p:ph type="chart" idx="1"/>
          </p:nvPr>
        </p:nvSpPr>
        <p:spPr>
          <a:xfrm>
            <a:off x="304800" y="1371600"/>
            <a:ext cx="5786438" cy="3350865"/>
          </a:xfrm>
        </p:spPr>
        <p:txBody>
          <a:bodyPr/>
          <a:lstStyle>
            <a:lvl1pPr>
              <a:defRPr>
                <a:latin typeface="Arial"/>
                <a:cs typeface="Arial"/>
              </a:defRPr>
            </a:lvl1pPr>
          </a:lstStyle>
          <a:p>
            <a:pPr lvl="0"/>
            <a:r>
              <a:rPr lang="en-US" noProof="0" smtClean="0">
                <a:sym typeface="Trebuchet MS" charset="0"/>
              </a:rPr>
              <a:t>Click icon to add chart</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3213" y="322263"/>
            <a:ext cx="8383587" cy="5316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3213" y="322263"/>
            <a:ext cx="8383587" cy="1062037"/>
          </a:xfrm>
        </p:spPr>
        <p:txBody>
          <a:bodyPr/>
          <a:lstStyle/>
          <a:p>
            <a:r>
              <a:rPr lang="en-US" smtClean="0"/>
              <a:t>Click to edit Master title style</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3213" y="322263"/>
            <a:ext cx="8383587" cy="10620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371600"/>
            <a:ext cx="41148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371600"/>
            <a:ext cx="41148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3213" y="322263"/>
            <a:ext cx="8383587" cy="1062037"/>
          </a:xfrm>
          <a:prstGeom prst="rect">
            <a:avLst/>
          </a:prstGeom>
          <a:noFill/>
          <a:ln w="9525">
            <a:noFill/>
            <a:miter lim="800000"/>
            <a:headEnd/>
            <a:tailEnd/>
          </a:ln>
        </p:spPr>
        <p:txBody>
          <a:bodyPr vert="horz" wrap="square" lIns="35687" tIns="35687" rIns="35687" bIns="35687" numCol="1" anchor="t" anchorCtr="0" compatLnSpc="1">
            <a:prstTxWarp prst="textNoShape">
              <a:avLst/>
            </a:prstTxWarp>
          </a:bodyPr>
          <a:lstStyle/>
          <a:p>
            <a:pPr lvl="0"/>
            <a:r>
              <a:rPr lang="en-US" smtClean="0">
                <a:sym typeface="Trebuchet MS Bold" pitchFamily="34" charset="0"/>
              </a:rPr>
              <a:t>Click to edit Master title style</a:t>
            </a:r>
          </a:p>
        </p:txBody>
      </p:sp>
      <p:sp>
        <p:nvSpPr>
          <p:cNvPr id="1027" name="Rectangle 7"/>
          <p:cNvSpPr>
            <a:spLocks noGrp="1" noChangeArrowheads="1"/>
          </p:cNvSpPr>
          <p:nvPr>
            <p:ph type="body" idx="1"/>
          </p:nvPr>
        </p:nvSpPr>
        <p:spPr bwMode="auto">
          <a:xfrm>
            <a:off x="304800" y="1371600"/>
            <a:ext cx="8382000" cy="4267200"/>
          </a:xfrm>
          <a:prstGeom prst="rect">
            <a:avLst/>
          </a:prstGeom>
          <a:noFill/>
          <a:ln w="9525">
            <a:noFill/>
            <a:miter lim="800000"/>
            <a:headEnd/>
            <a:tailEnd/>
          </a:ln>
        </p:spPr>
        <p:txBody>
          <a:bodyPr vert="horz" wrap="square" lIns="64242" tIns="32119" rIns="64242" bIns="32119" numCol="1" anchor="t" anchorCtr="0" compatLnSpc="1">
            <a:prstTxWarp prst="textNoShape">
              <a:avLst/>
            </a:prstTxWarp>
          </a:bodyPr>
          <a:lstStyle/>
          <a:p>
            <a:pPr lvl="0"/>
            <a:r>
              <a:rPr lang="en-US" smtClean="0">
                <a:sym typeface="Trebuchet MS" pitchFamily="34" charset="0"/>
              </a:rPr>
              <a:t>Click to edit Master text styles</a:t>
            </a:r>
          </a:p>
          <a:p>
            <a:pPr lvl="1"/>
            <a:r>
              <a:rPr lang="en-US" smtClean="0">
                <a:sym typeface="Trebuchet MS" pitchFamily="34" charset="0"/>
              </a:rPr>
              <a:t>Second level</a:t>
            </a:r>
          </a:p>
          <a:p>
            <a:pPr lvl="2"/>
            <a:r>
              <a:rPr lang="en-US" smtClean="0">
                <a:sym typeface="Trebuchet MS" pitchFamily="34" charset="0"/>
              </a:rPr>
              <a:t>Third level</a:t>
            </a:r>
          </a:p>
          <a:p>
            <a:pPr lvl="3"/>
            <a:r>
              <a:rPr lang="en-US" smtClean="0">
                <a:sym typeface="Trebuchet MS" pitchFamily="34" charset="0"/>
              </a:rPr>
              <a:t>Fourth level</a:t>
            </a:r>
          </a:p>
          <a:p>
            <a:pPr lvl="4"/>
            <a:r>
              <a:rPr lang="en-US" smtClean="0">
                <a:sym typeface="Trebuchet MS" pitchFamily="34" charset="0"/>
              </a:rPr>
              <a:t>Fifth level</a:t>
            </a:r>
          </a:p>
        </p:txBody>
      </p:sp>
      <p:pic>
        <p:nvPicPr>
          <p:cNvPr id="1028" name="Picture 5" descr="weheart"/>
          <p:cNvPicPr>
            <a:picLocks noChangeAspect="1" noChangeArrowheads="1"/>
          </p:cNvPicPr>
          <p:nvPr/>
        </p:nvPicPr>
        <p:blipFill>
          <a:blip r:embed="rId10"/>
          <a:srcRect/>
          <a:stretch>
            <a:fillRect/>
          </a:stretch>
        </p:blipFill>
        <p:spPr bwMode="auto">
          <a:xfrm>
            <a:off x="0" y="6096000"/>
            <a:ext cx="9144000" cy="457200"/>
          </a:xfrm>
          <a:prstGeom prst="rect">
            <a:avLst/>
          </a:prstGeom>
          <a:noFill/>
          <a:ln w="9525">
            <a:noFill/>
            <a:miter lim="800000"/>
            <a:headEnd/>
            <a:tailEnd/>
          </a:ln>
        </p:spPr>
      </p:pic>
      <p:sp>
        <p:nvSpPr>
          <p:cNvPr id="1032" name="Text Box 8"/>
          <p:cNvSpPr txBox="1">
            <a:spLocks noChangeArrowheads="1"/>
          </p:cNvSpPr>
          <p:nvPr/>
        </p:nvSpPr>
        <p:spPr bwMode="auto">
          <a:xfrm>
            <a:off x="304800" y="6180138"/>
            <a:ext cx="457200" cy="252412"/>
          </a:xfrm>
          <a:prstGeom prst="rect">
            <a:avLst/>
          </a:prstGeom>
          <a:noFill/>
          <a:ln>
            <a:noFill/>
          </a:ln>
          <a:effectLst/>
          <a:extLst/>
        </p:spPr>
        <p:txBody>
          <a:bodyPr lIns="35687" tIns="35687" rIns="35687" bIns="35687">
            <a:spAutoFit/>
          </a:bodyPr>
          <a:lstStyle/>
          <a:p>
            <a:pPr fontAlgn="auto">
              <a:spcBef>
                <a:spcPct val="50000"/>
              </a:spcBef>
              <a:spcAft>
                <a:spcPts val="0"/>
              </a:spcAft>
              <a:defRPr/>
            </a:pPr>
            <a:fld id="{524117DF-AB17-4570-A565-315915738402}" type="slidenum">
              <a:rPr lang="en-US" sz="1200">
                <a:solidFill>
                  <a:schemeClr val="bg1"/>
                </a:solidFill>
                <a:latin typeface="+mn-lt"/>
              </a:rPr>
              <a:pPr fontAlgn="auto">
                <a:spcBef>
                  <a:spcPct val="50000"/>
                </a:spcBef>
                <a:spcAft>
                  <a:spcPts val="0"/>
                </a:spcAft>
                <a:defRPr/>
              </a:pPr>
              <a:t>‹#›</a:t>
            </a:fld>
            <a:endParaRPr lang="en-US" sz="1200">
              <a:solidFill>
                <a:schemeClr val="bg1"/>
              </a:solidFill>
              <a:latin typeface="+mn-lt"/>
            </a:endParaRPr>
          </a:p>
        </p:txBody>
      </p:sp>
    </p:spTree>
  </p:cSld>
  <p:clrMap bg1="lt1" tx1="dk1" bg2="lt2" tx2="dk2" accent1="accent1" accent2="accent2" accent3="accent3" accent4="accent4" accent5="accent5" accent6="accent6" hlink="hlink" folHlink="folHlink"/>
  <p:sldLayoutIdLst>
    <p:sldLayoutId id="2147483689" r:id="rId1"/>
    <p:sldLayoutId id="2147483671" r:id="rId2"/>
    <p:sldLayoutId id="2147483672" r:id="rId3"/>
    <p:sldLayoutId id="2147483673" r:id="rId4"/>
    <p:sldLayoutId id="2147483674" r:id="rId5"/>
    <p:sldLayoutId id="2147483675" r:id="rId6"/>
    <p:sldLayoutId id="2147483676" r:id="rId7"/>
    <p:sldLayoutId id="2147483677" r:id="rId8"/>
  </p:sldLayoutIdLst>
  <p:transition/>
  <p:timing>
    <p:tnLst>
      <p:par>
        <p:cTn id="1" dur="indefinite" restart="never" nodeType="tmRoot"/>
      </p:par>
    </p:tnLst>
  </p:timing>
  <p:txStyles>
    <p:titleStyle>
      <a:lvl1pPr algn="l" rtl="0" eaLnBrk="0" fontAlgn="base" hangingPunct="0">
        <a:spcBef>
          <a:spcPct val="0"/>
        </a:spcBef>
        <a:spcAft>
          <a:spcPct val="0"/>
        </a:spcAft>
        <a:defRPr sz="2800">
          <a:solidFill>
            <a:srgbClr val="2C0000"/>
          </a:solidFill>
          <a:latin typeface="Arial"/>
          <a:ea typeface="MS PGothic" pitchFamily="34" charset="-128"/>
          <a:cs typeface="MS PGothic"/>
          <a:sym typeface="Trebuchet MS Bold" pitchFamily="34" charset="0"/>
        </a:defRPr>
      </a:lvl1pPr>
      <a:lvl2pPr algn="l" rtl="0" eaLnBrk="0" fontAlgn="base" hangingPunct="0">
        <a:spcBef>
          <a:spcPct val="0"/>
        </a:spcBef>
        <a:spcAft>
          <a:spcPct val="0"/>
        </a:spcAft>
        <a:defRPr sz="2800">
          <a:solidFill>
            <a:srgbClr val="2C0000"/>
          </a:solidFill>
          <a:latin typeface="Arial" charset="0"/>
          <a:ea typeface="MS PGothic" pitchFamily="34" charset="-128"/>
          <a:cs typeface="MS PGothic"/>
          <a:sym typeface="Trebuchet MS Bold" pitchFamily="34" charset="0"/>
        </a:defRPr>
      </a:lvl2pPr>
      <a:lvl3pPr algn="l" rtl="0" eaLnBrk="0" fontAlgn="base" hangingPunct="0">
        <a:spcBef>
          <a:spcPct val="0"/>
        </a:spcBef>
        <a:spcAft>
          <a:spcPct val="0"/>
        </a:spcAft>
        <a:defRPr sz="2800">
          <a:solidFill>
            <a:srgbClr val="2C0000"/>
          </a:solidFill>
          <a:latin typeface="Arial" charset="0"/>
          <a:ea typeface="MS PGothic" pitchFamily="34" charset="-128"/>
          <a:cs typeface="MS PGothic"/>
          <a:sym typeface="Trebuchet MS Bold" pitchFamily="34" charset="0"/>
        </a:defRPr>
      </a:lvl3pPr>
      <a:lvl4pPr algn="l" rtl="0" eaLnBrk="0" fontAlgn="base" hangingPunct="0">
        <a:spcBef>
          <a:spcPct val="0"/>
        </a:spcBef>
        <a:spcAft>
          <a:spcPct val="0"/>
        </a:spcAft>
        <a:defRPr sz="2800">
          <a:solidFill>
            <a:srgbClr val="2C0000"/>
          </a:solidFill>
          <a:latin typeface="Arial" charset="0"/>
          <a:ea typeface="MS PGothic" pitchFamily="34" charset="-128"/>
          <a:cs typeface="MS PGothic"/>
          <a:sym typeface="Trebuchet MS Bold" pitchFamily="34" charset="0"/>
        </a:defRPr>
      </a:lvl4pPr>
      <a:lvl5pPr algn="l" rtl="0" eaLnBrk="0" fontAlgn="base" hangingPunct="0">
        <a:spcBef>
          <a:spcPct val="0"/>
        </a:spcBef>
        <a:spcAft>
          <a:spcPct val="0"/>
        </a:spcAft>
        <a:defRPr sz="2800">
          <a:solidFill>
            <a:srgbClr val="2C0000"/>
          </a:solidFill>
          <a:latin typeface="Arial" charset="0"/>
          <a:ea typeface="MS PGothic" pitchFamily="34" charset="-128"/>
          <a:cs typeface="MS PGothic"/>
          <a:sym typeface="Trebuchet MS Bold" pitchFamily="34" charset="0"/>
        </a:defRPr>
      </a:lvl5pPr>
      <a:lvl6pPr marL="321440" algn="l" rtl="0" eaLnBrk="1" fontAlgn="base" hangingPunct="1">
        <a:spcBef>
          <a:spcPct val="0"/>
        </a:spcBef>
        <a:spcAft>
          <a:spcPct val="0"/>
        </a:spcAft>
        <a:defRPr sz="2800">
          <a:solidFill>
            <a:srgbClr val="2C0000"/>
          </a:solidFill>
          <a:latin typeface="Trebuchet MS Bold" charset="0"/>
          <a:sym typeface="Trebuchet MS Bold" charset="0"/>
        </a:defRPr>
      </a:lvl6pPr>
      <a:lvl7pPr marL="642882" algn="l" rtl="0" eaLnBrk="1" fontAlgn="base" hangingPunct="1">
        <a:spcBef>
          <a:spcPct val="0"/>
        </a:spcBef>
        <a:spcAft>
          <a:spcPct val="0"/>
        </a:spcAft>
        <a:defRPr sz="2800">
          <a:solidFill>
            <a:srgbClr val="2C0000"/>
          </a:solidFill>
          <a:latin typeface="Trebuchet MS Bold" charset="0"/>
          <a:sym typeface="Trebuchet MS Bold" charset="0"/>
        </a:defRPr>
      </a:lvl7pPr>
      <a:lvl8pPr marL="964323" algn="l" rtl="0" eaLnBrk="1" fontAlgn="base" hangingPunct="1">
        <a:spcBef>
          <a:spcPct val="0"/>
        </a:spcBef>
        <a:spcAft>
          <a:spcPct val="0"/>
        </a:spcAft>
        <a:defRPr sz="2800">
          <a:solidFill>
            <a:srgbClr val="2C0000"/>
          </a:solidFill>
          <a:latin typeface="Trebuchet MS Bold" charset="0"/>
          <a:sym typeface="Trebuchet MS Bold" charset="0"/>
        </a:defRPr>
      </a:lvl8pPr>
      <a:lvl9pPr marL="1285763" algn="l" rtl="0" eaLnBrk="1" fontAlgn="base" hangingPunct="1">
        <a:spcBef>
          <a:spcPct val="0"/>
        </a:spcBef>
        <a:spcAft>
          <a:spcPct val="0"/>
        </a:spcAft>
        <a:defRPr sz="2800">
          <a:solidFill>
            <a:srgbClr val="2C0000"/>
          </a:solidFill>
          <a:latin typeface="Trebuchet MS Bold" charset="0"/>
          <a:sym typeface="Trebuchet MS Bold" charset="0"/>
        </a:defRPr>
      </a:lvl9pPr>
    </p:titleStyle>
    <p:bodyStyle>
      <a:lvl1pPr marL="225425" indent="-225425" algn="l" rtl="0" eaLnBrk="0" fontAlgn="base" hangingPunct="0">
        <a:lnSpc>
          <a:spcPct val="120000"/>
        </a:lnSpc>
        <a:spcBef>
          <a:spcPts val="700"/>
        </a:spcBef>
        <a:spcAft>
          <a:spcPct val="0"/>
        </a:spcAft>
        <a:buClr>
          <a:schemeClr val="tx2"/>
        </a:buClr>
        <a:buChar char="•"/>
        <a:defRPr>
          <a:solidFill>
            <a:srgbClr val="2C0000"/>
          </a:solidFill>
          <a:latin typeface="Arial"/>
          <a:ea typeface="MS PGothic" pitchFamily="34" charset="-128"/>
          <a:cs typeface="MS PGothic"/>
          <a:sym typeface="Trebuchet MS" pitchFamily="34" charset="0"/>
        </a:defRPr>
      </a:lvl1pPr>
      <a:lvl2pPr marL="576263" indent="-236538" algn="l" rtl="0" eaLnBrk="0" fontAlgn="base" hangingPunct="0">
        <a:lnSpc>
          <a:spcPct val="120000"/>
        </a:lnSpc>
        <a:spcBef>
          <a:spcPts val="400"/>
        </a:spcBef>
        <a:spcAft>
          <a:spcPct val="0"/>
        </a:spcAft>
        <a:buClr>
          <a:schemeClr val="tx2"/>
        </a:buClr>
        <a:buFont typeface="Arial" charset="0"/>
        <a:buChar char="─"/>
        <a:defRPr sz="1600">
          <a:solidFill>
            <a:srgbClr val="2C0000"/>
          </a:solidFill>
          <a:latin typeface="Arial"/>
          <a:ea typeface="MS PGothic" pitchFamily="34" charset="-128"/>
          <a:cs typeface="Arial"/>
          <a:sym typeface="Trebuchet MS" pitchFamily="34" charset="0"/>
        </a:defRPr>
      </a:lvl2pPr>
      <a:lvl3pPr marL="857250" indent="-166688" algn="l" rtl="0" eaLnBrk="0" fontAlgn="base" hangingPunct="0">
        <a:lnSpc>
          <a:spcPct val="120000"/>
        </a:lnSpc>
        <a:spcBef>
          <a:spcPts val="300"/>
        </a:spcBef>
        <a:spcAft>
          <a:spcPct val="0"/>
        </a:spcAft>
        <a:buClr>
          <a:schemeClr val="tx2"/>
        </a:buClr>
        <a:buChar char="•"/>
        <a:defRPr sz="1600">
          <a:solidFill>
            <a:srgbClr val="2C0000"/>
          </a:solidFill>
          <a:latin typeface="Arial"/>
          <a:ea typeface="MS PGothic" pitchFamily="34" charset="-128"/>
          <a:cs typeface="Arial"/>
          <a:sym typeface="Trebuchet MS" pitchFamily="34" charset="0"/>
        </a:defRPr>
      </a:lvl3pPr>
      <a:lvl4pPr marL="1131888" indent="-160338" algn="l" rtl="0" eaLnBrk="0" fontAlgn="base" hangingPunct="0">
        <a:lnSpc>
          <a:spcPct val="120000"/>
        </a:lnSpc>
        <a:spcBef>
          <a:spcPts val="200"/>
        </a:spcBef>
        <a:spcAft>
          <a:spcPct val="0"/>
        </a:spcAft>
        <a:buClr>
          <a:schemeClr val="tx2"/>
        </a:buClr>
        <a:buFont typeface="Wingdings" pitchFamily="2" charset="2"/>
        <a:buChar char="§"/>
        <a:defRPr sz="1200">
          <a:solidFill>
            <a:srgbClr val="2C0000"/>
          </a:solidFill>
          <a:latin typeface="Arial"/>
          <a:ea typeface="MS PGothic" pitchFamily="34" charset="-128"/>
          <a:cs typeface="Arial"/>
          <a:sym typeface="Trebuchet MS" pitchFamily="34" charset="0"/>
        </a:defRPr>
      </a:lvl4pPr>
      <a:lvl5pPr marL="1377950" indent="-131763" algn="l" rtl="0" eaLnBrk="0" fontAlgn="base" hangingPunct="0">
        <a:lnSpc>
          <a:spcPct val="120000"/>
        </a:lnSpc>
        <a:spcBef>
          <a:spcPts val="100"/>
        </a:spcBef>
        <a:spcAft>
          <a:spcPct val="0"/>
        </a:spcAft>
        <a:buClr>
          <a:schemeClr val="tx2"/>
        </a:buClr>
        <a:buFont typeface="Arial" charset="0"/>
        <a:buChar char="•"/>
        <a:defRPr sz="1000">
          <a:solidFill>
            <a:srgbClr val="2C0000"/>
          </a:solidFill>
          <a:latin typeface="Arial"/>
          <a:ea typeface="MS PGothic" pitchFamily="34" charset="-128"/>
          <a:cs typeface="Arial"/>
          <a:sym typeface="Trebuchet MS" pitchFamily="34" charset="0"/>
        </a:defRPr>
      </a:lvl5pPr>
      <a:lvl6pPr marL="1767925" indent="-160721" algn="l" rtl="0" eaLnBrk="1" fontAlgn="base" hangingPunct="1">
        <a:spcBef>
          <a:spcPct val="15000"/>
        </a:spcBef>
        <a:spcAft>
          <a:spcPct val="15000"/>
        </a:spcAft>
        <a:buClr>
          <a:schemeClr val="tx2"/>
        </a:buClr>
        <a:buFont typeface="Arial" charset="0"/>
        <a:buChar char="•"/>
        <a:defRPr>
          <a:solidFill>
            <a:srgbClr val="2C0000"/>
          </a:solidFill>
          <a:latin typeface="+mn-lt"/>
          <a:ea typeface="ＭＳ Ｐゴシック" charset="-128"/>
          <a:sym typeface="Trebuchet MS" charset="0"/>
        </a:defRPr>
      </a:lvl6pPr>
      <a:lvl7pPr marL="2089366" indent="-160721" algn="l" rtl="0" eaLnBrk="1" fontAlgn="base" hangingPunct="1">
        <a:spcBef>
          <a:spcPct val="15000"/>
        </a:spcBef>
        <a:spcAft>
          <a:spcPct val="15000"/>
        </a:spcAft>
        <a:buClr>
          <a:schemeClr val="tx2"/>
        </a:buClr>
        <a:buFont typeface="Arial" charset="0"/>
        <a:buChar char="•"/>
        <a:defRPr>
          <a:solidFill>
            <a:srgbClr val="2C0000"/>
          </a:solidFill>
          <a:latin typeface="+mn-lt"/>
          <a:ea typeface="ＭＳ Ｐゴシック" charset="-128"/>
          <a:sym typeface="Trebuchet MS" charset="0"/>
        </a:defRPr>
      </a:lvl7pPr>
      <a:lvl8pPr marL="2410807" indent="-160721" algn="l" rtl="0" eaLnBrk="1" fontAlgn="base" hangingPunct="1">
        <a:spcBef>
          <a:spcPct val="15000"/>
        </a:spcBef>
        <a:spcAft>
          <a:spcPct val="15000"/>
        </a:spcAft>
        <a:buClr>
          <a:schemeClr val="tx2"/>
        </a:buClr>
        <a:buFont typeface="Arial" charset="0"/>
        <a:buChar char="•"/>
        <a:defRPr>
          <a:solidFill>
            <a:srgbClr val="2C0000"/>
          </a:solidFill>
          <a:latin typeface="+mn-lt"/>
          <a:ea typeface="ＭＳ Ｐゴシック" charset="-128"/>
          <a:sym typeface="Trebuchet MS" charset="0"/>
        </a:defRPr>
      </a:lvl8pPr>
      <a:lvl9pPr marL="2732247" indent="-160721" algn="l" rtl="0" eaLnBrk="1" fontAlgn="base" hangingPunct="1">
        <a:spcBef>
          <a:spcPct val="15000"/>
        </a:spcBef>
        <a:spcAft>
          <a:spcPct val="15000"/>
        </a:spcAft>
        <a:buClr>
          <a:schemeClr val="tx2"/>
        </a:buClr>
        <a:buFont typeface="Arial" charset="0"/>
        <a:buChar char="•"/>
        <a:defRPr>
          <a:solidFill>
            <a:srgbClr val="2C0000"/>
          </a:solidFill>
          <a:latin typeface="+mn-lt"/>
          <a:ea typeface="ＭＳ Ｐゴシック" charset="-128"/>
          <a:sym typeface="Trebuchet MS" charset="0"/>
        </a:defRPr>
      </a:lvl9pPr>
    </p:bodyStyle>
    <p:otherStyle>
      <a:defPPr>
        <a:defRPr lang="en-US"/>
      </a:defPPr>
      <a:lvl1pPr marL="0" algn="l" defTabSz="321440" rtl="0" eaLnBrk="1" latinLnBrk="0" hangingPunct="1">
        <a:defRPr sz="1300" kern="1200">
          <a:solidFill>
            <a:schemeClr val="tx1"/>
          </a:solidFill>
          <a:latin typeface="+mn-lt"/>
          <a:ea typeface="+mn-ea"/>
          <a:cs typeface="+mn-cs"/>
        </a:defRPr>
      </a:lvl1pPr>
      <a:lvl2pPr marL="321440" algn="l" defTabSz="321440" rtl="0" eaLnBrk="1" latinLnBrk="0" hangingPunct="1">
        <a:defRPr sz="1300" kern="1200">
          <a:solidFill>
            <a:schemeClr val="tx1"/>
          </a:solidFill>
          <a:latin typeface="+mn-lt"/>
          <a:ea typeface="+mn-ea"/>
          <a:cs typeface="+mn-cs"/>
        </a:defRPr>
      </a:lvl2pPr>
      <a:lvl3pPr marL="642882" algn="l" defTabSz="321440" rtl="0" eaLnBrk="1" latinLnBrk="0" hangingPunct="1">
        <a:defRPr sz="1300" kern="1200">
          <a:solidFill>
            <a:schemeClr val="tx1"/>
          </a:solidFill>
          <a:latin typeface="+mn-lt"/>
          <a:ea typeface="+mn-ea"/>
          <a:cs typeface="+mn-cs"/>
        </a:defRPr>
      </a:lvl3pPr>
      <a:lvl4pPr marL="964323" algn="l" defTabSz="321440" rtl="0" eaLnBrk="1" latinLnBrk="0" hangingPunct="1">
        <a:defRPr sz="1300" kern="1200">
          <a:solidFill>
            <a:schemeClr val="tx1"/>
          </a:solidFill>
          <a:latin typeface="+mn-lt"/>
          <a:ea typeface="+mn-ea"/>
          <a:cs typeface="+mn-cs"/>
        </a:defRPr>
      </a:lvl4pPr>
      <a:lvl5pPr marL="1285763" algn="l" defTabSz="321440" rtl="0" eaLnBrk="1" latinLnBrk="0" hangingPunct="1">
        <a:defRPr sz="1300" kern="1200">
          <a:solidFill>
            <a:schemeClr val="tx1"/>
          </a:solidFill>
          <a:latin typeface="+mn-lt"/>
          <a:ea typeface="+mn-ea"/>
          <a:cs typeface="+mn-cs"/>
        </a:defRPr>
      </a:lvl5pPr>
      <a:lvl6pPr marL="1607205" algn="l" defTabSz="321440" rtl="0" eaLnBrk="1" latinLnBrk="0" hangingPunct="1">
        <a:defRPr sz="1300" kern="1200">
          <a:solidFill>
            <a:schemeClr val="tx1"/>
          </a:solidFill>
          <a:latin typeface="+mn-lt"/>
          <a:ea typeface="+mn-ea"/>
          <a:cs typeface="+mn-cs"/>
        </a:defRPr>
      </a:lvl6pPr>
      <a:lvl7pPr marL="1928645" algn="l" defTabSz="321440" rtl="0" eaLnBrk="1" latinLnBrk="0" hangingPunct="1">
        <a:defRPr sz="1300" kern="1200">
          <a:solidFill>
            <a:schemeClr val="tx1"/>
          </a:solidFill>
          <a:latin typeface="+mn-lt"/>
          <a:ea typeface="+mn-ea"/>
          <a:cs typeface="+mn-cs"/>
        </a:defRPr>
      </a:lvl7pPr>
      <a:lvl8pPr marL="2250086" algn="l" defTabSz="321440" rtl="0" eaLnBrk="1" latinLnBrk="0" hangingPunct="1">
        <a:defRPr sz="1300" kern="1200">
          <a:solidFill>
            <a:schemeClr val="tx1"/>
          </a:solidFill>
          <a:latin typeface="+mn-lt"/>
          <a:ea typeface="+mn-ea"/>
          <a:cs typeface="+mn-cs"/>
        </a:defRPr>
      </a:lvl8pPr>
      <a:lvl9pPr marL="2571527" algn="l" defTabSz="321440"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1559" name="Rectangle 2"/>
          <p:cNvSpPr>
            <a:spLocks noChangeArrowheads="1"/>
          </p:cNvSpPr>
          <p:nvPr/>
        </p:nvSpPr>
        <p:spPr bwMode="auto">
          <a:xfrm>
            <a:off x="301625" y="4570413"/>
            <a:ext cx="7772400" cy="612775"/>
          </a:xfrm>
          <a:prstGeom prst="rect">
            <a:avLst/>
          </a:prstGeom>
          <a:noFill/>
          <a:ln>
            <a:noFill/>
          </a:ln>
          <a:extLst/>
        </p:spPr>
        <p:txBody>
          <a:bodyPr lIns="35687" tIns="35687" rIns="35687" bIns="35687"/>
          <a:lstStyle/>
          <a:p>
            <a:pPr fontAlgn="auto">
              <a:spcBef>
                <a:spcPts val="0"/>
              </a:spcBef>
              <a:spcAft>
                <a:spcPts val="0"/>
              </a:spcAft>
              <a:defRPr/>
            </a:pPr>
            <a:r>
              <a:rPr lang="en-US">
                <a:solidFill>
                  <a:schemeClr val="tx2"/>
                </a:solidFill>
                <a:latin typeface="+mn-lt"/>
              </a:rPr>
              <a:t>Click to edit Master title style</a:t>
            </a:r>
          </a:p>
        </p:txBody>
      </p:sp>
      <p:sp>
        <p:nvSpPr>
          <p:cNvPr id="151560" name="Rectangle 7"/>
          <p:cNvSpPr>
            <a:spLocks noChangeArrowheads="1"/>
          </p:cNvSpPr>
          <p:nvPr/>
        </p:nvSpPr>
        <p:spPr bwMode="auto">
          <a:xfrm>
            <a:off x="301625" y="5164138"/>
            <a:ext cx="7085013" cy="530225"/>
          </a:xfrm>
          <a:prstGeom prst="rect">
            <a:avLst/>
          </a:prstGeom>
          <a:noFill/>
          <a:ln>
            <a:noFill/>
          </a:ln>
          <a:extLst/>
        </p:spPr>
        <p:txBody>
          <a:bodyPr lIns="64242" tIns="32119" rIns="64242" bIns="32119"/>
          <a:lstStyle/>
          <a:p>
            <a:pPr fontAlgn="auto">
              <a:spcBef>
                <a:spcPct val="20000"/>
              </a:spcBef>
              <a:spcAft>
                <a:spcPts val="0"/>
              </a:spcAft>
              <a:defRPr/>
            </a:pPr>
            <a:r>
              <a:rPr lang="en-US" sz="2200">
                <a:latin typeface="+mn-lt"/>
              </a:rPr>
              <a:t>Click to edit Master subtitle style</a:t>
            </a:r>
          </a:p>
        </p:txBody>
      </p:sp>
      <p:pic>
        <p:nvPicPr>
          <p:cNvPr id="10244" name="Picture 5" descr="weheart"/>
          <p:cNvPicPr>
            <a:picLocks noChangeAspect="1" noChangeArrowheads="1"/>
          </p:cNvPicPr>
          <p:nvPr/>
        </p:nvPicPr>
        <p:blipFill>
          <a:blip r:embed="rId13"/>
          <a:srcRect/>
          <a:stretch>
            <a:fillRect/>
          </a:stretch>
        </p:blipFill>
        <p:spPr bwMode="auto">
          <a:xfrm>
            <a:off x="0" y="6096000"/>
            <a:ext cx="9144000" cy="457200"/>
          </a:xfrm>
          <a:prstGeom prst="rect">
            <a:avLst/>
          </a:prstGeom>
          <a:noFill/>
          <a:ln w="9525">
            <a:noFill/>
            <a:miter lim="800000"/>
            <a:headEnd/>
            <a:tailEnd/>
          </a:ln>
        </p:spPr>
      </p:pic>
      <p:sp>
        <p:nvSpPr>
          <p:cNvPr id="151564" name="Text Box 12"/>
          <p:cNvSpPr txBox="1">
            <a:spLocks noChangeArrowheads="1"/>
          </p:cNvSpPr>
          <p:nvPr/>
        </p:nvSpPr>
        <p:spPr bwMode="auto">
          <a:xfrm>
            <a:off x="304800" y="6180138"/>
            <a:ext cx="457200" cy="252412"/>
          </a:xfrm>
          <a:prstGeom prst="rect">
            <a:avLst/>
          </a:prstGeom>
          <a:noFill/>
          <a:ln>
            <a:noFill/>
          </a:ln>
          <a:effectLst/>
          <a:extLst/>
        </p:spPr>
        <p:txBody>
          <a:bodyPr lIns="35687" tIns="35687" rIns="35687" bIns="35687">
            <a:spAutoFit/>
          </a:bodyPr>
          <a:lstStyle/>
          <a:p>
            <a:pPr fontAlgn="auto">
              <a:spcBef>
                <a:spcPct val="50000"/>
              </a:spcBef>
              <a:spcAft>
                <a:spcPts val="0"/>
              </a:spcAft>
              <a:defRPr/>
            </a:pPr>
            <a:fld id="{006ABD25-C5A4-4255-8F28-546C9FC13EDF}" type="slidenum">
              <a:rPr lang="en-US" sz="1200">
                <a:solidFill>
                  <a:schemeClr val="bg1"/>
                </a:solidFill>
                <a:latin typeface="+mn-lt"/>
              </a:rPr>
              <a:pPr fontAlgn="auto">
                <a:spcBef>
                  <a:spcPct val="50000"/>
                </a:spcBef>
                <a:spcAft>
                  <a:spcPts val="0"/>
                </a:spcAft>
                <a:defRPr/>
              </a:pPr>
              <a:t>‹#›</a:t>
            </a:fld>
            <a:endParaRPr lang="en-US" sz="1200">
              <a:solidFill>
                <a:schemeClr val="bg1"/>
              </a:solidFill>
              <a:latin typeface="+mn-lt"/>
            </a:endParaRP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5.xml"/><Relationship Id="rId5" Type="http://schemas.openxmlformats.org/officeDocument/2006/relationships/image" Target="../media/image56.jpeg"/><Relationship Id="rId4" Type="http://schemas.openxmlformats.org/officeDocument/2006/relationships/image" Target="../media/image55.jpeg"/></Relationships>
</file>

<file path=ppt/slides/_rels/slide1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9" Type="http://schemas.openxmlformats.org/officeDocument/2006/relationships/image" Target="../media/image41.png"/><Relationship Id="rId3" Type="http://schemas.openxmlformats.org/officeDocument/2006/relationships/image" Target="../media/image5.png"/><Relationship Id="rId21" Type="http://schemas.openxmlformats.org/officeDocument/2006/relationships/image" Target="../media/image23.png"/><Relationship Id="rId34" Type="http://schemas.openxmlformats.org/officeDocument/2006/relationships/image" Target="../media/image36.png"/><Relationship Id="rId42" Type="http://schemas.openxmlformats.org/officeDocument/2006/relationships/image" Target="../media/image44.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image" Target="../media/image35.png"/><Relationship Id="rId38" Type="http://schemas.openxmlformats.org/officeDocument/2006/relationships/image" Target="../media/image40.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41"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png"/><Relationship Id="rId37" Type="http://schemas.openxmlformats.org/officeDocument/2006/relationships/image" Target="../media/image39.png"/><Relationship Id="rId40" Type="http://schemas.openxmlformats.org/officeDocument/2006/relationships/image" Target="../media/image42.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36" Type="http://schemas.openxmlformats.org/officeDocument/2006/relationships/image" Target="../media/image38.pn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3.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png"/><Relationship Id="rId35" Type="http://schemas.openxmlformats.org/officeDocument/2006/relationships/image" Target="../media/image37.png"/><Relationship Id="rId43"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3" name="Picture 2"/>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3554" name="Rectangle 1"/>
          <p:cNvSpPr>
            <a:spLocks/>
          </p:cNvSpPr>
          <p:nvPr/>
        </p:nvSpPr>
        <p:spPr bwMode="auto">
          <a:xfrm>
            <a:off x="347663" y="3594100"/>
            <a:ext cx="7620000" cy="977900"/>
          </a:xfrm>
          <a:prstGeom prst="rect">
            <a:avLst/>
          </a:prstGeom>
          <a:noFill/>
          <a:ln w="9525">
            <a:noFill/>
            <a:miter lim="800000"/>
            <a:headEnd/>
            <a:tailEnd/>
          </a:ln>
        </p:spPr>
        <p:txBody>
          <a:bodyPr lIns="0" tIns="0" rIns="86116" bIns="0"/>
          <a:lstStyle/>
          <a:p>
            <a:pPr marL="42863" algn="r"/>
            <a:r>
              <a:rPr lang="en-US" sz="2800">
                <a:latin typeface="Arial Bold" pitchFamily="34" charset="0"/>
                <a:cs typeface="Arial Bold" pitchFamily="34" charset="0"/>
                <a:sym typeface="Arial Bold" pitchFamily="34" charset="0"/>
              </a:rPr>
              <a:t>Is India Important to </a:t>
            </a:r>
          </a:p>
          <a:p>
            <a:pPr marL="42863" algn="r"/>
            <a:r>
              <a:rPr lang="en-US" sz="2800">
                <a:latin typeface="Arial Bold" pitchFamily="34" charset="0"/>
                <a:cs typeface="Arial Bold" pitchFamily="34" charset="0"/>
                <a:sym typeface="Arial Bold" pitchFamily="34" charset="0"/>
              </a:rPr>
              <a:t>US Economic Growth?</a:t>
            </a:r>
          </a:p>
        </p:txBody>
      </p:sp>
      <p:sp>
        <p:nvSpPr>
          <p:cNvPr id="23555" name="Rectangle 2"/>
          <p:cNvSpPr>
            <a:spLocks/>
          </p:cNvSpPr>
          <p:nvPr/>
        </p:nvSpPr>
        <p:spPr bwMode="auto">
          <a:xfrm>
            <a:off x="4560888" y="4548188"/>
            <a:ext cx="3429000" cy="1700212"/>
          </a:xfrm>
          <a:prstGeom prst="rect">
            <a:avLst/>
          </a:prstGeom>
          <a:noFill/>
          <a:ln w="9525">
            <a:noFill/>
            <a:miter lim="800000"/>
            <a:headEnd/>
            <a:tailEnd/>
          </a:ln>
        </p:spPr>
        <p:txBody>
          <a:bodyPr lIns="0" tIns="0" rIns="81279" bIns="0"/>
          <a:lstStyle/>
          <a:p>
            <a:pPr marL="39688" algn="r">
              <a:spcBef>
                <a:spcPts val="900"/>
              </a:spcBef>
            </a:pPr>
            <a:r>
              <a:rPr lang="en-US">
                <a:cs typeface="Arial" charset="0"/>
                <a:sym typeface="Arial" charset="0"/>
              </a:rPr>
              <a:t>Noel Massie</a:t>
            </a:r>
          </a:p>
          <a:p>
            <a:pPr marL="39688" algn="r">
              <a:spcBef>
                <a:spcPts val="900"/>
              </a:spcBef>
            </a:pPr>
            <a:r>
              <a:rPr lang="en-US">
                <a:cs typeface="Arial" charset="0"/>
                <a:sym typeface="Arial" charset="0"/>
              </a:rPr>
              <a:t>President </a:t>
            </a:r>
          </a:p>
          <a:p>
            <a:pPr marL="39688" algn="r">
              <a:spcBef>
                <a:spcPts val="900"/>
              </a:spcBef>
            </a:pPr>
            <a:r>
              <a:rPr lang="en-US">
                <a:cs typeface="Arial" charset="0"/>
                <a:sym typeface="Arial" charset="0"/>
              </a:rPr>
              <a:t>UPS / Central California</a:t>
            </a:r>
          </a:p>
          <a:p>
            <a:pPr marL="39688" algn="r">
              <a:spcBef>
                <a:spcPts val="900"/>
              </a:spcBef>
            </a:pPr>
            <a:r>
              <a:rPr lang="en-US">
                <a:cs typeface="Arial" charset="0"/>
                <a:sym typeface="Arial" charset="0"/>
              </a:rPr>
              <a:t>June 23, 2011</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914400"/>
            <a:ext cx="5003800" cy="4572000"/>
          </a:xfrm>
          <a:prstGeom prst="rect">
            <a:avLst/>
          </a:prstGeom>
          <a:noFill/>
        </p:spPr>
        <p:txBody>
          <a:bodyPr/>
          <a:lstStyle/>
          <a:p>
            <a:pPr fontAlgn="auto">
              <a:spcBef>
                <a:spcPts val="0"/>
              </a:spcBef>
              <a:spcAft>
                <a:spcPts val="0"/>
              </a:spcAft>
              <a:defRPr/>
            </a:pPr>
            <a:r>
              <a:rPr lang="en-US" b="1" dirty="0">
                <a:latin typeface="Arial" pitchFamily="34" charset="0"/>
                <a:cs typeface="Arial" pitchFamily="34" charset="0"/>
              </a:rPr>
              <a:t>Advantages</a:t>
            </a:r>
          </a:p>
          <a:p>
            <a:pPr marL="285750" indent="-285750" fontAlgn="auto">
              <a:spcBef>
                <a:spcPts val="0"/>
              </a:spcBef>
              <a:spcAft>
                <a:spcPts val="0"/>
              </a:spcAft>
              <a:buFont typeface="Arial" pitchFamily="34" charset="0"/>
              <a:buChar char="•"/>
              <a:defRPr/>
            </a:pPr>
            <a:r>
              <a:rPr lang="en-US" dirty="0">
                <a:latin typeface="Arial" pitchFamily="34" charset="0"/>
                <a:cs typeface="Arial" pitchFamily="34" charset="0"/>
              </a:rPr>
              <a:t>10</a:t>
            </a:r>
            <a:r>
              <a:rPr lang="en-US" baseline="30000" dirty="0">
                <a:latin typeface="Arial" pitchFamily="34" charset="0"/>
                <a:cs typeface="Arial" pitchFamily="34" charset="0"/>
              </a:rPr>
              <a:t>th</a:t>
            </a:r>
            <a:r>
              <a:rPr lang="en-US" dirty="0">
                <a:latin typeface="Arial" pitchFamily="34" charset="0"/>
                <a:cs typeface="Arial" pitchFamily="34" charset="0"/>
              </a:rPr>
              <a:t> ranked Economy according to the IMF</a:t>
            </a:r>
          </a:p>
          <a:p>
            <a:pPr marL="285750" indent="-285750" fontAlgn="auto">
              <a:spcBef>
                <a:spcPts val="0"/>
              </a:spcBef>
              <a:spcAft>
                <a:spcPts val="0"/>
              </a:spcAft>
              <a:buFont typeface="Arial" pitchFamily="34" charset="0"/>
              <a:buChar char="•"/>
              <a:defRPr/>
            </a:pPr>
            <a:r>
              <a:rPr lang="en-US" dirty="0">
                <a:latin typeface="Arial" pitchFamily="34" charset="0"/>
                <a:cs typeface="Arial" pitchFamily="34" charset="0"/>
              </a:rPr>
              <a:t>2</a:t>
            </a:r>
            <a:r>
              <a:rPr lang="en-US" baseline="30000" dirty="0">
                <a:latin typeface="Arial" pitchFamily="34" charset="0"/>
                <a:cs typeface="Arial" pitchFamily="34" charset="0"/>
              </a:rPr>
              <a:t>nd</a:t>
            </a:r>
            <a:r>
              <a:rPr lang="en-US" dirty="0">
                <a:latin typeface="Arial" pitchFamily="34" charset="0"/>
                <a:cs typeface="Arial" pitchFamily="34" charset="0"/>
              </a:rPr>
              <a:t> fastest growing economy after China</a:t>
            </a:r>
          </a:p>
          <a:p>
            <a:pPr marL="285750" indent="-285750" fontAlgn="auto">
              <a:spcBef>
                <a:spcPts val="0"/>
              </a:spcBef>
              <a:spcAft>
                <a:spcPts val="0"/>
              </a:spcAft>
              <a:buFont typeface="Arial" pitchFamily="34" charset="0"/>
              <a:buChar char="•"/>
              <a:defRPr/>
            </a:pPr>
            <a:r>
              <a:rPr lang="en-US" dirty="0">
                <a:latin typeface="Arial" pitchFamily="34" charset="0"/>
                <a:cs typeface="Arial" pitchFamily="34" charset="0"/>
              </a:rPr>
              <a:t>Young Population</a:t>
            </a:r>
          </a:p>
          <a:p>
            <a:pPr marL="285750" indent="-285750" fontAlgn="auto">
              <a:spcBef>
                <a:spcPts val="0"/>
              </a:spcBef>
              <a:spcAft>
                <a:spcPts val="0"/>
              </a:spcAft>
              <a:buFont typeface="Arial" pitchFamily="34" charset="0"/>
              <a:buChar char="•"/>
              <a:defRPr/>
            </a:pPr>
            <a:r>
              <a:rPr lang="en-US" dirty="0">
                <a:latin typeface="Arial" pitchFamily="34" charset="0"/>
                <a:cs typeface="Arial" pitchFamily="34" charset="0"/>
              </a:rPr>
              <a:t>Large Growing Middle Class</a:t>
            </a:r>
          </a:p>
          <a:p>
            <a:pPr marL="285750" indent="-285750" fontAlgn="auto">
              <a:spcBef>
                <a:spcPts val="0"/>
              </a:spcBef>
              <a:spcAft>
                <a:spcPts val="0"/>
              </a:spcAft>
              <a:buFont typeface="Arial" pitchFamily="34" charset="0"/>
              <a:buChar char="•"/>
              <a:defRPr/>
            </a:pPr>
            <a:r>
              <a:rPr lang="en-US" dirty="0">
                <a:latin typeface="Arial" pitchFamily="34" charset="0"/>
                <a:cs typeface="Arial" pitchFamily="34" charset="0"/>
              </a:rPr>
              <a:t>Increased Demand for Durable Goods</a:t>
            </a:r>
          </a:p>
          <a:p>
            <a:pPr marL="285750" indent="-285750" fontAlgn="auto">
              <a:spcBef>
                <a:spcPts val="0"/>
              </a:spcBef>
              <a:spcAft>
                <a:spcPts val="0"/>
              </a:spcAft>
              <a:buFont typeface="Arial" pitchFamily="34" charset="0"/>
              <a:buChar char="•"/>
              <a:defRPr/>
            </a:pPr>
            <a:r>
              <a:rPr lang="en-US" dirty="0">
                <a:latin typeface="Arial" pitchFamily="34" charset="0"/>
                <a:cs typeface="Arial" pitchFamily="34" charset="0"/>
              </a:rPr>
              <a:t>US has the 2</a:t>
            </a:r>
            <a:r>
              <a:rPr lang="en-US" baseline="30000" dirty="0">
                <a:latin typeface="Arial" pitchFamily="34" charset="0"/>
                <a:cs typeface="Arial" pitchFamily="34" charset="0"/>
              </a:rPr>
              <a:t>nd</a:t>
            </a:r>
            <a:r>
              <a:rPr lang="en-US" dirty="0">
                <a:latin typeface="Arial" pitchFamily="34" charset="0"/>
                <a:cs typeface="Arial" pitchFamily="34" charset="0"/>
              </a:rPr>
              <a:t> Largest Population of Indians outside of India (UNDP)</a:t>
            </a:r>
          </a:p>
          <a:p>
            <a:pPr marL="285750" indent="-285750" fontAlgn="auto">
              <a:spcBef>
                <a:spcPts val="0"/>
              </a:spcBef>
              <a:spcAft>
                <a:spcPts val="0"/>
              </a:spcAft>
              <a:buFont typeface="Arial" pitchFamily="34" charset="0"/>
              <a:buChar char="•"/>
              <a:defRPr/>
            </a:pPr>
            <a:r>
              <a:rPr lang="en-US" dirty="0">
                <a:latin typeface="Arial" pitchFamily="34" charset="0"/>
                <a:cs typeface="Arial" pitchFamily="34" charset="0"/>
              </a:rPr>
              <a:t>India is the #2 Country of Origin for International Students in US Universities (104,897 students in 2010)</a:t>
            </a:r>
          </a:p>
          <a:p>
            <a:pPr fontAlgn="auto">
              <a:spcBef>
                <a:spcPts val="0"/>
              </a:spcBef>
              <a:spcAft>
                <a:spcPts val="0"/>
              </a:spcAft>
              <a:defRPr/>
            </a:pPr>
            <a:endParaRPr lang="en-US" dirty="0">
              <a:latin typeface="Arial" pitchFamily="34" charset="0"/>
              <a:cs typeface="Arial" pitchFamily="34" charset="0"/>
            </a:endParaRPr>
          </a:p>
          <a:p>
            <a:pPr fontAlgn="auto">
              <a:spcBef>
                <a:spcPts val="0"/>
              </a:spcBef>
              <a:spcAft>
                <a:spcPts val="0"/>
              </a:spcAft>
              <a:defRPr/>
            </a:pPr>
            <a:endParaRPr lang="en-US" dirty="0">
              <a:latin typeface="Arial" pitchFamily="34" charset="0"/>
              <a:cs typeface="Arial" pitchFamily="34" charset="0"/>
            </a:endParaRPr>
          </a:p>
          <a:p>
            <a:pPr fontAlgn="auto">
              <a:spcBef>
                <a:spcPts val="0"/>
              </a:spcBef>
              <a:spcAft>
                <a:spcPts val="0"/>
              </a:spcAft>
              <a:defRPr/>
            </a:pPr>
            <a:endParaRPr lang="en-US" dirty="0">
              <a:latin typeface="Arial" pitchFamily="34" charset="0"/>
              <a:cs typeface="Arial" pitchFamily="34" charset="0"/>
            </a:endParaRPr>
          </a:p>
          <a:p>
            <a:pPr fontAlgn="auto">
              <a:spcBef>
                <a:spcPts val="0"/>
              </a:spcBef>
              <a:spcAft>
                <a:spcPts val="0"/>
              </a:spcAft>
              <a:defRPr/>
            </a:pPr>
            <a:r>
              <a:rPr lang="en-US" dirty="0">
                <a:latin typeface="Arial" pitchFamily="34" charset="0"/>
                <a:cs typeface="Arial" pitchFamily="34" charset="0"/>
              </a:rPr>
              <a:t>Only China, among big economies, has </a:t>
            </a:r>
            <a:r>
              <a:rPr lang="en-US" dirty="0" smtClean="0">
                <a:latin typeface="Arial" pitchFamily="34" charset="0"/>
                <a:cs typeface="Arial" pitchFamily="34" charset="0"/>
              </a:rPr>
              <a:t>surpassed India’s </a:t>
            </a:r>
            <a:r>
              <a:rPr lang="en-US" dirty="0">
                <a:latin typeface="Arial" pitchFamily="34" charset="0"/>
                <a:cs typeface="Arial" pitchFamily="34" charset="0"/>
              </a:rPr>
              <a:t>8.6% growth </a:t>
            </a:r>
            <a:r>
              <a:rPr lang="en-US" dirty="0" smtClean="0">
                <a:latin typeface="Arial" pitchFamily="34" charset="0"/>
                <a:cs typeface="Arial" pitchFamily="34" charset="0"/>
              </a:rPr>
              <a:t>(Q4 2010)</a:t>
            </a:r>
            <a:endParaRPr lang="en-US" dirty="0">
              <a:latin typeface="Arial" pitchFamily="34" charset="0"/>
              <a:cs typeface="Arial" pitchFamily="34" charset="0"/>
            </a:endParaRPr>
          </a:p>
          <a:p>
            <a:pPr fontAlgn="auto">
              <a:spcBef>
                <a:spcPts val="0"/>
              </a:spcBef>
              <a:spcAft>
                <a:spcPts val="0"/>
              </a:spcAft>
              <a:defRPr/>
            </a:pPr>
            <a:endParaRPr lang="en-US" dirty="0">
              <a:latin typeface="Arial" pitchFamily="34" charset="0"/>
              <a:cs typeface="Arial" pitchFamily="34" charset="0"/>
            </a:endParaRPr>
          </a:p>
        </p:txBody>
      </p:sp>
      <p:sp>
        <p:nvSpPr>
          <p:cNvPr id="37890" name="Rectangle 275"/>
          <p:cNvSpPr>
            <a:spLocks noChangeArrowheads="1"/>
          </p:cNvSpPr>
          <p:nvPr/>
        </p:nvSpPr>
        <p:spPr bwMode="auto">
          <a:xfrm>
            <a:off x="168275" y="76200"/>
            <a:ext cx="8823325" cy="685800"/>
          </a:xfrm>
          <a:prstGeom prst="rect">
            <a:avLst/>
          </a:prstGeom>
          <a:noFill/>
          <a:ln w="9525">
            <a:noFill/>
            <a:miter lim="800000"/>
            <a:headEnd/>
            <a:tailEnd/>
          </a:ln>
        </p:spPr>
        <p:txBody>
          <a:bodyPr lIns="50800" tIns="50800" bIns="50800"/>
          <a:lstStyle/>
          <a:p>
            <a:pPr>
              <a:lnSpc>
                <a:spcPct val="95000"/>
              </a:lnSpc>
            </a:pPr>
            <a:r>
              <a:rPr lang="en-US" altLang="zh-CN" sz="2800">
                <a:ea typeface="宋体"/>
                <a:cs typeface="宋体"/>
                <a:sym typeface="Arial Bold" pitchFamily="34" charset="0"/>
              </a:rPr>
              <a:t>Is India Important for US Growth?</a:t>
            </a:r>
            <a:endParaRPr lang="en-US" altLang="zh-CN" i="1">
              <a:ea typeface="宋体"/>
              <a:cs typeface="宋体"/>
              <a:sym typeface="Arial Bold" pitchFamily="34" charset="0"/>
            </a:endParaRPr>
          </a:p>
        </p:txBody>
      </p:sp>
      <p:pic>
        <p:nvPicPr>
          <p:cNvPr id="4" name="Picture 2"/>
          <p:cNvPicPr>
            <a:picLocks noChangeAspect="1"/>
          </p:cNvPicPr>
          <p:nvPr/>
        </p:nvPicPr>
        <p:blipFill>
          <a:blip r:embed="rId2"/>
          <a:srcRect/>
          <a:stretch>
            <a:fillRect/>
          </a:stretch>
        </p:blipFill>
        <p:spPr bwMode="auto">
          <a:xfrm>
            <a:off x="5156200" y="1752600"/>
            <a:ext cx="3759200" cy="3635375"/>
          </a:xfrm>
          <a:prstGeom prst="rect">
            <a:avLst/>
          </a:prstGeom>
          <a:ln w="19050">
            <a:solidFill>
              <a:schemeClr val="tx1"/>
            </a:solidFill>
            <a:miter lim="800000"/>
            <a:headEnd/>
            <a:tailEnd/>
          </a:ln>
          <a:effectLst>
            <a:outerShdw blurRad="292100" dist="139700" dir="2700000" algn="tl" rotWithShape="0">
              <a:srgbClr val="333333">
                <a:alpha val="65000"/>
              </a:srgbClr>
            </a:outerShdw>
          </a:effectLst>
          <a:extLst/>
        </p:spPr>
      </p:pic>
      <p:sp>
        <p:nvSpPr>
          <p:cNvPr id="37892" name="TextBox 5"/>
          <p:cNvSpPr txBox="1">
            <a:spLocks noChangeArrowheads="1"/>
          </p:cNvSpPr>
          <p:nvPr/>
        </p:nvSpPr>
        <p:spPr bwMode="auto">
          <a:xfrm>
            <a:off x="0" y="6553200"/>
            <a:ext cx="1751013" cy="276225"/>
          </a:xfrm>
          <a:prstGeom prst="rect">
            <a:avLst/>
          </a:prstGeom>
          <a:noFill/>
          <a:ln w="9525">
            <a:noFill/>
            <a:miter lim="800000"/>
            <a:headEnd/>
            <a:tailEnd/>
          </a:ln>
        </p:spPr>
        <p:txBody>
          <a:bodyPr wrap="none">
            <a:spAutoFit/>
          </a:bodyPr>
          <a:lstStyle/>
          <a:p>
            <a:r>
              <a:rPr lang="en-US" sz="1200">
                <a:latin typeface="Trebuchet MS" pitchFamily="34" charset="0"/>
              </a:rPr>
              <a:t>Source: The Economist</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066800"/>
            <a:ext cx="4800600" cy="4597400"/>
          </a:xfrm>
          <a:prstGeom prst="rect">
            <a:avLst/>
          </a:prstGeom>
          <a:noFill/>
        </p:spPr>
        <p:txBody>
          <a:bodyPr/>
          <a:lstStyle/>
          <a:p>
            <a:pPr fontAlgn="auto">
              <a:spcBef>
                <a:spcPts val="0"/>
              </a:spcBef>
              <a:spcAft>
                <a:spcPts val="0"/>
              </a:spcAft>
              <a:defRPr/>
            </a:pPr>
            <a:r>
              <a:rPr lang="en-US" b="1" dirty="0">
                <a:latin typeface="Arial" pitchFamily="34" charset="0"/>
                <a:cs typeface="Arial" pitchFamily="34" charset="0"/>
              </a:rPr>
              <a:t>Challenges</a:t>
            </a:r>
          </a:p>
          <a:p>
            <a:pPr marL="285750" indent="-285750" fontAlgn="auto">
              <a:spcBef>
                <a:spcPts val="0"/>
              </a:spcBef>
              <a:spcAft>
                <a:spcPts val="0"/>
              </a:spcAft>
              <a:buFont typeface="Arial" pitchFamily="34" charset="0"/>
              <a:buChar char="•"/>
              <a:defRPr/>
            </a:pPr>
            <a:r>
              <a:rPr lang="en-US" dirty="0">
                <a:latin typeface="Arial" pitchFamily="34" charset="0"/>
                <a:cs typeface="Arial" pitchFamily="34" charset="0"/>
              </a:rPr>
              <a:t>Foreign Direct Investment Decreasing</a:t>
            </a:r>
          </a:p>
          <a:p>
            <a:pPr marL="285750" indent="-285750" fontAlgn="auto">
              <a:spcBef>
                <a:spcPts val="0"/>
              </a:spcBef>
              <a:spcAft>
                <a:spcPts val="0"/>
              </a:spcAft>
              <a:buFont typeface="Arial" pitchFamily="34" charset="0"/>
              <a:buChar char="•"/>
              <a:defRPr/>
            </a:pPr>
            <a:r>
              <a:rPr lang="en-US" dirty="0">
                <a:latin typeface="Arial" pitchFamily="34" charset="0"/>
                <a:cs typeface="Arial" pitchFamily="34" charset="0"/>
              </a:rPr>
              <a:t>Growing Inflation Rates </a:t>
            </a:r>
          </a:p>
          <a:p>
            <a:pPr marL="285750" indent="-285750" fontAlgn="auto">
              <a:spcBef>
                <a:spcPts val="0"/>
              </a:spcBef>
              <a:spcAft>
                <a:spcPts val="0"/>
              </a:spcAft>
              <a:buFont typeface="Arial" pitchFamily="34" charset="0"/>
              <a:buChar char="•"/>
              <a:defRPr/>
            </a:pPr>
            <a:r>
              <a:rPr lang="en-US" dirty="0">
                <a:latin typeface="Arial" pitchFamily="34" charset="0"/>
                <a:cs typeface="Arial" pitchFamily="34" charset="0"/>
              </a:rPr>
              <a:t>Increases in Bad Debt</a:t>
            </a:r>
          </a:p>
          <a:p>
            <a:pPr marL="285750" indent="-285750" fontAlgn="auto">
              <a:spcBef>
                <a:spcPts val="0"/>
              </a:spcBef>
              <a:spcAft>
                <a:spcPts val="0"/>
              </a:spcAft>
              <a:buFont typeface="Arial" pitchFamily="34" charset="0"/>
              <a:buChar char="•"/>
              <a:defRPr/>
            </a:pPr>
            <a:r>
              <a:rPr lang="en-US" dirty="0">
                <a:latin typeface="Arial" pitchFamily="34" charset="0"/>
                <a:cs typeface="Arial" pitchFamily="34" charset="0"/>
              </a:rPr>
              <a:t>Allegations of Corruption</a:t>
            </a:r>
          </a:p>
          <a:p>
            <a:pPr marL="285750" indent="-285750" fontAlgn="auto">
              <a:spcBef>
                <a:spcPts val="0"/>
              </a:spcBef>
              <a:spcAft>
                <a:spcPts val="0"/>
              </a:spcAft>
              <a:buFont typeface="Arial" pitchFamily="34" charset="0"/>
              <a:buChar char="•"/>
              <a:defRPr/>
            </a:pPr>
            <a:r>
              <a:rPr lang="en-US" dirty="0">
                <a:latin typeface="Arial" pitchFamily="34" charset="0"/>
                <a:cs typeface="Arial" pitchFamily="34" charset="0"/>
              </a:rPr>
              <a:t>Infrastructure and Agricultural Distribution System Challenges</a:t>
            </a:r>
          </a:p>
          <a:p>
            <a:pPr marL="285750" indent="-285750" fontAlgn="auto">
              <a:spcBef>
                <a:spcPts val="0"/>
              </a:spcBef>
              <a:spcAft>
                <a:spcPts val="0"/>
              </a:spcAft>
              <a:buFont typeface="Arial" pitchFamily="34" charset="0"/>
              <a:buChar char="•"/>
              <a:defRPr/>
            </a:pPr>
            <a:endParaRPr lang="en-US" dirty="0">
              <a:latin typeface="Arial" pitchFamily="34" charset="0"/>
              <a:cs typeface="Arial" pitchFamily="34" charset="0"/>
            </a:endParaRPr>
          </a:p>
          <a:p>
            <a:pPr marL="285750" indent="-285750" fontAlgn="auto">
              <a:spcBef>
                <a:spcPts val="0"/>
              </a:spcBef>
              <a:spcAft>
                <a:spcPts val="0"/>
              </a:spcAft>
              <a:buFont typeface="Arial" pitchFamily="34" charset="0"/>
              <a:buChar char="•"/>
              <a:defRPr/>
            </a:pPr>
            <a:endParaRPr lang="en-US" dirty="0">
              <a:latin typeface="Arial" pitchFamily="34" charset="0"/>
              <a:cs typeface="Arial" pitchFamily="34" charset="0"/>
            </a:endParaRPr>
          </a:p>
          <a:p>
            <a:pPr marL="285750" indent="-285750" fontAlgn="auto">
              <a:spcBef>
                <a:spcPts val="0"/>
              </a:spcBef>
              <a:spcAft>
                <a:spcPts val="0"/>
              </a:spcAft>
              <a:buFont typeface="Arial" pitchFamily="34" charset="0"/>
              <a:buChar char="•"/>
              <a:defRPr/>
            </a:pPr>
            <a:endParaRPr lang="en-US" dirty="0">
              <a:latin typeface="Arial" pitchFamily="34" charset="0"/>
              <a:cs typeface="Arial" pitchFamily="34" charset="0"/>
            </a:endParaRPr>
          </a:p>
          <a:p>
            <a:pPr fontAlgn="auto">
              <a:spcBef>
                <a:spcPts val="0"/>
              </a:spcBef>
              <a:spcAft>
                <a:spcPts val="0"/>
              </a:spcAft>
              <a:defRPr/>
            </a:pPr>
            <a:endParaRPr lang="en-US" dirty="0" smtClean="0">
              <a:latin typeface="Arial" pitchFamily="34" charset="0"/>
              <a:cs typeface="Arial" pitchFamily="34" charset="0"/>
            </a:endParaRPr>
          </a:p>
          <a:p>
            <a:pPr fontAlgn="auto">
              <a:spcBef>
                <a:spcPts val="0"/>
              </a:spcBef>
              <a:spcAft>
                <a:spcPts val="0"/>
              </a:spcAft>
              <a:defRPr/>
            </a:pPr>
            <a:endParaRPr lang="en-US" dirty="0">
              <a:latin typeface="Arial" pitchFamily="34" charset="0"/>
              <a:cs typeface="Arial" pitchFamily="34" charset="0"/>
            </a:endParaRPr>
          </a:p>
          <a:p>
            <a:pPr fontAlgn="auto">
              <a:spcBef>
                <a:spcPts val="0"/>
              </a:spcBef>
              <a:spcAft>
                <a:spcPts val="0"/>
              </a:spcAft>
              <a:defRPr/>
            </a:pPr>
            <a:endParaRPr lang="en-US" dirty="0" smtClean="0">
              <a:latin typeface="Arial" pitchFamily="34" charset="0"/>
              <a:cs typeface="Arial" pitchFamily="34" charset="0"/>
            </a:endParaRPr>
          </a:p>
          <a:p>
            <a:pPr fontAlgn="auto">
              <a:spcBef>
                <a:spcPts val="0"/>
              </a:spcBef>
              <a:spcAft>
                <a:spcPts val="0"/>
              </a:spcAft>
              <a:defRPr/>
            </a:pPr>
            <a:r>
              <a:rPr lang="en-US" dirty="0" smtClean="0">
                <a:latin typeface="Arial" pitchFamily="34" charset="0"/>
                <a:cs typeface="Arial" pitchFamily="34" charset="0"/>
              </a:rPr>
              <a:t>Net </a:t>
            </a:r>
            <a:r>
              <a:rPr lang="en-US" dirty="0">
                <a:latin typeface="Arial" pitchFamily="34" charset="0"/>
                <a:cs typeface="Arial" pitchFamily="34" charset="0"/>
              </a:rPr>
              <a:t>flows into India contracted by nearly a third, to $23.7 billion. </a:t>
            </a:r>
          </a:p>
          <a:p>
            <a:pPr marL="285750" indent="-285750" fontAlgn="auto">
              <a:spcBef>
                <a:spcPts val="0"/>
              </a:spcBef>
              <a:spcAft>
                <a:spcPts val="0"/>
              </a:spcAft>
              <a:buFont typeface="Arial" pitchFamily="34" charset="0"/>
              <a:buChar char="•"/>
              <a:defRPr/>
            </a:pPr>
            <a:endParaRPr lang="en-US" dirty="0">
              <a:latin typeface="Arial" pitchFamily="34" charset="0"/>
              <a:cs typeface="Arial" pitchFamily="34" charset="0"/>
            </a:endParaRPr>
          </a:p>
        </p:txBody>
      </p:sp>
      <p:sp>
        <p:nvSpPr>
          <p:cNvPr id="38914" name="Rectangle 275"/>
          <p:cNvSpPr>
            <a:spLocks noChangeArrowheads="1"/>
          </p:cNvSpPr>
          <p:nvPr/>
        </p:nvSpPr>
        <p:spPr bwMode="auto">
          <a:xfrm>
            <a:off x="168275" y="76200"/>
            <a:ext cx="8823325" cy="609600"/>
          </a:xfrm>
          <a:prstGeom prst="rect">
            <a:avLst/>
          </a:prstGeom>
          <a:noFill/>
          <a:ln w="9525">
            <a:noFill/>
            <a:miter lim="800000"/>
            <a:headEnd/>
            <a:tailEnd/>
          </a:ln>
        </p:spPr>
        <p:txBody>
          <a:bodyPr lIns="50800" tIns="50800" bIns="50800"/>
          <a:lstStyle/>
          <a:p>
            <a:pPr>
              <a:lnSpc>
                <a:spcPct val="95000"/>
              </a:lnSpc>
            </a:pPr>
            <a:r>
              <a:rPr lang="en-US" altLang="zh-CN" sz="2800">
                <a:ea typeface="宋体"/>
                <a:cs typeface="宋体"/>
                <a:sym typeface="Arial Bold" pitchFamily="34" charset="0"/>
              </a:rPr>
              <a:t>Is India Important for US Growth?</a:t>
            </a:r>
            <a:endParaRPr lang="en-US" altLang="zh-CN" i="1">
              <a:ea typeface="宋体"/>
              <a:cs typeface="宋体"/>
              <a:sym typeface="Arial Bold" pitchFamily="34" charset="0"/>
            </a:endParaRPr>
          </a:p>
        </p:txBody>
      </p:sp>
      <p:pic>
        <p:nvPicPr>
          <p:cNvPr id="6" name="Picture 2"/>
          <p:cNvPicPr>
            <a:picLocks noChangeAspect="1"/>
          </p:cNvPicPr>
          <p:nvPr/>
        </p:nvPicPr>
        <p:blipFill rotWithShape="1">
          <a:blip r:embed="rId3"/>
          <a:srcRect/>
          <a:stretch/>
        </p:blipFill>
        <p:spPr bwMode="auto">
          <a:xfrm>
            <a:off x="5118100" y="1143000"/>
            <a:ext cx="3416300" cy="4521200"/>
          </a:xfrm>
          <a:prstGeom prst="rect">
            <a:avLst/>
          </a:prstGeom>
          <a:ln w="19050">
            <a:solidFill>
              <a:schemeClr val="tx1"/>
            </a:solidFill>
            <a:miter lim="800000"/>
            <a:headEnd/>
            <a:tailEnd/>
          </a:ln>
          <a:effectLst>
            <a:outerShdw blurRad="292100" dist="139700" dir="2700000" algn="tl" rotWithShape="0">
              <a:srgbClr val="333333">
                <a:alpha val="65000"/>
              </a:srgbClr>
            </a:outerShdw>
          </a:effectLst>
          <a:extLst/>
        </p:spPr>
      </p:pic>
      <p:sp>
        <p:nvSpPr>
          <p:cNvPr id="38916" name="TextBox 4"/>
          <p:cNvSpPr txBox="1">
            <a:spLocks noChangeArrowheads="1"/>
          </p:cNvSpPr>
          <p:nvPr/>
        </p:nvSpPr>
        <p:spPr bwMode="auto">
          <a:xfrm>
            <a:off x="0" y="6553200"/>
            <a:ext cx="1751013" cy="276225"/>
          </a:xfrm>
          <a:prstGeom prst="rect">
            <a:avLst/>
          </a:prstGeom>
          <a:noFill/>
          <a:ln w="9525">
            <a:noFill/>
            <a:miter lim="800000"/>
            <a:headEnd/>
            <a:tailEnd/>
          </a:ln>
        </p:spPr>
        <p:txBody>
          <a:bodyPr wrap="none">
            <a:spAutoFit/>
          </a:bodyPr>
          <a:lstStyle/>
          <a:p>
            <a:r>
              <a:rPr lang="en-US" sz="1200">
                <a:latin typeface="Trebuchet MS" pitchFamily="34" charset="0"/>
              </a:rPr>
              <a:t>Source: The Economist</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75"/>
          <p:cNvSpPr>
            <a:spLocks noChangeArrowheads="1"/>
          </p:cNvSpPr>
          <p:nvPr/>
        </p:nvSpPr>
        <p:spPr bwMode="auto">
          <a:xfrm>
            <a:off x="168275" y="152400"/>
            <a:ext cx="8823325" cy="609600"/>
          </a:xfrm>
          <a:prstGeom prst="rect">
            <a:avLst/>
          </a:prstGeom>
          <a:noFill/>
          <a:ln w="9525">
            <a:noFill/>
            <a:miter lim="800000"/>
            <a:headEnd/>
            <a:tailEnd/>
          </a:ln>
        </p:spPr>
        <p:txBody>
          <a:bodyPr lIns="50800" tIns="50800" bIns="50800"/>
          <a:lstStyle/>
          <a:p>
            <a:pPr>
              <a:lnSpc>
                <a:spcPct val="95000"/>
              </a:lnSpc>
            </a:pPr>
            <a:r>
              <a:rPr lang="en-US" altLang="zh-CN" sz="2800">
                <a:ea typeface="宋体"/>
                <a:cs typeface="宋体"/>
                <a:sym typeface="Arial Bold" pitchFamily="34" charset="0"/>
              </a:rPr>
              <a:t>What Must India do to Drive Growth?</a:t>
            </a:r>
            <a:endParaRPr lang="en-US" altLang="zh-CN" i="1">
              <a:ea typeface="宋体"/>
              <a:cs typeface="宋体"/>
              <a:sym typeface="Arial Bold" pitchFamily="34" charset="0"/>
            </a:endParaRPr>
          </a:p>
        </p:txBody>
      </p:sp>
      <p:sp>
        <p:nvSpPr>
          <p:cNvPr id="40962" name="TextBox 2"/>
          <p:cNvSpPr txBox="1">
            <a:spLocks noChangeArrowheads="1"/>
          </p:cNvSpPr>
          <p:nvPr/>
        </p:nvSpPr>
        <p:spPr bwMode="auto">
          <a:xfrm>
            <a:off x="533400" y="1447800"/>
            <a:ext cx="6934200" cy="3581400"/>
          </a:xfrm>
          <a:prstGeom prst="rect">
            <a:avLst/>
          </a:prstGeom>
          <a:noFill/>
          <a:ln w="9525">
            <a:noFill/>
            <a:miter lim="800000"/>
            <a:headEnd/>
            <a:tailEnd/>
          </a:ln>
        </p:spPr>
        <p:txBody>
          <a:bodyPr wrap="none"/>
          <a:lstStyle/>
          <a:p>
            <a:pPr marL="342900" indent="-342900">
              <a:buFont typeface="Trebuchet MS Bold" pitchFamily="34" charset="0"/>
              <a:buAutoNum type="arabicPeriod"/>
            </a:pPr>
            <a:r>
              <a:rPr lang="en-US" sz="2400">
                <a:cs typeface="Arial" charset="0"/>
              </a:rPr>
              <a:t>Increase Foreign Direct Investment</a:t>
            </a:r>
          </a:p>
          <a:p>
            <a:pPr marL="342900" indent="-342900">
              <a:buFont typeface="Trebuchet MS Bold" pitchFamily="34" charset="0"/>
              <a:buAutoNum type="arabicPeriod"/>
            </a:pPr>
            <a:endParaRPr lang="en-US" sz="2400">
              <a:cs typeface="Arial" charset="0"/>
            </a:endParaRPr>
          </a:p>
          <a:p>
            <a:pPr marL="342900" indent="-342900">
              <a:buFont typeface="Trebuchet MS Bold" pitchFamily="34" charset="0"/>
              <a:buAutoNum type="arabicPeriod"/>
            </a:pPr>
            <a:r>
              <a:rPr lang="en-US" sz="2400">
                <a:cs typeface="Arial" charset="0"/>
              </a:rPr>
              <a:t>Slow the Rate of Inflation</a:t>
            </a:r>
          </a:p>
          <a:p>
            <a:pPr marL="342900" indent="-342900">
              <a:buFont typeface="Trebuchet MS Bold" pitchFamily="34" charset="0"/>
              <a:buAutoNum type="arabicPeriod"/>
            </a:pPr>
            <a:endParaRPr lang="en-US" sz="2400">
              <a:cs typeface="Arial" charset="0"/>
            </a:endParaRPr>
          </a:p>
          <a:p>
            <a:pPr marL="342900" indent="-342900">
              <a:buFont typeface="Trebuchet MS Bold" pitchFamily="34" charset="0"/>
              <a:buAutoNum type="arabicPeriod"/>
            </a:pPr>
            <a:r>
              <a:rPr lang="en-US" sz="2400">
                <a:cs typeface="Arial" charset="0"/>
              </a:rPr>
              <a:t>Improve Domestic Infrastructure</a:t>
            </a:r>
          </a:p>
          <a:p>
            <a:pPr marL="342900" indent="-342900">
              <a:buFont typeface="Trebuchet MS Bold" pitchFamily="34" charset="0"/>
              <a:buAutoNum type="arabicPeriod"/>
            </a:pPr>
            <a:endParaRPr lang="en-US" sz="2400">
              <a:cs typeface="Arial" charset="0"/>
            </a:endParaRPr>
          </a:p>
          <a:p>
            <a:pPr marL="342900" indent="-342900">
              <a:buFont typeface="Trebuchet MS Bold" pitchFamily="34" charset="0"/>
              <a:buAutoNum type="arabicPeriod"/>
            </a:pPr>
            <a:r>
              <a:rPr lang="en-US" sz="2400">
                <a:cs typeface="Arial" charset="0"/>
              </a:rPr>
              <a:t>Policy Reform</a:t>
            </a:r>
          </a:p>
        </p:txBody>
      </p:sp>
      <p:pic>
        <p:nvPicPr>
          <p:cNvPr id="40963" name="Picture 5" descr="Shares"/>
          <p:cNvPicPr>
            <a:picLocks noChangeAspect="1" noChangeArrowheads="1"/>
          </p:cNvPicPr>
          <p:nvPr/>
        </p:nvPicPr>
        <p:blipFill>
          <a:blip r:embed="rId2"/>
          <a:srcRect l="21632"/>
          <a:stretch>
            <a:fillRect/>
          </a:stretch>
        </p:blipFill>
        <p:spPr bwMode="auto">
          <a:xfrm>
            <a:off x="6705600" y="11113"/>
            <a:ext cx="2438400" cy="2082800"/>
          </a:xfrm>
          <a:prstGeom prst="rect">
            <a:avLst/>
          </a:prstGeom>
          <a:noFill/>
          <a:ln w="9525">
            <a:noFill/>
            <a:miter lim="800000"/>
            <a:headEnd/>
            <a:tailEnd/>
          </a:ln>
        </p:spPr>
      </p:pic>
      <p:sp>
        <p:nvSpPr>
          <p:cNvPr id="40964" name="Line 10"/>
          <p:cNvSpPr>
            <a:spLocks noChangeShapeType="1"/>
          </p:cNvSpPr>
          <p:nvPr/>
        </p:nvSpPr>
        <p:spPr bwMode="auto">
          <a:xfrm>
            <a:off x="6013450" y="4168775"/>
            <a:ext cx="3130550" cy="1588"/>
          </a:xfrm>
          <a:prstGeom prst="line">
            <a:avLst/>
          </a:prstGeom>
          <a:noFill/>
          <a:ln w="19050">
            <a:solidFill>
              <a:schemeClr val="bg1"/>
            </a:solidFill>
            <a:round/>
            <a:headEnd/>
            <a:tailEnd/>
          </a:ln>
        </p:spPr>
        <p:txBody>
          <a:bodyPr anchor="ctr">
            <a:spAutoFit/>
          </a:bodyPr>
          <a:lstStyle/>
          <a:p>
            <a:endParaRPr lang="en-US"/>
          </a:p>
        </p:txBody>
      </p:sp>
      <p:sp>
        <p:nvSpPr>
          <p:cNvPr id="40965" name="Line 11"/>
          <p:cNvSpPr>
            <a:spLocks noChangeShapeType="1"/>
          </p:cNvSpPr>
          <p:nvPr/>
        </p:nvSpPr>
        <p:spPr bwMode="auto">
          <a:xfrm>
            <a:off x="6013450" y="2100263"/>
            <a:ext cx="3130550" cy="1587"/>
          </a:xfrm>
          <a:prstGeom prst="line">
            <a:avLst/>
          </a:prstGeom>
          <a:noFill/>
          <a:ln w="19050">
            <a:solidFill>
              <a:schemeClr val="bg1"/>
            </a:solidFill>
            <a:round/>
            <a:headEnd/>
            <a:tailEnd/>
          </a:ln>
        </p:spPr>
        <p:txBody>
          <a:bodyPr anchor="ctr">
            <a:spAutoFit/>
          </a:bodyPr>
          <a:lstStyle/>
          <a:p>
            <a:endParaRPr lang="en-US"/>
          </a:p>
        </p:txBody>
      </p:sp>
      <p:pic>
        <p:nvPicPr>
          <p:cNvPr id="40966" name="Picture 12" descr="Boat"/>
          <p:cNvPicPr>
            <a:picLocks noChangeAspect="1" noChangeArrowheads="1"/>
          </p:cNvPicPr>
          <p:nvPr/>
        </p:nvPicPr>
        <p:blipFill>
          <a:blip r:embed="rId3"/>
          <a:srcRect/>
          <a:stretch>
            <a:fillRect/>
          </a:stretch>
        </p:blipFill>
        <p:spPr bwMode="auto">
          <a:xfrm>
            <a:off x="6705600" y="4268788"/>
            <a:ext cx="2505075" cy="1827212"/>
          </a:xfrm>
          <a:prstGeom prst="rect">
            <a:avLst/>
          </a:prstGeom>
          <a:noFill/>
          <a:ln w="9525">
            <a:noFill/>
            <a:miter lim="800000"/>
            <a:headEnd/>
            <a:tailEnd/>
          </a:ln>
        </p:spPr>
      </p:pic>
      <p:pic>
        <p:nvPicPr>
          <p:cNvPr id="40967" name="Picture 13" descr="ups_be_phila_collabo_179_2004"/>
          <p:cNvPicPr>
            <a:picLocks noChangeAspect="1" noChangeArrowheads="1"/>
          </p:cNvPicPr>
          <p:nvPr/>
        </p:nvPicPr>
        <p:blipFill>
          <a:blip r:embed="rId4"/>
          <a:srcRect l="23845" r="20000"/>
          <a:stretch>
            <a:fillRect/>
          </a:stretch>
        </p:blipFill>
        <p:spPr bwMode="auto">
          <a:xfrm>
            <a:off x="6705600" y="0"/>
            <a:ext cx="2438400" cy="2895600"/>
          </a:xfrm>
          <a:prstGeom prst="rect">
            <a:avLst/>
          </a:prstGeom>
          <a:noFill/>
          <a:ln w="9525">
            <a:noFill/>
            <a:miter lim="800000"/>
            <a:headEnd/>
            <a:tailEnd/>
          </a:ln>
        </p:spPr>
      </p:pic>
      <p:pic>
        <p:nvPicPr>
          <p:cNvPr id="40968" name="Picture 4" descr="Money"/>
          <p:cNvPicPr>
            <a:picLocks noChangeAspect="1" noChangeArrowheads="1"/>
          </p:cNvPicPr>
          <p:nvPr/>
        </p:nvPicPr>
        <p:blipFill>
          <a:blip r:embed="rId5"/>
          <a:srcRect l="21632"/>
          <a:stretch>
            <a:fillRect/>
          </a:stretch>
        </p:blipFill>
        <p:spPr bwMode="auto">
          <a:xfrm>
            <a:off x="6705600" y="2413000"/>
            <a:ext cx="2438400" cy="2082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p:cNvSpPr>
          <p:nvPr/>
        </p:nvSpPr>
        <p:spPr bwMode="auto">
          <a:xfrm>
            <a:off x="228600" y="736600"/>
            <a:ext cx="3276600" cy="787400"/>
          </a:xfrm>
          <a:prstGeom prst="rect">
            <a:avLst/>
          </a:prstGeom>
          <a:noFill/>
          <a:ln w="9525">
            <a:noFill/>
            <a:miter lim="800000"/>
            <a:headEnd/>
            <a:tailEnd/>
          </a:ln>
        </p:spPr>
        <p:txBody>
          <a:bodyPr lIns="0" tIns="0" rIns="40639" bIns="0"/>
          <a:lstStyle/>
          <a:p>
            <a:pPr marL="39688">
              <a:spcBef>
                <a:spcPts val="2100"/>
              </a:spcBef>
            </a:pPr>
            <a:r>
              <a:rPr lang="en-US" sz="3600">
                <a:latin typeface="Arial Bold" pitchFamily="34" charset="0"/>
                <a:cs typeface="Arial Bold" pitchFamily="34" charset="0"/>
                <a:sym typeface="Arial Bold" pitchFamily="34" charset="0"/>
              </a:rPr>
              <a:t>Thank You</a:t>
            </a:r>
          </a:p>
        </p:txBody>
      </p:sp>
      <p:pic>
        <p:nvPicPr>
          <p:cNvPr id="41986" name="Picture 1"/>
          <p:cNvPicPr>
            <a:picLocks noChangeAspect="1"/>
          </p:cNvPicPr>
          <p:nvPr/>
        </p:nvPicPr>
        <p:blipFill>
          <a:blip r:embed="rId2"/>
          <a:srcRect/>
          <a:stretch>
            <a:fillRect/>
          </a:stretch>
        </p:blipFill>
        <p:spPr bwMode="auto">
          <a:xfrm>
            <a:off x="0" y="3795713"/>
            <a:ext cx="9144000" cy="230028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75"/>
          <p:cNvSpPr>
            <a:spLocks noChangeArrowheads="1"/>
          </p:cNvSpPr>
          <p:nvPr/>
        </p:nvSpPr>
        <p:spPr bwMode="auto">
          <a:xfrm>
            <a:off x="168275" y="76200"/>
            <a:ext cx="8823325" cy="898525"/>
          </a:xfrm>
          <a:prstGeom prst="rect">
            <a:avLst/>
          </a:prstGeom>
          <a:noFill/>
          <a:ln w="9525">
            <a:noFill/>
            <a:miter lim="800000"/>
            <a:headEnd/>
            <a:tailEnd/>
          </a:ln>
        </p:spPr>
        <p:txBody>
          <a:bodyPr lIns="50800" tIns="50800" bIns="50800"/>
          <a:lstStyle/>
          <a:p>
            <a:pPr>
              <a:lnSpc>
                <a:spcPct val="95000"/>
              </a:lnSpc>
            </a:pPr>
            <a:r>
              <a:rPr lang="en-US" altLang="zh-CN" sz="2800">
                <a:ea typeface="宋体"/>
                <a:cs typeface="宋体"/>
                <a:sym typeface="Arial Bold" pitchFamily="34" charset="0"/>
              </a:rPr>
              <a:t>UPS Global Presence</a:t>
            </a:r>
            <a:br>
              <a:rPr lang="en-US" altLang="zh-CN" sz="2800">
                <a:ea typeface="宋体"/>
                <a:cs typeface="宋体"/>
                <a:sym typeface="Arial Bold" pitchFamily="34" charset="0"/>
              </a:rPr>
            </a:br>
            <a:r>
              <a:rPr lang="en-US" altLang="zh-CN" i="1">
                <a:ea typeface="宋体"/>
                <a:cs typeface="宋体"/>
                <a:sym typeface="Arial Bold" pitchFamily="34" charset="0"/>
              </a:rPr>
              <a:t>We enable global commerce by serving 220 countries and territories around the world</a:t>
            </a:r>
          </a:p>
        </p:txBody>
      </p:sp>
      <p:sp>
        <p:nvSpPr>
          <p:cNvPr id="24578" name="Text Box 276"/>
          <p:cNvSpPr txBox="1">
            <a:spLocks/>
          </p:cNvSpPr>
          <p:nvPr/>
        </p:nvSpPr>
        <p:spPr bwMode="auto">
          <a:xfrm>
            <a:off x="350838" y="1014413"/>
            <a:ext cx="8458200" cy="5005387"/>
          </a:xfrm>
          <a:prstGeom prst="rect">
            <a:avLst/>
          </a:prstGeom>
          <a:noFill/>
          <a:ln w="9525">
            <a:noFill/>
            <a:miter lim="800000"/>
            <a:headEnd/>
            <a:tailEnd/>
          </a:ln>
        </p:spPr>
        <p:txBody>
          <a:bodyPr>
            <a:spAutoFit/>
          </a:bodyPr>
          <a:lstStyle/>
          <a:p>
            <a:pPr marL="225425" indent="-225425" fontAlgn="t">
              <a:spcBef>
                <a:spcPct val="50000"/>
              </a:spcBef>
            </a:pPr>
            <a:r>
              <a:rPr lang="en-US" sz="1400" b="1">
                <a:sym typeface="Times New Roman" pitchFamily="18" charset="0"/>
              </a:rPr>
              <a:t>Founded in Seattle, Wash 		</a:t>
            </a:r>
            <a:r>
              <a:rPr lang="en-US" sz="1400">
                <a:sym typeface="Times New Roman" pitchFamily="18" charset="0"/>
              </a:rPr>
              <a:t>August 28, 1907</a:t>
            </a:r>
          </a:p>
          <a:p>
            <a:pPr marL="225425" indent="-225425" fontAlgn="t">
              <a:spcBef>
                <a:spcPct val="50000"/>
              </a:spcBef>
            </a:pPr>
            <a:r>
              <a:rPr lang="en-US" sz="1400" b="1">
                <a:sym typeface="Times New Roman" pitchFamily="18" charset="0"/>
              </a:rPr>
              <a:t>Headquarters 			</a:t>
            </a:r>
            <a:r>
              <a:rPr lang="en-US" sz="1400">
                <a:sym typeface="Times New Roman" pitchFamily="18" charset="0"/>
              </a:rPr>
              <a:t>Atlanta, Ga.</a:t>
            </a:r>
          </a:p>
          <a:p>
            <a:pPr marL="225425" indent="-225425" fontAlgn="t">
              <a:spcBef>
                <a:spcPct val="50000"/>
              </a:spcBef>
            </a:pPr>
            <a:r>
              <a:rPr lang="en-US" sz="1400" b="1">
                <a:sym typeface="Times New Roman" pitchFamily="18" charset="0"/>
              </a:rPr>
              <a:t>Chairman and CEO 			</a:t>
            </a:r>
            <a:r>
              <a:rPr lang="en-US" sz="1400">
                <a:sym typeface="Times New Roman" pitchFamily="18" charset="0"/>
              </a:rPr>
              <a:t>Scott Davis</a:t>
            </a:r>
          </a:p>
          <a:p>
            <a:pPr marL="225425" indent="-225425" fontAlgn="t">
              <a:spcBef>
                <a:spcPct val="50000"/>
              </a:spcBef>
            </a:pPr>
            <a:r>
              <a:rPr lang="en-US" sz="1400" b="1">
                <a:sym typeface="Times New Roman" pitchFamily="18" charset="0"/>
              </a:rPr>
              <a:t>Employees 			</a:t>
            </a:r>
            <a:r>
              <a:rPr lang="en-US" sz="1400">
                <a:sym typeface="Times New Roman" pitchFamily="18" charset="0"/>
              </a:rPr>
              <a:t>400,600 (330,600 U.S.; 70,000 International)</a:t>
            </a:r>
          </a:p>
          <a:p>
            <a:pPr marL="225425" indent="-225425" fontAlgn="t">
              <a:spcBef>
                <a:spcPct val="50000"/>
              </a:spcBef>
            </a:pPr>
            <a:r>
              <a:rPr lang="en-US" sz="1400" b="1">
                <a:sym typeface="Times New Roman" pitchFamily="18" charset="0"/>
              </a:rPr>
              <a:t>2010 revenue			</a:t>
            </a:r>
            <a:r>
              <a:rPr lang="en-US" sz="1400">
                <a:sym typeface="Times New Roman" pitchFamily="18" charset="0"/>
              </a:rPr>
              <a:t>$49.6 billion (SP and SCS)</a:t>
            </a:r>
          </a:p>
          <a:p>
            <a:pPr marL="225425" indent="-225425" fontAlgn="t">
              <a:spcBef>
                <a:spcPct val="50000"/>
              </a:spcBef>
            </a:pPr>
            <a:r>
              <a:rPr lang="en-US" sz="1400" b="1">
                <a:sym typeface="Times New Roman" pitchFamily="18" charset="0"/>
              </a:rPr>
              <a:t>Service area			</a:t>
            </a:r>
            <a:r>
              <a:rPr lang="en-US" sz="1400">
                <a:sym typeface="Times New Roman" pitchFamily="18" charset="0"/>
              </a:rPr>
              <a:t>More than 220 countries and territories; 						Every address in North America and Europe</a:t>
            </a:r>
          </a:p>
          <a:p>
            <a:pPr marL="225425" indent="-225425" fontAlgn="t">
              <a:spcBef>
                <a:spcPct val="50000"/>
              </a:spcBef>
            </a:pPr>
            <a:r>
              <a:rPr lang="en-US" sz="1400" b="1">
                <a:sym typeface="Times New Roman" pitchFamily="18" charset="0"/>
              </a:rPr>
              <a:t>UPS Browntail aircraft		</a:t>
            </a:r>
            <a:r>
              <a:rPr lang="en-US" sz="1400">
                <a:sym typeface="Times New Roman" pitchFamily="18" charset="0"/>
              </a:rPr>
              <a:t>218 in service (224 aircraft total)</a:t>
            </a:r>
          </a:p>
          <a:p>
            <a:pPr marL="225425" indent="-225425" fontAlgn="t">
              <a:spcBef>
                <a:spcPct val="50000"/>
              </a:spcBef>
            </a:pPr>
            <a:r>
              <a:rPr lang="en-US" sz="1400" b="1">
                <a:sym typeface="Times New Roman" pitchFamily="18" charset="0"/>
              </a:rPr>
              <a:t>Daily flight segments</a:t>
            </a:r>
            <a:r>
              <a:rPr lang="en-US" sz="1400">
                <a:sym typeface="Times New Roman" pitchFamily="18" charset="0"/>
              </a:rPr>
              <a:t>			942 US domestic; 815 International</a:t>
            </a:r>
            <a:endParaRPr lang="en-US" sz="1400" b="1">
              <a:sym typeface="Times New Roman" pitchFamily="18" charset="0"/>
            </a:endParaRPr>
          </a:p>
          <a:p>
            <a:pPr marL="225425" indent="-225425" fontAlgn="t">
              <a:spcBef>
                <a:spcPct val="50000"/>
              </a:spcBef>
            </a:pPr>
            <a:r>
              <a:rPr lang="en-US" sz="1400" b="1">
                <a:sym typeface="Times New Roman" pitchFamily="18" charset="0"/>
              </a:rPr>
              <a:t>Facilities</a:t>
            </a:r>
            <a:r>
              <a:rPr lang="en-US" sz="1400">
                <a:sym typeface="Times New Roman" pitchFamily="18" charset="0"/>
              </a:rPr>
              <a:t> </a:t>
            </a:r>
            <a:r>
              <a:rPr lang="en-US" sz="1400" b="1">
                <a:sym typeface="Times New Roman" pitchFamily="18" charset="0"/>
              </a:rPr>
              <a:t>(Supply Chain and Freight)</a:t>
            </a:r>
            <a:r>
              <a:rPr lang="en-US" sz="1400">
                <a:sym typeface="Times New Roman" pitchFamily="18" charset="0"/>
              </a:rPr>
              <a:t>	776 facilities in more than 120 countries; 31 million sq. ft. </a:t>
            </a:r>
          </a:p>
          <a:p>
            <a:pPr marL="225425" indent="-225425" fontAlgn="t">
              <a:spcBef>
                <a:spcPct val="50000"/>
              </a:spcBef>
            </a:pPr>
            <a:r>
              <a:rPr lang="en-US" sz="1400" b="1">
                <a:sym typeface="Times New Roman" pitchFamily="18" charset="0"/>
              </a:rPr>
              <a:t>Customers			</a:t>
            </a:r>
            <a:r>
              <a:rPr lang="en-US" sz="1400">
                <a:sym typeface="Times New Roman" pitchFamily="18" charset="0"/>
              </a:rPr>
              <a:t>8.5 million daily (1.1 million pick-up, 7.4 million delivery)</a:t>
            </a:r>
          </a:p>
          <a:p>
            <a:pPr marL="225425" indent="-225425" fontAlgn="t">
              <a:spcBef>
                <a:spcPct val="50000"/>
              </a:spcBef>
            </a:pPr>
            <a:r>
              <a:rPr lang="en-US" sz="1400" b="1">
                <a:sym typeface="Times New Roman" pitchFamily="18" charset="0"/>
              </a:rPr>
              <a:t>Online tracking			</a:t>
            </a:r>
            <a:r>
              <a:rPr lang="en-US" sz="1400">
                <a:sym typeface="Times New Roman" pitchFamily="18" charset="0"/>
              </a:rPr>
              <a:t>Average 26.2 million daily tracking 	requests</a:t>
            </a:r>
          </a:p>
          <a:p>
            <a:pPr marL="225425" indent="-225425" fontAlgn="t">
              <a:spcBef>
                <a:spcPct val="50000"/>
              </a:spcBef>
            </a:pPr>
            <a:r>
              <a:rPr lang="en-US" sz="1400" b="1">
                <a:sym typeface="Times New Roman" pitchFamily="18" charset="0"/>
              </a:rPr>
              <a:t>Key services</a:t>
            </a:r>
            <a:r>
              <a:rPr lang="en-US" sz="1400">
                <a:sym typeface="Times New Roman" pitchFamily="18" charset="0"/>
              </a:rPr>
              <a:t> 			Logistics and distribution; transportation and freight (air, 					sea, ground, rail); freight forwarding; international trade 					management and customs brokerage</a:t>
            </a:r>
          </a:p>
          <a:p>
            <a:pPr marL="225425" indent="-225425" fontAlgn="t">
              <a:spcBef>
                <a:spcPct val="60000"/>
              </a:spcBef>
            </a:pPr>
            <a:r>
              <a:rPr lang="en-US" sz="1400" b="1">
                <a:sym typeface="Times New Roman" pitchFamily="18" charset="0"/>
              </a:rPr>
              <a:t>Specialty services</a:t>
            </a:r>
            <a:r>
              <a:rPr lang="en-US" sz="1400">
                <a:sym typeface="Times New Roman" pitchFamily="18" charset="0"/>
              </a:rPr>
              <a:t> 			Service parts logistics; technical repair and configuration; 					supply chain design and planning; returns management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0"/>
          <p:cNvPicPr>
            <a:picLocks noChangeAspect="1"/>
          </p:cNvPicPr>
          <p:nvPr/>
        </p:nvPicPr>
        <p:blipFill>
          <a:blip r:embed="rId3"/>
          <a:srcRect/>
          <a:stretch>
            <a:fillRect/>
          </a:stretch>
        </p:blipFill>
        <p:spPr bwMode="auto">
          <a:xfrm>
            <a:off x="311150" y="1243013"/>
            <a:ext cx="8521700" cy="4357687"/>
          </a:xfrm>
          <a:prstGeom prst="rect">
            <a:avLst/>
          </a:prstGeom>
          <a:noFill/>
          <a:ln w="9525">
            <a:noFill/>
            <a:miter lim="800000"/>
            <a:headEnd/>
            <a:tailEnd/>
          </a:ln>
        </p:spPr>
      </p:pic>
      <p:sp>
        <p:nvSpPr>
          <p:cNvPr id="5123" name="Rectangle 223"/>
          <p:cNvSpPr>
            <a:spLocks noGrp="1" noChangeArrowheads="1"/>
          </p:cNvSpPr>
          <p:nvPr>
            <p:ph type="title"/>
          </p:nvPr>
        </p:nvSpPr>
        <p:spPr>
          <a:xfrm>
            <a:off x="100013" y="0"/>
            <a:ext cx="8510587" cy="914400"/>
          </a:xfrm>
        </p:spPr>
        <p:txBody>
          <a:bodyPr>
            <a:normAutofit fontScale="90000"/>
          </a:bodyPr>
          <a:lstStyle/>
          <a:p>
            <a:pPr eaLnBrk="1" hangingPunct="1">
              <a:defRPr/>
            </a:pPr>
            <a:r>
              <a:rPr lang="en-US" sz="3100" dirty="0" smtClean="0">
                <a:solidFill>
                  <a:schemeClr val="tx1"/>
                </a:solidFill>
                <a:latin typeface="Arial" charset="0"/>
                <a:sym typeface="Trebuchet MS Bold" charset="0"/>
              </a:rPr>
              <a:t>Worldwide Reach, Global Possibilities</a:t>
            </a:r>
            <a:r>
              <a:rPr lang="en-US" b="1" dirty="0" smtClean="0">
                <a:solidFill>
                  <a:schemeClr val="tx1"/>
                </a:solidFill>
                <a:latin typeface="Arial" charset="0"/>
                <a:sym typeface="Trebuchet MS Bold" charset="0"/>
              </a:rPr>
              <a:t/>
            </a:r>
            <a:br>
              <a:rPr lang="en-US" b="1" dirty="0" smtClean="0">
                <a:solidFill>
                  <a:schemeClr val="tx1"/>
                </a:solidFill>
                <a:latin typeface="Arial" charset="0"/>
                <a:sym typeface="Trebuchet MS Bold" charset="0"/>
              </a:rPr>
            </a:br>
            <a:r>
              <a:rPr lang="en-US" sz="2000" i="1" dirty="0" smtClean="0">
                <a:solidFill>
                  <a:schemeClr val="tx1"/>
                </a:solidFill>
                <a:latin typeface="Arial" charset="0"/>
                <a:sym typeface="Trebuchet MS Bold" charset="0"/>
              </a:rPr>
              <a:t>UPS Moves 2% of World GDP (Est. $1.3Trn)</a:t>
            </a:r>
            <a:r>
              <a:rPr lang="en-US" b="1" dirty="0" smtClean="0">
                <a:solidFill>
                  <a:schemeClr val="tx1"/>
                </a:solidFill>
                <a:latin typeface="Arial" charset="0"/>
                <a:sym typeface="Trebuchet MS Bold" charset="0"/>
              </a:rPr>
              <a:t/>
            </a:r>
            <a:br>
              <a:rPr lang="en-US" b="1" dirty="0" smtClean="0">
                <a:solidFill>
                  <a:schemeClr val="tx1"/>
                </a:solidFill>
                <a:latin typeface="Arial" charset="0"/>
                <a:sym typeface="Trebuchet MS Bold" charset="0"/>
              </a:rPr>
            </a:br>
            <a:endParaRPr lang="en-US" b="1" dirty="0" smtClean="0">
              <a:solidFill>
                <a:schemeClr val="tx1"/>
              </a:solidFill>
              <a:latin typeface="Arial" charset="0"/>
              <a:sym typeface="Trebuchet MS Bold" charset="0"/>
            </a:endParaRPr>
          </a:p>
        </p:txBody>
      </p:sp>
      <p:cxnSp>
        <p:nvCxnSpPr>
          <p:cNvPr id="12" name="Straight Connector 11"/>
          <p:cNvCxnSpPr>
            <a:cxnSpLocks noChangeShapeType="1"/>
          </p:cNvCxnSpPr>
          <p:nvPr/>
        </p:nvCxnSpPr>
        <p:spPr bwMode="auto">
          <a:xfrm>
            <a:off x="5446713" y="3341688"/>
            <a:ext cx="530225" cy="153987"/>
          </a:xfrm>
          <a:prstGeom prst="line">
            <a:avLst/>
          </a:prstGeom>
          <a:noFill/>
          <a:ln w="9525" algn="ctr">
            <a:solidFill>
              <a:schemeClr val="accent1"/>
            </a:solidFill>
            <a:round/>
            <a:headEnd/>
            <a:tailEnd/>
          </a:ln>
        </p:spPr>
      </p:cxnSp>
      <p:cxnSp>
        <p:nvCxnSpPr>
          <p:cNvPr id="13" name="Straight Connector 12"/>
          <p:cNvCxnSpPr>
            <a:cxnSpLocks noChangeShapeType="1"/>
          </p:cNvCxnSpPr>
          <p:nvPr/>
        </p:nvCxnSpPr>
        <p:spPr bwMode="auto">
          <a:xfrm>
            <a:off x="4527550" y="2613025"/>
            <a:ext cx="920750" cy="725488"/>
          </a:xfrm>
          <a:prstGeom prst="line">
            <a:avLst/>
          </a:prstGeom>
          <a:noFill/>
          <a:ln w="9525" algn="ctr">
            <a:solidFill>
              <a:schemeClr val="accent1"/>
            </a:solidFill>
            <a:round/>
            <a:headEnd/>
            <a:tailEnd/>
          </a:ln>
        </p:spPr>
      </p:cxnSp>
      <p:sp>
        <p:nvSpPr>
          <p:cNvPr id="15" name="Freeform 14"/>
          <p:cNvSpPr>
            <a:spLocks/>
          </p:cNvSpPr>
          <p:nvPr/>
        </p:nvSpPr>
        <p:spPr bwMode="auto">
          <a:xfrm>
            <a:off x="2743200" y="2476500"/>
            <a:ext cx="1327150" cy="371475"/>
          </a:xfrm>
          <a:custGeom>
            <a:avLst/>
            <a:gdLst>
              <a:gd name="T0" fmla="*/ 0 w 1326630"/>
              <a:gd name="T1" fmla="*/ 370701 h 371604"/>
              <a:gd name="T2" fmla="*/ 608768 w 1326630"/>
              <a:gd name="T3" fmla="*/ 94055 h 371604"/>
              <a:gd name="T4" fmla="*/ 1330274 w 1326630"/>
              <a:gd name="T5" fmla="*/ 4331 h 371604"/>
              <a:gd name="T6" fmla="*/ 0 60000 65536"/>
              <a:gd name="T7" fmla="*/ 0 60000 65536"/>
              <a:gd name="T8" fmla="*/ 0 60000 65536"/>
              <a:gd name="T9" fmla="*/ 0 w 1326630"/>
              <a:gd name="T10" fmla="*/ 0 h 371604"/>
              <a:gd name="T11" fmla="*/ 1326630 w 1326630"/>
              <a:gd name="T12" fmla="*/ 371604 h 371604"/>
            </a:gdLst>
            <a:ahLst/>
            <a:cxnLst>
              <a:cxn ang="T6">
                <a:pos x="T0" y="T1"/>
              </a:cxn>
              <a:cxn ang="T7">
                <a:pos x="T2" y="T3"/>
              </a:cxn>
              <a:cxn ang="T8">
                <a:pos x="T4" y="T5"/>
              </a:cxn>
            </a:cxnLst>
            <a:rect l="T9" t="T10" r="T11" b="T12"/>
            <a:pathLst>
              <a:path w="1326630" h="371604">
                <a:moveTo>
                  <a:pt x="0" y="371604"/>
                </a:moveTo>
                <a:cubicBezTo>
                  <a:pt x="200493" y="229822"/>
                  <a:pt x="385996" y="155496"/>
                  <a:pt x="607101" y="94286"/>
                </a:cubicBezTo>
                <a:cubicBezTo>
                  <a:pt x="828206" y="33076"/>
                  <a:pt x="1084913" y="-15018"/>
                  <a:pt x="1326630" y="4345"/>
                </a:cubicBezTo>
              </a:path>
            </a:pathLst>
          </a:custGeom>
          <a:noFill/>
          <a:ln w="9525" cap="flat" cmpd="sng" algn="ctr">
            <a:solidFill>
              <a:schemeClr val="accent1"/>
            </a:solidFill>
            <a:prstDash val="solid"/>
            <a:round/>
            <a:headEnd/>
            <a:tailEnd/>
          </a:ln>
        </p:spPr>
        <p:txBody>
          <a:bodyPr anchor="ctr"/>
          <a:lstStyle/>
          <a:p>
            <a:endParaRPr lang="en-US"/>
          </a:p>
        </p:txBody>
      </p:sp>
      <p:sp>
        <p:nvSpPr>
          <p:cNvPr id="16" name="Freeform 15"/>
          <p:cNvSpPr>
            <a:spLocks/>
          </p:cNvSpPr>
          <p:nvPr/>
        </p:nvSpPr>
        <p:spPr bwMode="auto">
          <a:xfrm>
            <a:off x="4460875" y="2566988"/>
            <a:ext cx="2409825" cy="876300"/>
          </a:xfrm>
          <a:custGeom>
            <a:avLst/>
            <a:gdLst>
              <a:gd name="T0" fmla="*/ 0 w 2409260"/>
              <a:gd name="T1" fmla="*/ 0 h 877680"/>
              <a:gd name="T2" fmla="*/ 1338754 w 2409260"/>
              <a:gd name="T3" fmla="*/ 222867 h 877680"/>
              <a:gd name="T4" fmla="*/ 2413218 w 2409260"/>
              <a:gd name="T5" fmla="*/ 868066 h 877680"/>
              <a:gd name="T6" fmla="*/ 0 60000 65536"/>
              <a:gd name="T7" fmla="*/ 0 60000 65536"/>
              <a:gd name="T8" fmla="*/ 0 60000 65536"/>
              <a:gd name="T9" fmla="*/ 0 w 2409260"/>
              <a:gd name="T10" fmla="*/ 0 h 877680"/>
              <a:gd name="T11" fmla="*/ 2409260 w 2409260"/>
              <a:gd name="T12" fmla="*/ 877680 h 877680"/>
            </a:gdLst>
            <a:ahLst/>
            <a:cxnLst>
              <a:cxn ang="T6">
                <a:pos x="T0" y="T1"/>
              </a:cxn>
              <a:cxn ang="T7">
                <a:pos x="T2" y="T3"/>
              </a:cxn>
              <a:cxn ang="T8">
                <a:pos x="T4" y="T5"/>
              </a:cxn>
            </a:cxnLst>
            <a:rect l="T9" t="T10" r="T11" b="T12"/>
            <a:pathLst>
              <a:path w="2409260" h="877680">
                <a:moveTo>
                  <a:pt x="0" y="0"/>
                </a:moveTo>
                <a:cubicBezTo>
                  <a:pt x="374906" y="883"/>
                  <a:pt x="906839" y="84179"/>
                  <a:pt x="1336557" y="225336"/>
                </a:cubicBezTo>
                <a:cubicBezTo>
                  <a:pt x="1778544" y="369215"/>
                  <a:pt x="2145057" y="624080"/>
                  <a:pt x="2409260" y="877680"/>
                </a:cubicBezTo>
              </a:path>
            </a:pathLst>
          </a:custGeom>
          <a:noFill/>
          <a:ln w="9525" cap="flat" cmpd="sng" algn="ctr">
            <a:solidFill>
              <a:schemeClr val="accent1"/>
            </a:solidFill>
            <a:prstDash val="solid"/>
            <a:round/>
            <a:headEnd/>
            <a:tailEnd/>
          </a:ln>
        </p:spPr>
        <p:txBody>
          <a:bodyPr anchor="ctr"/>
          <a:lstStyle/>
          <a:p>
            <a:endParaRPr lang="en-US"/>
          </a:p>
        </p:txBody>
      </p:sp>
      <p:sp>
        <p:nvSpPr>
          <p:cNvPr id="17" name="US MESSAGE"/>
          <p:cNvSpPr>
            <a:spLocks noChangeArrowheads="1"/>
          </p:cNvSpPr>
          <p:nvPr/>
        </p:nvSpPr>
        <p:spPr bwMode="auto">
          <a:xfrm>
            <a:off x="357188" y="914400"/>
            <a:ext cx="2601912" cy="1112838"/>
          </a:xfrm>
          <a:prstGeom prst="rect">
            <a:avLst/>
          </a:prstGeom>
          <a:solidFill>
            <a:schemeClr val="accent2"/>
          </a:solidFill>
          <a:ln w="9525" algn="ctr">
            <a:solidFill>
              <a:schemeClr val="accent2"/>
            </a:solidFill>
            <a:miter lim="800000"/>
            <a:headEnd/>
            <a:tailEnd/>
          </a:ln>
        </p:spPr>
        <p:txBody>
          <a:bodyPr anchor="ctr"/>
          <a:lstStyle/>
          <a:p>
            <a:pPr algn="ctr"/>
            <a:r>
              <a:rPr lang="en-GB" sz="1100">
                <a:solidFill>
                  <a:schemeClr val="bg1"/>
                </a:solidFill>
                <a:latin typeface="Trebuchet MS" pitchFamily="34" charset="0"/>
              </a:rPr>
              <a:t>UNITED STATES</a:t>
            </a:r>
          </a:p>
          <a:p>
            <a:pPr algn="ctr">
              <a:spcBef>
                <a:spcPct val="50000"/>
              </a:spcBef>
            </a:pPr>
            <a:r>
              <a:rPr lang="en-GB" sz="1100">
                <a:solidFill>
                  <a:schemeClr val="bg1"/>
                </a:solidFill>
                <a:latin typeface="Trebuchet MS" pitchFamily="34" charset="0"/>
              </a:rPr>
              <a:t>UPS Worldport</a:t>
            </a:r>
            <a:r>
              <a:rPr lang="en-GB" sz="1100" baseline="30000">
                <a:solidFill>
                  <a:schemeClr val="bg1"/>
                </a:solidFill>
                <a:latin typeface="Trebuchet MS" pitchFamily="34" charset="0"/>
                <a:cs typeface="Arial" charset="0"/>
              </a:rPr>
              <a:t>®</a:t>
            </a:r>
            <a:r>
              <a:rPr lang="en-GB" sz="1100">
                <a:solidFill>
                  <a:schemeClr val="bg1"/>
                </a:solidFill>
                <a:latin typeface="Trebuchet MS" pitchFamily="34" charset="0"/>
              </a:rPr>
              <a:t> provides the most diverse range of services available from any single operation.</a:t>
            </a:r>
          </a:p>
        </p:txBody>
      </p:sp>
      <p:sp>
        <p:nvSpPr>
          <p:cNvPr id="18" name="EUROPE MESSAGE"/>
          <p:cNvSpPr>
            <a:spLocks noChangeArrowheads="1"/>
          </p:cNvSpPr>
          <p:nvPr/>
        </p:nvSpPr>
        <p:spPr bwMode="auto">
          <a:xfrm>
            <a:off x="3438525" y="914400"/>
            <a:ext cx="2809875" cy="1420813"/>
          </a:xfrm>
          <a:prstGeom prst="rect">
            <a:avLst/>
          </a:prstGeom>
          <a:solidFill>
            <a:schemeClr val="accent2"/>
          </a:solidFill>
          <a:ln w="9525" algn="ctr">
            <a:solidFill>
              <a:schemeClr val="accent2"/>
            </a:solidFill>
            <a:miter lim="800000"/>
            <a:headEnd/>
            <a:tailEnd/>
          </a:ln>
        </p:spPr>
        <p:txBody>
          <a:bodyPr anchor="ctr"/>
          <a:lstStyle/>
          <a:p>
            <a:pPr algn="ctr"/>
            <a:r>
              <a:rPr lang="en-GB" sz="1100">
                <a:solidFill>
                  <a:schemeClr val="bg1"/>
                </a:solidFill>
                <a:latin typeface="Trebuchet MS" pitchFamily="34" charset="0"/>
              </a:rPr>
              <a:t>EUROPE</a:t>
            </a:r>
          </a:p>
          <a:p>
            <a:pPr algn="ctr">
              <a:spcBef>
                <a:spcPct val="50000"/>
              </a:spcBef>
            </a:pPr>
            <a:r>
              <a:rPr lang="en-GB" sz="1100">
                <a:solidFill>
                  <a:schemeClr val="bg1"/>
                </a:solidFill>
                <a:latin typeface="Trebuchet MS" pitchFamily="34" charset="0"/>
              </a:rPr>
              <a:t>Our European Headquarters in Brussels oversees all operations throughout Europe and the Middle East. </a:t>
            </a:r>
            <a:br>
              <a:rPr lang="en-GB" sz="1100">
                <a:solidFill>
                  <a:schemeClr val="bg1"/>
                </a:solidFill>
                <a:latin typeface="Trebuchet MS" pitchFamily="34" charset="0"/>
              </a:rPr>
            </a:br>
            <a:r>
              <a:rPr lang="en-GB" sz="1100">
                <a:solidFill>
                  <a:schemeClr val="bg1"/>
                </a:solidFill>
                <a:latin typeface="Trebuchet MS" pitchFamily="34" charset="0"/>
              </a:rPr>
              <a:t>The Cologne facility offers the only integrated pan-European ground/air package network.</a:t>
            </a:r>
          </a:p>
        </p:txBody>
      </p:sp>
      <p:sp>
        <p:nvSpPr>
          <p:cNvPr id="19" name="ASIA MESSAGE"/>
          <p:cNvSpPr>
            <a:spLocks noChangeArrowheads="1"/>
          </p:cNvSpPr>
          <p:nvPr/>
        </p:nvSpPr>
        <p:spPr bwMode="auto">
          <a:xfrm>
            <a:off x="6646863" y="914400"/>
            <a:ext cx="2266950" cy="1123950"/>
          </a:xfrm>
          <a:prstGeom prst="rect">
            <a:avLst/>
          </a:prstGeom>
          <a:solidFill>
            <a:schemeClr val="accent2"/>
          </a:solidFill>
          <a:ln w="9525" algn="ctr">
            <a:solidFill>
              <a:schemeClr val="accent2"/>
            </a:solidFill>
            <a:miter lim="800000"/>
            <a:headEnd/>
            <a:tailEnd/>
          </a:ln>
        </p:spPr>
        <p:txBody>
          <a:bodyPr anchor="ctr"/>
          <a:lstStyle/>
          <a:p>
            <a:pPr algn="ctr"/>
            <a:r>
              <a:rPr lang="en-GB" sz="1100">
                <a:solidFill>
                  <a:schemeClr val="bg1"/>
                </a:solidFill>
                <a:latin typeface="Trebuchet MS" pitchFamily="34" charset="0"/>
              </a:rPr>
              <a:t>ASIA</a:t>
            </a:r>
          </a:p>
          <a:p>
            <a:pPr algn="ctr">
              <a:spcBef>
                <a:spcPct val="50000"/>
              </a:spcBef>
            </a:pPr>
            <a:r>
              <a:rPr lang="en-GB" sz="1100">
                <a:solidFill>
                  <a:schemeClr val="bg1"/>
                </a:solidFill>
                <a:latin typeface="Trebuchet MS" pitchFamily="34" charset="0"/>
              </a:rPr>
              <a:t>Our Shenzen Hub offers more </a:t>
            </a:r>
            <a:br>
              <a:rPr lang="en-GB" sz="1100">
                <a:solidFill>
                  <a:schemeClr val="bg1"/>
                </a:solidFill>
                <a:latin typeface="Trebuchet MS" pitchFamily="34" charset="0"/>
              </a:rPr>
            </a:br>
            <a:r>
              <a:rPr lang="en-GB" sz="1100">
                <a:solidFill>
                  <a:schemeClr val="bg1"/>
                </a:solidFill>
                <a:latin typeface="Trebuchet MS" pitchFamily="34" charset="0"/>
              </a:rPr>
              <a:t>time-of-day options to and from destinations around the world.</a:t>
            </a:r>
          </a:p>
        </p:txBody>
      </p:sp>
      <p:sp>
        <p:nvSpPr>
          <p:cNvPr id="20" name="LATAM MESSAGE"/>
          <p:cNvSpPr>
            <a:spLocks noChangeArrowheads="1"/>
          </p:cNvSpPr>
          <p:nvPr/>
        </p:nvSpPr>
        <p:spPr bwMode="auto">
          <a:xfrm>
            <a:off x="233363" y="5076825"/>
            <a:ext cx="2749550" cy="885825"/>
          </a:xfrm>
          <a:prstGeom prst="rect">
            <a:avLst/>
          </a:prstGeom>
          <a:solidFill>
            <a:schemeClr val="accent2"/>
          </a:solidFill>
          <a:ln w="9525" algn="ctr">
            <a:solidFill>
              <a:schemeClr val="accent2"/>
            </a:solidFill>
            <a:miter lim="800000"/>
            <a:headEnd/>
            <a:tailEnd/>
          </a:ln>
        </p:spPr>
        <p:txBody>
          <a:bodyPr anchor="ctr"/>
          <a:lstStyle/>
          <a:p>
            <a:pPr algn="ctr"/>
            <a:r>
              <a:rPr lang="en-GB" sz="1100">
                <a:solidFill>
                  <a:schemeClr val="bg1"/>
                </a:solidFill>
                <a:latin typeface="Trebuchet MS" pitchFamily="34" charset="0"/>
              </a:rPr>
              <a:t>LATIN AMERICA</a:t>
            </a:r>
          </a:p>
          <a:p>
            <a:pPr algn="ctr">
              <a:spcBef>
                <a:spcPct val="50000"/>
              </a:spcBef>
            </a:pPr>
            <a:r>
              <a:rPr lang="en-GB" sz="1100">
                <a:solidFill>
                  <a:schemeClr val="bg1"/>
                </a:solidFill>
                <a:latin typeface="Trebuchet MS" pitchFamily="34" charset="0"/>
              </a:rPr>
              <a:t>UPS is the largest express and air cargo carrier in Latin America.</a:t>
            </a:r>
            <a:endParaRPr lang="en-GB" sz="900">
              <a:solidFill>
                <a:srgbClr val="135556"/>
              </a:solidFill>
              <a:latin typeface="Calibri" pitchFamily="34" charset="0"/>
            </a:endParaRPr>
          </a:p>
        </p:txBody>
      </p:sp>
      <p:cxnSp>
        <p:nvCxnSpPr>
          <p:cNvPr id="21" name="Straight Connector 20"/>
          <p:cNvCxnSpPr>
            <a:cxnSpLocks noChangeShapeType="1"/>
          </p:cNvCxnSpPr>
          <p:nvPr/>
        </p:nvCxnSpPr>
        <p:spPr bwMode="auto">
          <a:xfrm flipV="1">
            <a:off x="1454150" y="3198813"/>
            <a:ext cx="831850" cy="30162"/>
          </a:xfrm>
          <a:prstGeom prst="line">
            <a:avLst/>
          </a:prstGeom>
          <a:noFill/>
          <a:ln w="9525" algn="ctr">
            <a:solidFill>
              <a:schemeClr val="accent1"/>
            </a:solidFill>
            <a:round/>
            <a:headEnd/>
            <a:tailEnd/>
          </a:ln>
        </p:spPr>
      </p:cxnSp>
      <p:cxnSp>
        <p:nvCxnSpPr>
          <p:cNvPr id="22" name="Straight Connector 21"/>
          <p:cNvCxnSpPr>
            <a:cxnSpLocks noChangeShapeType="1"/>
          </p:cNvCxnSpPr>
          <p:nvPr/>
        </p:nvCxnSpPr>
        <p:spPr bwMode="auto">
          <a:xfrm>
            <a:off x="1312863" y="2763838"/>
            <a:ext cx="987425" cy="442912"/>
          </a:xfrm>
          <a:prstGeom prst="line">
            <a:avLst/>
          </a:prstGeom>
          <a:noFill/>
          <a:ln w="9525" algn="ctr">
            <a:solidFill>
              <a:schemeClr val="accent1"/>
            </a:solidFill>
            <a:round/>
            <a:headEnd/>
            <a:tailEnd/>
          </a:ln>
        </p:spPr>
      </p:cxnSp>
      <p:cxnSp>
        <p:nvCxnSpPr>
          <p:cNvPr id="23" name="Straight Connector 22"/>
          <p:cNvCxnSpPr>
            <a:cxnSpLocks noChangeShapeType="1"/>
          </p:cNvCxnSpPr>
          <p:nvPr/>
        </p:nvCxnSpPr>
        <p:spPr bwMode="auto">
          <a:xfrm>
            <a:off x="1468438" y="2549525"/>
            <a:ext cx="803275" cy="649288"/>
          </a:xfrm>
          <a:prstGeom prst="line">
            <a:avLst/>
          </a:prstGeom>
          <a:noFill/>
          <a:ln w="9525" algn="ctr">
            <a:solidFill>
              <a:schemeClr val="accent1"/>
            </a:solidFill>
            <a:round/>
            <a:headEnd/>
            <a:tailEnd/>
          </a:ln>
        </p:spPr>
      </p:cxnSp>
      <p:cxnSp>
        <p:nvCxnSpPr>
          <p:cNvPr id="24" name="Straight Connector 23"/>
          <p:cNvCxnSpPr>
            <a:cxnSpLocks noChangeShapeType="1"/>
          </p:cNvCxnSpPr>
          <p:nvPr/>
        </p:nvCxnSpPr>
        <p:spPr bwMode="auto">
          <a:xfrm>
            <a:off x="2005013" y="2620963"/>
            <a:ext cx="273050" cy="577850"/>
          </a:xfrm>
          <a:prstGeom prst="line">
            <a:avLst/>
          </a:prstGeom>
          <a:noFill/>
          <a:ln w="9525" algn="ctr">
            <a:solidFill>
              <a:schemeClr val="accent1"/>
            </a:solidFill>
            <a:round/>
            <a:headEnd/>
            <a:tailEnd/>
          </a:ln>
        </p:spPr>
      </p:cxnSp>
      <p:cxnSp>
        <p:nvCxnSpPr>
          <p:cNvPr id="25" name="Straight Connector 24"/>
          <p:cNvCxnSpPr>
            <a:cxnSpLocks noChangeShapeType="1"/>
          </p:cNvCxnSpPr>
          <p:nvPr/>
        </p:nvCxnSpPr>
        <p:spPr bwMode="auto">
          <a:xfrm>
            <a:off x="720725" y="2335213"/>
            <a:ext cx="1566863" cy="863600"/>
          </a:xfrm>
          <a:prstGeom prst="line">
            <a:avLst/>
          </a:prstGeom>
          <a:noFill/>
          <a:ln w="9525" algn="ctr">
            <a:solidFill>
              <a:schemeClr val="accent1"/>
            </a:solidFill>
            <a:round/>
            <a:headEnd/>
            <a:tailEnd/>
          </a:ln>
        </p:spPr>
      </p:cxnSp>
      <p:cxnSp>
        <p:nvCxnSpPr>
          <p:cNvPr id="26" name="Straight Connector 25"/>
          <p:cNvCxnSpPr>
            <a:cxnSpLocks noChangeShapeType="1"/>
          </p:cNvCxnSpPr>
          <p:nvPr/>
        </p:nvCxnSpPr>
        <p:spPr bwMode="auto">
          <a:xfrm>
            <a:off x="728663" y="2341563"/>
            <a:ext cx="719137" cy="881062"/>
          </a:xfrm>
          <a:prstGeom prst="line">
            <a:avLst/>
          </a:prstGeom>
          <a:noFill/>
          <a:ln w="9525" algn="ctr">
            <a:solidFill>
              <a:schemeClr val="accent1"/>
            </a:solidFill>
            <a:round/>
            <a:headEnd/>
            <a:tailEnd/>
          </a:ln>
        </p:spPr>
      </p:cxnSp>
      <p:cxnSp>
        <p:nvCxnSpPr>
          <p:cNvPr id="27" name="Straight Connector 26"/>
          <p:cNvCxnSpPr>
            <a:cxnSpLocks noChangeShapeType="1"/>
          </p:cNvCxnSpPr>
          <p:nvPr/>
        </p:nvCxnSpPr>
        <p:spPr bwMode="auto">
          <a:xfrm flipV="1">
            <a:off x="1763713" y="3206750"/>
            <a:ext cx="508000" cy="247650"/>
          </a:xfrm>
          <a:prstGeom prst="line">
            <a:avLst/>
          </a:prstGeom>
          <a:noFill/>
          <a:ln w="9525" algn="ctr">
            <a:solidFill>
              <a:schemeClr val="accent1"/>
            </a:solidFill>
            <a:round/>
            <a:headEnd/>
            <a:tailEnd/>
          </a:ln>
        </p:spPr>
      </p:cxnSp>
      <p:cxnSp>
        <p:nvCxnSpPr>
          <p:cNvPr id="28" name="Straight Connector 27"/>
          <p:cNvCxnSpPr>
            <a:cxnSpLocks noChangeShapeType="1"/>
          </p:cNvCxnSpPr>
          <p:nvPr/>
        </p:nvCxnSpPr>
        <p:spPr bwMode="auto">
          <a:xfrm flipV="1">
            <a:off x="1798638" y="3206750"/>
            <a:ext cx="487362" cy="382588"/>
          </a:xfrm>
          <a:prstGeom prst="line">
            <a:avLst/>
          </a:prstGeom>
          <a:noFill/>
          <a:ln w="9525" algn="ctr">
            <a:solidFill>
              <a:schemeClr val="accent1"/>
            </a:solidFill>
            <a:round/>
            <a:headEnd/>
            <a:tailEnd/>
          </a:ln>
        </p:spPr>
      </p:cxnSp>
      <p:cxnSp>
        <p:nvCxnSpPr>
          <p:cNvPr id="29" name="Straight Connector 28"/>
          <p:cNvCxnSpPr>
            <a:cxnSpLocks noChangeShapeType="1"/>
          </p:cNvCxnSpPr>
          <p:nvPr/>
        </p:nvCxnSpPr>
        <p:spPr bwMode="auto">
          <a:xfrm flipV="1">
            <a:off x="1944688" y="3198813"/>
            <a:ext cx="341312" cy="461962"/>
          </a:xfrm>
          <a:prstGeom prst="line">
            <a:avLst/>
          </a:prstGeom>
          <a:noFill/>
          <a:ln w="9525" algn="ctr">
            <a:solidFill>
              <a:schemeClr val="accent1"/>
            </a:solidFill>
            <a:round/>
            <a:headEnd/>
            <a:tailEnd/>
          </a:ln>
        </p:spPr>
      </p:cxnSp>
      <p:grpSp>
        <p:nvGrpSpPr>
          <p:cNvPr id="30" name="Group 29"/>
          <p:cNvGrpSpPr>
            <a:grpSpLocks/>
          </p:cNvGrpSpPr>
          <p:nvPr/>
        </p:nvGrpSpPr>
        <p:grpSpPr bwMode="auto">
          <a:xfrm>
            <a:off x="-615950" y="3244850"/>
            <a:ext cx="2071688" cy="1009650"/>
            <a:chOff x="-617130" y="3710066"/>
            <a:chExt cx="2071176" cy="1010219"/>
          </a:xfrm>
        </p:grpSpPr>
        <p:cxnSp>
          <p:nvCxnSpPr>
            <p:cNvPr id="26826" name="Straight Connector 30"/>
            <p:cNvCxnSpPr>
              <a:cxnSpLocks noChangeShapeType="1"/>
            </p:cNvCxnSpPr>
            <p:nvPr/>
          </p:nvCxnSpPr>
          <p:spPr bwMode="auto">
            <a:xfrm flipV="1">
              <a:off x="562091" y="3710066"/>
              <a:ext cx="891955" cy="384392"/>
            </a:xfrm>
            <a:prstGeom prst="line">
              <a:avLst/>
            </a:prstGeom>
            <a:noFill/>
            <a:ln w="9525" algn="ctr">
              <a:solidFill>
                <a:schemeClr val="accent1"/>
              </a:solidFill>
              <a:round/>
              <a:headEnd/>
              <a:tailEnd/>
            </a:ln>
          </p:spPr>
        </p:cxnSp>
        <p:sp>
          <p:nvSpPr>
            <p:cNvPr id="26827" name="Freeform 31"/>
            <p:cNvSpPr>
              <a:spLocks/>
            </p:cNvSpPr>
            <p:nvPr/>
          </p:nvSpPr>
          <p:spPr bwMode="auto">
            <a:xfrm rot="-1475434">
              <a:off x="-617130" y="4348601"/>
              <a:ext cx="1326823" cy="371684"/>
            </a:xfrm>
            <a:custGeom>
              <a:avLst/>
              <a:gdLst>
                <a:gd name="T0" fmla="*/ 0 w 1326630"/>
                <a:gd name="T1" fmla="*/ 372164 h 371604"/>
                <a:gd name="T2" fmla="*/ 607717 w 1326630"/>
                <a:gd name="T3" fmla="*/ 94426 h 371604"/>
                <a:gd name="T4" fmla="*/ 1327981 w 1326630"/>
                <a:gd name="T5" fmla="*/ 4352 h 371604"/>
                <a:gd name="T6" fmla="*/ 0 60000 65536"/>
                <a:gd name="T7" fmla="*/ 0 60000 65536"/>
                <a:gd name="T8" fmla="*/ 0 60000 65536"/>
                <a:gd name="T9" fmla="*/ 0 w 1326630"/>
                <a:gd name="T10" fmla="*/ 0 h 371604"/>
                <a:gd name="T11" fmla="*/ 1326630 w 1326630"/>
                <a:gd name="T12" fmla="*/ 371604 h 371604"/>
              </a:gdLst>
              <a:ahLst/>
              <a:cxnLst>
                <a:cxn ang="T6">
                  <a:pos x="T0" y="T1"/>
                </a:cxn>
                <a:cxn ang="T7">
                  <a:pos x="T2" y="T3"/>
                </a:cxn>
                <a:cxn ang="T8">
                  <a:pos x="T4" y="T5"/>
                </a:cxn>
              </a:cxnLst>
              <a:rect l="T9" t="T10" r="T11" b="T12"/>
              <a:pathLst>
                <a:path w="1326630" h="371604">
                  <a:moveTo>
                    <a:pt x="0" y="371604"/>
                  </a:moveTo>
                  <a:cubicBezTo>
                    <a:pt x="200493" y="229822"/>
                    <a:pt x="385996" y="155496"/>
                    <a:pt x="607101" y="94286"/>
                  </a:cubicBezTo>
                  <a:cubicBezTo>
                    <a:pt x="828206" y="33076"/>
                    <a:pt x="1084913" y="-15018"/>
                    <a:pt x="1326630" y="4345"/>
                  </a:cubicBezTo>
                </a:path>
              </a:pathLst>
            </a:custGeom>
            <a:noFill/>
            <a:ln w="9525" cap="flat" cmpd="sng" algn="ctr">
              <a:solidFill>
                <a:schemeClr val="accent1"/>
              </a:solidFill>
              <a:prstDash val="solid"/>
              <a:round/>
              <a:headEnd/>
              <a:tailEnd/>
            </a:ln>
          </p:spPr>
          <p:txBody>
            <a:bodyPr anchor="ctr"/>
            <a:lstStyle/>
            <a:p>
              <a:endParaRPr lang="en-US"/>
            </a:p>
          </p:txBody>
        </p:sp>
      </p:grpSp>
      <p:sp>
        <p:nvSpPr>
          <p:cNvPr id="33" name="Freeform 32"/>
          <p:cNvSpPr>
            <a:spLocks/>
          </p:cNvSpPr>
          <p:nvPr/>
        </p:nvSpPr>
        <p:spPr bwMode="auto">
          <a:xfrm>
            <a:off x="2735263" y="2551113"/>
            <a:ext cx="1725612" cy="303212"/>
          </a:xfrm>
          <a:custGeom>
            <a:avLst/>
            <a:gdLst>
              <a:gd name="T0" fmla="*/ 0 w 1724743"/>
              <a:gd name="T1" fmla="*/ 298704 h 303970"/>
              <a:gd name="T2" fmla="*/ 846563 w 1724743"/>
              <a:gd name="T3" fmla="*/ 18445 h 303970"/>
              <a:gd name="T4" fmla="*/ 1730835 w 1724743"/>
              <a:gd name="T5" fmla="*/ 12148 h 303970"/>
              <a:gd name="T6" fmla="*/ 0 60000 65536"/>
              <a:gd name="T7" fmla="*/ 0 60000 65536"/>
              <a:gd name="T8" fmla="*/ 0 60000 65536"/>
              <a:gd name="T9" fmla="*/ 0 w 1724743"/>
              <a:gd name="T10" fmla="*/ 0 h 303970"/>
              <a:gd name="T11" fmla="*/ 1724743 w 1724743"/>
              <a:gd name="T12" fmla="*/ 303970 h 303970"/>
            </a:gdLst>
            <a:ahLst/>
            <a:cxnLst>
              <a:cxn ang="T6">
                <a:pos x="T0" y="T1"/>
              </a:cxn>
              <a:cxn ang="T7">
                <a:pos x="T2" y="T3"/>
              </a:cxn>
              <a:cxn ang="T8">
                <a:pos x="T4" y="T5"/>
              </a:cxn>
            </a:cxnLst>
            <a:rect l="T9" t="T10" r="T11" b="T12"/>
            <a:pathLst>
              <a:path w="1724743" h="303970">
                <a:moveTo>
                  <a:pt x="0" y="303970"/>
                </a:moveTo>
                <a:cubicBezTo>
                  <a:pt x="200493" y="162188"/>
                  <a:pt x="556127" y="51740"/>
                  <a:pt x="843584" y="18770"/>
                </a:cubicBezTo>
                <a:cubicBezTo>
                  <a:pt x="1131041" y="-14200"/>
                  <a:pt x="1479119" y="4723"/>
                  <a:pt x="1724743" y="12363"/>
                </a:cubicBezTo>
              </a:path>
            </a:pathLst>
          </a:custGeom>
          <a:noFill/>
          <a:ln w="9525" cap="flat" cmpd="sng" algn="ctr">
            <a:solidFill>
              <a:schemeClr val="accent1"/>
            </a:solidFill>
            <a:prstDash val="solid"/>
            <a:round/>
            <a:headEnd/>
            <a:tailEnd/>
          </a:ln>
        </p:spPr>
        <p:txBody>
          <a:bodyPr anchor="ctr"/>
          <a:lstStyle/>
          <a:p>
            <a:endParaRPr lang="en-US"/>
          </a:p>
        </p:txBody>
      </p:sp>
      <p:sp>
        <p:nvSpPr>
          <p:cNvPr id="34" name="Freeform 33"/>
          <p:cNvSpPr>
            <a:spLocks/>
          </p:cNvSpPr>
          <p:nvPr/>
        </p:nvSpPr>
        <p:spPr bwMode="auto">
          <a:xfrm>
            <a:off x="2735263" y="2614613"/>
            <a:ext cx="1504950" cy="257175"/>
          </a:xfrm>
          <a:custGeom>
            <a:avLst/>
            <a:gdLst>
              <a:gd name="T0" fmla="*/ 0 w 1746964"/>
              <a:gd name="T1" fmla="*/ 264203 h 256022"/>
              <a:gd name="T2" fmla="*/ 300250 w 1746964"/>
              <a:gd name="T3" fmla="*/ 10563 h 256022"/>
              <a:gd name="T4" fmla="*/ 615107 w 1746964"/>
              <a:gd name="T5" fmla="*/ 56038 h 256022"/>
              <a:gd name="T6" fmla="*/ 0 60000 65536"/>
              <a:gd name="T7" fmla="*/ 0 60000 65536"/>
              <a:gd name="T8" fmla="*/ 0 60000 65536"/>
              <a:gd name="T9" fmla="*/ 0 w 1746964"/>
              <a:gd name="T10" fmla="*/ 0 h 256022"/>
              <a:gd name="T11" fmla="*/ 1746964 w 1746964"/>
              <a:gd name="T12" fmla="*/ 256022 h 256022"/>
            </a:gdLst>
            <a:ahLst/>
            <a:cxnLst>
              <a:cxn ang="T6">
                <a:pos x="T0" y="T1"/>
              </a:cxn>
              <a:cxn ang="T7">
                <a:pos x="T2" y="T3"/>
              </a:cxn>
              <a:cxn ang="T8">
                <a:pos x="T4" y="T5"/>
              </a:cxn>
            </a:cxnLst>
            <a:rect l="T9" t="T10" r="T11" b="T12"/>
            <a:pathLst>
              <a:path w="1746964" h="256022">
                <a:moveTo>
                  <a:pt x="0" y="256022"/>
                </a:moveTo>
                <a:cubicBezTo>
                  <a:pt x="200493" y="114240"/>
                  <a:pt x="561579" y="43856"/>
                  <a:pt x="852740" y="10236"/>
                </a:cubicBezTo>
                <a:cubicBezTo>
                  <a:pt x="1143901" y="-23384"/>
                  <a:pt x="1505247" y="34939"/>
                  <a:pt x="1746964" y="54302"/>
                </a:cubicBezTo>
              </a:path>
            </a:pathLst>
          </a:custGeom>
          <a:noFill/>
          <a:ln w="9525" cap="flat" cmpd="sng" algn="ctr">
            <a:solidFill>
              <a:schemeClr val="accent1"/>
            </a:solidFill>
            <a:prstDash val="solid"/>
            <a:round/>
            <a:headEnd/>
            <a:tailEnd/>
          </a:ln>
        </p:spPr>
        <p:txBody>
          <a:bodyPr anchor="ctr"/>
          <a:lstStyle/>
          <a:p>
            <a:endParaRPr lang="en-US"/>
          </a:p>
        </p:txBody>
      </p:sp>
      <p:grpSp>
        <p:nvGrpSpPr>
          <p:cNvPr id="35" name="Group 34"/>
          <p:cNvGrpSpPr>
            <a:grpSpLocks/>
          </p:cNvGrpSpPr>
          <p:nvPr/>
        </p:nvGrpSpPr>
        <p:grpSpPr bwMode="auto">
          <a:xfrm>
            <a:off x="-633413" y="2360613"/>
            <a:ext cx="1327151" cy="441325"/>
            <a:chOff x="-633090" y="2826476"/>
            <a:chExt cx="1326630" cy="440267"/>
          </a:xfrm>
        </p:grpSpPr>
        <p:sp>
          <p:nvSpPr>
            <p:cNvPr id="26823" name="Freeform 35"/>
            <p:cNvSpPr>
              <a:spLocks/>
            </p:cNvSpPr>
            <p:nvPr/>
          </p:nvSpPr>
          <p:spPr bwMode="auto">
            <a:xfrm rot="-294213">
              <a:off x="-633090" y="2826476"/>
              <a:ext cx="1326630" cy="372168"/>
            </a:xfrm>
            <a:custGeom>
              <a:avLst/>
              <a:gdLst>
                <a:gd name="T0" fmla="*/ 0 w 1326630"/>
                <a:gd name="T1" fmla="*/ 375570 h 371604"/>
                <a:gd name="T2" fmla="*/ 607101 w 1326630"/>
                <a:gd name="T3" fmla="*/ 95292 h 371604"/>
                <a:gd name="T4" fmla="*/ 1326630 w 1326630"/>
                <a:gd name="T5" fmla="*/ 4394 h 371604"/>
                <a:gd name="T6" fmla="*/ 0 60000 65536"/>
                <a:gd name="T7" fmla="*/ 0 60000 65536"/>
                <a:gd name="T8" fmla="*/ 0 60000 65536"/>
                <a:gd name="T9" fmla="*/ 0 w 1326630"/>
                <a:gd name="T10" fmla="*/ 0 h 371604"/>
                <a:gd name="T11" fmla="*/ 1326630 w 1326630"/>
                <a:gd name="T12" fmla="*/ 371604 h 371604"/>
              </a:gdLst>
              <a:ahLst/>
              <a:cxnLst>
                <a:cxn ang="T6">
                  <a:pos x="T0" y="T1"/>
                </a:cxn>
                <a:cxn ang="T7">
                  <a:pos x="T2" y="T3"/>
                </a:cxn>
                <a:cxn ang="T8">
                  <a:pos x="T4" y="T5"/>
                </a:cxn>
              </a:cxnLst>
              <a:rect l="T9" t="T10" r="T11" b="T12"/>
              <a:pathLst>
                <a:path w="1326630" h="371604">
                  <a:moveTo>
                    <a:pt x="0" y="371604"/>
                  </a:moveTo>
                  <a:cubicBezTo>
                    <a:pt x="200493" y="229822"/>
                    <a:pt x="385996" y="155496"/>
                    <a:pt x="607101" y="94286"/>
                  </a:cubicBezTo>
                  <a:cubicBezTo>
                    <a:pt x="828206" y="33076"/>
                    <a:pt x="1084913" y="-15018"/>
                    <a:pt x="1326630" y="4345"/>
                  </a:cubicBezTo>
                </a:path>
              </a:pathLst>
            </a:custGeom>
            <a:noFill/>
            <a:ln w="9525" cap="flat" cmpd="sng" algn="ctr">
              <a:solidFill>
                <a:schemeClr val="accent1"/>
              </a:solidFill>
              <a:prstDash val="solid"/>
              <a:round/>
              <a:headEnd/>
              <a:tailEnd/>
            </a:ln>
          </p:spPr>
          <p:txBody>
            <a:bodyPr anchor="ctr"/>
            <a:lstStyle/>
            <a:p>
              <a:endParaRPr lang="en-US"/>
            </a:p>
          </p:txBody>
        </p:sp>
        <p:sp>
          <p:nvSpPr>
            <p:cNvPr id="26824" name="Freeform 36"/>
            <p:cNvSpPr>
              <a:spLocks/>
            </p:cNvSpPr>
            <p:nvPr/>
          </p:nvSpPr>
          <p:spPr bwMode="auto">
            <a:xfrm rot="-498567">
              <a:off x="-633090" y="2858150"/>
              <a:ext cx="1326630" cy="370584"/>
            </a:xfrm>
            <a:custGeom>
              <a:avLst/>
              <a:gdLst>
                <a:gd name="T0" fmla="*/ 0 w 1326630"/>
                <a:gd name="T1" fmla="*/ 364523 h 371604"/>
                <a:gd name="T2" fmla="*/ 607101 w 1326630"/>
                <a:gd name="T3" fmla="*/ 92489 h 371604"/>
                <a:gd name="T4" fmla="*/ 1326630 w 1326630"/>
                <a:gd name="T5" fmla="*/ 4261 h 371604"/>
                <a:gd name="T6" fmla="*/ 0 60000 65536"/>
                <a:gd name="T7" fmla="*/ 0 60000 65536"/>
                <a:gd name="T8" fmla="*/ 0 60000 65536"/>
                <a:gd name="T9" fmla="*/ 0 w 1326630"/>
                <a:gd name="T10" fmla="*/ 0 h 371604"/>
                <a:gd name="T11" fmla="*/ 1326630 w 1326630"/>
                <a:gd name="T12" fmla="*/ 371604 h 371604"/>
              </a:gdLst>
              <a:ahLst/>
              <a:cxnLst>
                <a:cxn ang="T6">
                  <a:pos x="T0" y="T1"/>
                </a:cxn>
                <a:cxn ang="T7">
                  <a:pos x="T2" y="T3"/>
                </a:cxn>
                <a:cxn ang="T8">
                  <a:pos x="T4" y="T5"/>
                </a:cxn>
              </a:cxnLst>
              <a:rect l="T9" t="T10" r="T11" b="T12"/>
              <a:pathLst>
                <a:path w="1326630" h="371604">
                  <a:moveTo>
                    <a:pt x="0" y="371604"/>
                  </a:moveTo>
                  <a:cubicBezTo>
                    <a:pt x="200493" y="229822"/>
                    <a:pt x="385996" y="155496"/>
                    <a:pt x="607101" y="94286"/>
                  </a:cubicBezTo>
                  <a:cubicBezTo>
                    <a:pt x="828206" y="33076"/>
                    <a:pt x="1084913" y="-15018"/>
                    <a:pt x="1326630" y="4345"/>
                  </a:cubicBezTo>
                </a:path>
              </a:pathLst>
            </a:custGeom>
            <a:noFill/>
            <a:ln w="9525" cap="flat" cmpd="sng" algn="ctr">
              <a:solidFill>
                <a:schemeClr val="accent1"/>
              </a:solidFill>
              <a:prstDash val="solid"/>
              <a:round/>
              <a:headEnd/>
              <a:tailEnd/>
            </a:ln>
          </p:spPr>
          <p:txBody>
            <a:bodyPr anchor="ctr"/>
            <a:lstStyle/>
            <a:p>
              <a:endParaRPr lang="en-US"/>
            </a:p>
          </p:txBody>
        </p:sp>
        <p:sp>
          <p:nvSpPr>
            <p:cNvPr id="26825" name="Freeform 37"/>
            <p:cNvSpPr>
              <a:spLocks/>
            </p:cNvSpPr>
            <p:nvPr/>
          </p:nvSpPr>
          <p:spPr bwMode="auto">
            <a:xfrm rot="-691221">
              <a:off x="-633090" y="2894574"/>
              <a:ext cx="1326630" cy="372169"/>
            </a:xfrm>
            <a:custGeom>
              <a:avLst/>
              <a:gdLst>
                <a:gd name="T0" fmla="*/ 0 w 1326630"/>
                <a:gd name="T1" fmla="*/ 375577 h 371604"/>
                <a:gd name="T2" fmla="*/ 607101 w 1326630"/>
                <a:gd name="T3" fmla="*/ 95294 h 371604"/>
                <a:gd name="T4" fmla="*/ 1326630 w 1326630"/>
                <a:gd name="T5" fmla="*/ 4394 h 371604"/>
                <a:gd name="T6" fmla="*/ 0 60000 65536"/>
                <a:gd name="T7" fmla="*/ 0 60000 65536"/>
                <a:gd name="T8" fmla="*/ 0 60000 65536"/>
                <a:gd name="T9" fmla="*/ 0 w 1326630"/>
                <a:gd name="T10" fmla="*/ 0 h 371604"/>
                <a:gd name="T11" fmla="*/ 1326630 w 1326630"/>
                <a:gd name="T12" fmla="*/ 371604 h 371604"/>
              </a:gdLst>
              <a:ahLst/>
              <a:cxnLst>
                <a:cxn ang="T6">
                  <a:pos x="T0" y="T1"/>
                </a:cxn>
                <a:cxn ang="T7">
                  <a:pos x="T2" y="T3"/>
                </a:cxn>
                <a:cxn ang="T8">
                  <a:pos x="T4" y="T5"/>
                </a:cxn>
              </a:cxnLst>
              <a:rect l="T9" t="T10" r="T11" b="T12"/>
              <a:pathLst>
                <a:path w="1326630" h="371604">
                  <a:moveTo>
                    <a:pt x="0" y="371604"/>
                  </a:moveTo>
                  <a:cubicBezTo>
                    <a:pt x="200493" y="229822"/>
                    <a:pt x="385996" y="155496"/>
                    <a:pt x="607101" y="94286"/>
                  </a:cubicBezTo>
                  <a:cubicBezTo>
                    <a:pt x="828206" y="33076"/>
                    <a:pt x="1084913" y="-15018"/>
                    <a:pt x="1326630" y="4345"/>
                  </a:cubicBezTo>
                </a:path>
              </a:pathLst>
            </a:custGeom>
            <a:noFill/>
            <a:ln w="9525" cap="flat" cmpd="sng" algn="ctr">
              <a:solidFill>
                <a:schemeClr val="accent1"/>
              </a:solidFill>
              <a:prstDash val="solid"/>
              <a:round/>
              <a:headEnd/>
              <a:tailEnd/>
            </a:ln>
          </p:spPr>
          <p:txBody>
            <a:bodyPr anchor="ctr"/>
            <a:lstStyle/>
            <a:p>
              <a:endParaRPr lang="en-US"/>
            </a:p>
          </p:txBody>
        </p:sp>
      </p:grpSp>
      <p:cxnSp>
        <p:nvCxnSpPr>
          <p:cNvPr id="39" name="Straight Connector 38"/>
          <p:cNvCxnSpPr>
            <a:cxnSpLocks noChangeShapeType="1"/>
          </p:cNvCxnSpPr>
          <p:nvPr/>
        </p:nvCxnSpPr>
        <p:spPr bwMode="auto">
          <a:xfrm flipH="1">
            <a:off x="2286000" y="2860675"/>
            <a:ext cx="441325" cy="331788"/>
          </a:xfrm>
          <a:prstGeom prst="line">
            <a:avLst/>
          </a:prstGeom>
          <a:noFill/>
          <a:ln w="9525" algn="ctr">
            <a:solidFill>
              <a:schemeClr val="accent1"/>
            </a:solidFill>
            <a:round/>
            <a:headEnd/>
            <a:tailEnd/>
          </a:ln>
        </p:spPr>
      </p:cxnSp>
      <p:cxnSp>
        <p:nvCxnSpPr>
          <p:cNvPr id="40" name="Straight Connector 39"/>
          <p:cNvCxnSpPr>
            <a:cxnSpLocks noChangeShapeType="1"/>
          </p:cNvCxnSpPr>
          <p:nvPr/>
        </p:nvCxnSpPr>
        <p:spPr bwMode="auto">
          <a:xfrm flipH="1" flipV="1">
            <a:off x="2406650" y="3475038"/>
            <a:ext cx="757238" cy="1150937"/>
          </a:xfrm>
          <a:prstGeom prst="line">
            <a:avLst/>
          </a:prstGeom>
          <a:noFill/>
          <a:ln w="9525" algn="ctr">
            <a:solidFill>
              <a:schemeClr val="accent1"/>
            </a:solidFill>
            <a:round/>
            <a:headEnd/>
            <a:tailEnd/>
          </a:ln>
        </p:spPr>
      </p:cxnSp>
      <p:cxnSp>
        <p:nvCxnSpPr>
          <p:cNvPr id="41" name="Straight Connector 40"/>
          <p:cNvCxnSpPr>
            <a:cxnSpLocks noChangeShapeType="1"/>
          </p:cNvCxnSpPr>
          <p:nvPr/>
        </p:nvCxnSpPr>
        <p:spPr bwMode="auto">
          <a:xfrm flipV="1">
            <a:off x="2889250" y="4622800"/>
            <a:ext cx="292100" cy="358775"/>
          </a:xfrm>
          <a:prstGeom prst="line">
            <a:avLst/>
          </a:prstGeom>
          <a:noFill/>
          <a:ln w="9525" algn="ctr">
            <a:solidFill>
              <a:schemeClr val="accent1"/>
            </a:solidFill>
            <a:round/>
            <a:headEnd/>
            <a:tailEnd/>
          </a:ln>
        </p:spPr>
      </p:cxnSp>
      <p:cxnSp>
        <p:nvCxnSpPr>
          <p:cNvPr id="42" name="Straight Connector 41"/>
          <p:cNvCxnSpPr>
            <a:cxnSpLocks noChangeShapeType="1"/>
          </p:cNvCxnSpPr>
          <p:nvPr/>
        </p:nvCxnSpPr>
        <p:spPr bwMode="auto">
          <a:xfrm flipH="1" flipV="1">
            <a:off x="2287588" y="3198813"/>
            <a:ext cx="136525" cy="279400"/>
          </a:xfrm>
          <a:prstGeom prst="line">
            <a:avLst/>
          </a:prstGeom>
          <a:noFill/>
          <a:ln w="9525" algn="ctr">
            <a:solidFill>
              <a:schemeClr val="accent1"/>
            </a:solidFill>
            <a:round/>
            <a:headEnd/>
            <a:tailEnd/>
          </a:ln>
        </p:spPr>
      </p:cxnSp>
      <p:cxnSp>
        <p:nvCxnSpPr>
          <p:cNvPr id="43" name="Straight Connector 42"/>
          <p:cNvCxnSpPr>
            <a:cxnSpLocks noChangeShapeType="1"/>
          </p:cNvCxnSpPr>
          <p:nvPr/>
        </p:nvCxnSpPr>
        <p:spPr bwMode="auto">
          <a:xfrm flipV="1">
            <a:off x="2025650" y="3463925"/>
            <a:ext cx="401638" cy="292100"/>
          </a:xfrm>
          <a:prstGeom prst="line">
            <a:avLst/>
          </a:prstGeom>
          <a:noFill/>
          <a:ln w="9525" algn="ctr">
            <a:solidFill>
              <a:schemeClr val="accent1"/>
            </a:solidFill>
            <a:round/>
            <a:headEnd/>
            <a:tailEnd/>
          </a:ln>
        </p:spPr>
      </p:cxnSp>
      <p:cxnSp>
        <p:nvCxnSpPr>
          <p:cNvPr id="44" name="Straight Connector 43"/>
          <p:cNvCxnSpPr>
            <a:cxnSpLocks noChangeShapeType="1"/>
          </p:cNvCxnSpPr>
          <p:nvPr/>
        </p:nvCxnSpPr>
        <p:spPr bwMode="auto">
          <a:xfrm flipV="1">
            <a:off x="2085975" y="3470275"/>
            <a:ext cx="334963" cy="347663"/>
          </a:xfrm>
          <a:prstGeom prst="line">
            <a:avLst/>
          </a:prstGeom>
          <a:noFill/>
          <a:ln w="9525" algn="ctr">
            <a:solidFill>
              <a:schemeClr val="accent1"/>
            </a:solidFill>
            <a:round/>
            <a:headEnd/>
            <a:tailEnd/>
          </a:ln>
        </p:spPr>
      </p:cxnSp>
      <p:cxnSp>
        <p:nvCxnSpPr>
          <p:cNvPr id="45" name="Straight Connector 44"/>
          <p:cNvCxnSpPr>
            <a:cxnSpLocks noChangeShapeType="1"/>
          </p:cNvCxnSpPr>
          <p:nvPr/>
        </p:nvCxnSpPr>
        <p:spPr bwMode="auto">
          <a:xfrm flipV="1">
            <a:off x="2154238" y="3473450"/>
            <a:ext cx="258762" cy="296863"/>
          </a:xfrm>
          <a:prstGeom prst="line">
            <a:avLst/>
          </a:prstGeom>
          <a:noFill/>
          <a:ln w="9525" algn="ctr">
            <a:solidFill>
              <a:schemeClr val="accent1"/>
            </a:solidFill>
            <a:round/>
            <a:headEnd/>
            <a:tailEnd/>
          </a:ln>
        </p:spPr>
      </p:cxnSp>
      <p:cxnSp>
        <p:nvCxnSpPr>
          <p:cNvPr id="46" name="Straight Connector 45"/>
          <p:cNvCxnSpPr>
            <a:cxnSpLocks noChangeShapeType="1"/>
          </p:cNvCxnSpPr>
          <p:nvPr/>
        </p:nvCxnSpPr>
        <p:spPr bwMode="auto">
          <a:xfrm flipV="1">
            <a:off x="2147888" y="3470275"/>
            <a:ext cx="273050" cy="415925"/>
          </a:xfrm>
          <a:prstGeom prst="line">
            <a:avLst/>
          </a:prstGeom>
          <a:noFill/>
          <a:ln w="9525" algn="ctr">
            <a:solidFill>
              <a:schemeClr val="accent1"/>
            </a:solidFill>
            <a:round/>
            <a:headEnd/>
            <a:tailEnd/>
          </a:ln>
        </p:spPr>
      </p:cxnSp>
      <p:cxnSp>
        <p:nvCxnSpPr>
          <p:cNvPr id="47" name="Straight Connector 46"/>
          <p:cNvCxnSpPr>
            <a:cxnSpLocks noChangeShapeType="1"/>
          </p:cNvCxnSpPr>
          <p:nvPr/>
        </p:nvCxnSpPr>
        <p:spPr bwMode="auto">
          <a:xfrm flipV="1">
            <a:off x="2362200" y="3470275"/>
            <a:ext cx="68263" cy="401638"/>
          </a:xfrm>
          <a:prstGeom prst="line">
            <a:avLst/>
          </a:prstGeom>
          <a:noFill/>
          <a:ln w="9525" algn="ctr">
            <a:solidFill>
              <a:schemeClr val="accent1"/>
            </a:solidFill>
            <a:round/>
            <a:headEnd/>
            <a:tailEnd/>
          </a:ln>
        </p:spPr>
      </p:cxnSp>
      <p:cxnSp>
        <p:nvCxnSpPr>
          <p:cNvPr id="48" name="Straight Connector 47"/>
          <p:cNvCxnSpPr>
            <a:cxnSpLocks noChangeShapeType="1"/>
          </p:cNvCxnSpPr>
          <p:nvPr/>
        </p:nvCxnSpPr>
        <p:spPr bwMode="auto">
          <a:xfrm flipH="1" flipV="1">
            <a:off x="2416175" y="3470275"/>
            <a:ext cx="47625" cy="371475"/>
          </a:xfrm>
          <a:prstGeom prst="line">
            <a:avLst/>
          </a:prstGeom>
          <a:noFill/>
          <a:ln w="9525" algn="ctr">
            <a:solidFill>
              <a:schemeClr val="accent1"/>
            </a:solidFill>
            <a:round/>
            <a:headEnd/>
            <a:tailEnd/>
          </a:ln>
        </p:spPr>
      </p:cxnSp>
      <p:cxnSp>
        <p:nvCxnSpPr>
          <p:cNvPr id="49" name="Straight Connector 48"/>
          <p:cNvCxnSpPr>
            <a:cxnSpLocks noChangeShapeType="1"/>
          </p:cNvCxnSpPr>
          <p:nvPr/>
        </p:nvCxnSpPr>
        <p:spPr bwMode="auto">
          <a:xfrm flipV="1">
            <a:off x="2349500" y="3600450"/>
            <a:ext cx="65088" cy="485775"/>
          </a:xfrm>
          <a:prstGeom prst="line">
            <a:avLst/>
          </a:prstGeom>
          <a:noFill/>
          <a:ln w="9525" algn="ctr">
            <a:solidFill>
              <a:schemeClr val="accent1"/>
            </a:solidFill>
            <a:round/>
            <a:headEnd/>
            <a:tailEnd/>
          </a:ln>
        </p:spPr>
      </p:cxnSp>
      <p:cxnSp>
        <p:nvCxnSpPr>
          <p:cNvPr id="50" name="Straight Connector 49"/>
          <p:cNvCxnSpPr>
            <a:cxnSpLocks noChangeShapeType="1"/>
          </p:cNvCxnSpPr>
          <p:nvPr/>
        </p:nvCxnSpPr>
        <p:spPr bwMode="auto">
          <a:xfrm flipH="1" flipV="1">
            <a:off x="2416175" y="3463925"/>
            <a:ext cx="220663" cy="201613"/>
          </a:xfrm>
          <a:prstGeom prst="line">
            <a:avLst/>
          </a:prstGeom>
          <a:noFill/>
          <a:ln w="9525" algn="ctr">
            <a:solidFill>
              <a:schemeClr val="accent1"/>
            </a:solidFill>
            <a:round/>
            <a:headEnd/>
            <a:tailEnd/>
          </a:ln>
        </p:spPr>
      </p:cxnSp>
      <p:grpSp>
        <p:nvGrpSpPr>
          <p:cNvPr id="51" name="LATAM HUB"/>
          <p:cNvGrpSpPr>
            <a:grpSpLocks/>
          </p:cNvGrpSpPr>
          <p:nvPr/>
        </p:nvGrpSpPr>
        <p:grpSpPr bwMode="auto">
          <a:xfrm>
            <a:off x="1982788" y="3370263"/>
            <a:ext cx="1217612" cy="1658937"/>
            <a:chOff x="1992175" y="3824982"/>
            <a:chExt cx="1218155" cy="1658140"/>
          </a:xfrm>
        </p:grpSpPr>
        <p:grpSp>
          <p:nvGrpSpPr>
            <p:cNvPr id="26789" name="Oval 51"/>
            <p:cNvGrpSpPr>
              <a:grpSpLocks noChangeAspect="1"/>
            </p:cNvGrpSpPr>
            <p:nvPr/>
          </p:nvGrpSpPr>
          <p:grpSpPr bwMode="auto">
            <a:xfrm>
              <a:off x="2810483" y="5372367"/>
              <a:ext cx="182962" cy="182792"/>
              <a:chOff x="2810256" y="5516880"/>
              <a:chExt cx="182880" cy="182880"/>
            </a:xfrm>
          </p:grpSpPr>
          <p:pic>
            <p:nvPicPr>
              <p:cNvPr id="26821" name="Oval 51"/>
              <p:cNvPicPr>
                <a:picLocks noChangeAspect="1" noChangeArrowheads="1"/>
              </p:cNvPicPr>
              <p:nvPr/>
            </p:nvPicPr>
            <p:blipFill>
              <a:blip r:embed="rId4"/>
              <a:srcRect/>
              <a:stretch>
                <a:fillRect/>
              </a:stretch>
            </p:blipFill>
            <p:spPr bwMode="auto">
              <a:xfrm>
                <a:off x="2810256" y="5516880"/>
                <a:ext cx="182880" cy="182880"/>
              </a:xfrm>
              <a:prstGeom prst="rect">
                <a:avLst/>
              </a:prstGeom>
              <a:noFill/>
              <a:ln w="9525">
                <a:noFill/>
                <a:miter lim="800000"/>
                <a:headEnd/>
                <a:tailEnd/>
              </a:ln>
            </p:spPr>
          </p:pic>
          <p:sp>
            <p:nvSpPr>
              <p:cNvPr id="26822" name="Text Box 268"/>
              <p:cNvSpPr txBox="1">
                <a:spLocks noChangeArrowheads="1"/>
              </p:cNvSpPr>
              <p:nvPr/>
            </p:nvSpPr>
            <p:spPr bwMode="auto">
              <a:xfrm>
                <a:off x="2879541" y="5566202"/>
                <a:ext cx="50890" cy="50937"/>
              </a:xfrm>
              <a:prstGeom prst="rect">
                <a:avLst/>
              </a:prstGeom>
              <a:noFill/>
              <a:ln w="9525">
                <a:noFill/>
                <a:miter lim="800000"/>
                <a:headEnd/>
                <a:tailEnd/>
              </a:ln>
            </p:spPr>
            <p:txBody>
              <a:bodyPr anchor="ctr"/>
              <a:lstStyle/>
              <a:p>
                <a:pPr algn="ctr"/>
                <a:endParaRPr lang="en-GB" sz="2400">
                  <a:solidFill>
                    <a:srgbClr val="FFFFFF"/>
                  </a:solidFill>
                  <a:latin typeface="Calibri" pitchFamily="34" charset="0"/>
                  <a:ea typeface="MS PGothic"/>
                  <a:cs typeface="MS PGothic"/>
                  <a:sym typeface="Times New Roman" pitchFamily="18" charset="0"/>
                </a:endParaRPr>
              </a:p>
            </p:txBody>
          </p:sp>
        </p:grpSp>
        <p:grpSp>
          <p:nvGrpSpPr>
            <p:cNvPr id="26790" name="Oval 52"/>
            <p:cNvGrpSpPr>
              <a:grpSpLocks noChangeAspect="1"/>
            </p:cNvGrpSpPr>
            <p:nvPr/>
          </p:nvGrpSpPr>
          <p:grpSpPr bwMode="auto">
            <a:xfrm>
              <a:off x="3078826" y="5025062"/>
              <a:ext cx="189060" cy="182792"/>
              <a:chOff x="3078480" y="5169408"/>
              <a:chExt cx="188976" cy="182880"/>
            </a:xfrm>
          </p:grpSpPr>
          <p:pic>
            <p:nvPicPr>
              <p:cNvPr id="26819" name="Oval 52"/>
              <p:cNvPicPr>
                <a:picLocks noChangeAspect="1" noChangeArrowheads="1"/>
              </p:cNvPicPr>
              <p:nvPr/>
            </p:nvPicPr>
            <p:blipFill>
              <a:blip r:embed="rId5"/>
              <a:srcRect/>
              <a:stretch>
                <a:fillRect/>
              </a:stretch>
            </p:blipFill>
            <p:spPr bwMode="auto">
              <a:xfrm>
                <a:off x="3078480" y="5169408"/>
                <a:ext cx="188976" cy="182880"/>
              </a:xfrm>
              <a:prstGeom prst="rect">
                <a:avLst/>
              </a:prstGeom>
              <a:noFill/>
              <a:ln w="9525">
                <a:noFill/>
                <a:miter lim="800000"/>
                <a:headEnd/>
                <a:tailEnd/>
              </a:ln>
            </p:spPr>
          </p:pic>
          <p:sp>
            <p:nvSpPr>
              <p:cNvPr id="26820" name="Text Box 271"/>
              <p:cNvSpPr txBox="1">
                <a:spLocks noChangeArrowheads="1"/>
              </p:cNvSpPr>
              <p:nvPr/>
            </p:nvSpPr>
            <p:spPr bwMode="auto">
              <a:xfrm>
                <a:off x="3148496" y="5215064"/>
                <a:ext cx="50890" cy="50937"/>
              </a:xfrm>
              <a:prstGeom prst="rect">
                <a:avLst/>
              </a:prstGeom>
              <a:noFill/>
              <a:ln w="9525">
                <a:noFill/>
                <a:miter lim="800000"/>
                <a:headEnd/>
                <a:tailEnd/>
              </a:ln>
            </p:spPr>
            <p:txBody>
              <a:bodyPr anchor="ctr"/>
              <a:lstStyle/>
              <a:p>
                <a:pPr algn="ctr"/>
                <a:endParaRPr lang="en-GB" sz="2400">
                  <a:solidFill>
                    <a:srgbClr val="FFFFFF"/>
                  </a:solidFill>
                  <a:latin typeface="Calibri" pitchFamily="34" charset="0"/>
                  <a:ea typeface="MS PGothic"/>
                  <a:cs typeface="MS PGothic"/>
                  <a:sym typeface="Times New Roman" pitchFamily="18" charset="0"/>
                </a:endParaRPr>
              </a:p>
            </p:txBody>
          </p:sp>
        </p:grpSp>
        <p:grpSp>
          <p:nvGrpSpPr>
            <p:cNvPr id="26791" name="Oval 53"/>
            <p:cNvGrpSpPr>
              <a:grpSpLocks noChangeAspect="1"/>
            </p:cNvGrpSpPr>
            <p:nvPr/>
          </p:nvGrpSpPr>
          <p:grpSpPr bwMode="auto">
            <a:xfrm>
              <a:off x="2371375" y="4232964"/>
              <a:ext cx="189060" cy="182792"/>
              <a:chOff x="2371344" y="4376928"/>
              <a:chExt cx="188976" cy="182880"/>
            </a:xfrm>
          </p:grpSpPr>
          <p:pic>
            <p:nvPicPr>
              <p:cNvPr id="26817" name="Oval 53"/>
              <p:cNvPicPr>
                <a:picLocks noChangeAspect="1" noChangeArrowheads="1"/>
              </p:cNvPicPr>
              <p:nvPr/>
            </p:nvPicPr>
            <p:blipFill>
              <a:blip r:embed="rId6"/>
              <a:srcRect/>
              <a:stretch>
                <a:fillRect/>
              </a:stretch>
            </p:blipFill>
            <p:spPr bwMode="auto">
              <a:xfrm>
                <a:off x="2371344" y="4376928"/>
                <a:ext cx="188976" cy="182880"/>
              </a:xfrm>
              <a:prstGeom prst="rect">
                <a:avLst/>
              </a:prstGeom>
              <a:noFill/>
              <a:ln w="9525">
                <a:noFill/>
                <a:miter lim="800000"/>
                <a:headEnd/>
                <a:tailEnd/>
              </a:ln>
            </p:spPr>
          </p:pic>
          <p:sp>
            <p:nvSpPr>
              <p:cNvPr id="26818" name="Text Box 274"/>
              <p:cNvSpPr txBox="1">
                <a:spLocks noChangeArrowheads="1"/>
              </p:cNvSpPr>
              <p:nvPr/>
            </p:nvSpPr>
            <p:spPr bwMode="auto">
              <a:xfrm>
                <a:off x="2443625" y="4425422"/>
                <a:ext cx="50890" cy="50937"/>
              </a:xfrm>
              <a:prstGeom prst="rect">
                <a:avLst/>
              </a:prstGeom>
              <a:noFill/>
              <a:ln w="9525">
                <a:noFill/>
                <a:miter lim="800000"/>
                <a:headEnd/>
                <a:tailEnd/>
              </a:ln>
            </p:spPr>
            <p:txBody>
              <a:bodyPr anchor="ctr"/>
              <a:lstStyle/>
              <a:p>
                <a:pPr algn="ctr"/>
                <a:endParaRPr lang="en-GB" sz="2400">
                  <a:solidFill>
                    <a:srgbClr val="FFFFFF"/>
                  </a:solidFill>
                  <a:latin typeface="Calibri" pitchFamily="34" charset="0"/>
                  <a:ea typeface="MS PGothic"/>
                  <a:cs typeface="MS PGothic"/>
                  <a:sym typeface="Times New Roman" pitchFamily="18" charset="0"/>
                </a:endParaRPr>
              </a:p>
            </p:txBody>
          </p:sp>
        </p:grpSp>
        <p:grpSp>
          <p:nvGrpSpPr>
            <p:cNvPr id="26792" name="Oval 54"/>
            <p:cNvGrpSpPr>
              <a:grpSpLocks noChangeAspect="1"/>
            </p:cNvGrpSpPr>
            <p:nvPr/>
          </p:nvGrpSpPr>
          <p:grpSpPr bwMode="auto">
            <a:xfrm>
              <a:off x="2536040" y="4056265"/>
              <a:ext cx="189060" cy="182792"/>
              <a:chOff x="2535936" y="4200144"/>
              <a:chExt cx="188976" cy="182880"/>
            </a:xfrm>
          </p:grpSpPr>
          <p:pic>
            <p:nvPicPr>
              <p:cNvPr id="26815" name="Oval 54"/>
              <p:cNvPicPr>
                <a:picLocks noChangeAspect="1" noChangeArrowheads="1"/>
              </p:cNvPicPr>
              <p:nvPr/>
            </p:nvPicPr>
            <p:blipFill>
              <a:blip r:embed="rId7"/>
              <a:srcRect/>
              <a:stretch>
                <a:fillRect/>
              </a:stretch>
            </p:blipFill>
            <p:spPr bwMode="auto">
              <a:xfrm>
                <a:off x="2535936" y="4200144"/>
                <a:ext cx="188976" cy="182880"/>
              </a:xfrm>
              <a:prstGeom prst="rect">
                <a:avLst/>
              </a:prstGeom>
              <a:noFill/>
              <a:ln w="9525">
                <a:noFill/>
                <a:miter lim="800000"/>
                <a:headEnd/>
                <a:tailEnd/>
              </a:ln>
            </p:spPr>
          </p:pic>
          <p:sp>
            <p:nvSpPr>
              <p:cNvPr id="26816" name="Text Box 277"/>
              <p:cNvSpPr txBox="1">
                <a:spLocks noChangeArrowheads="1"/>
              </p:cNvSpPr>
              <p:nvPr/>
            </p:nvSpPr>
            <p:spPr bwMode="auto">
              <a:xfrm>
                <a:off x="2607198" y="4248165"/>
                <a:ext cx="50890" cy="50937"/>
              </a:xfrm>
              <a:prstGeom prst="rect">
                <a:avLst/>
              </a:prstGeom>
              <a:noFill/>
              <a:ln w="9525">
                <a:noFill/>
                <a:miter lim="800000"/>
                <a:headEnd/>
                <a:tailEnd/>
              </a:ln>
            </p:spPr>
            <p:txBody>
              <a:bodyPr anchor="ctr"/>
              <a:lstStyle/>
              <a:p>
                <a:pPr algn="ctr"/>
                <a:endParaRPr lang="en-GB" sz="2400">
                  <a:solidFill>
                    <a:srgbClr val="FFFFFF"/>
                  </a:solidFill>
                  <a:latin typeface="Calibri" pitchFamily="34" charset="0"/>
                  <a:ea typeface="MS PGothic"/>
                  <a:cs typeface="MS PGothic"/>
                  <a:sym typeface="Times New Roman" pitchFamily="18" charset="0"/>
                </a:endParaRPr>
              </a:p>
            </p:txBody>
          </p:sp>
        </p:grpSp>
        <p:grpSp>
          <p:nvGrpSpPr>
            <p:cNvPr id="26793" name="Oval 55"/>
            <p:cNvGrpSpPr>
              <a:grpSpLocks noChangeAspect="1"/>
            </p:cNvGrpSpPr>
            <p:nvPr/>
          </p:nvGrpSpPr>
          <p:grpSpPr bwMode="auto">
            <a:xfrm>
              <a:off x="2267697" y="4385290"/>
              <a:ext cx="189060" cy="182792"/>
              <a:chOff x="2267712" y="4529328"/>
              <a:chExt cx="188976" cy="182880"/>
            </a:xfrm>
          </p:grpSpPr>
          <p:pic>
            <p:nvPicPr>
              <p:cNvPr id="26813" name="Oval 55"/>
              <p:cNvPicPr>
                <a:picLocks noChangeAspect="1" noChangeArrowheads="1"/>
              </p:cNvPicPr>
              <p:nvPr/>
            </p:nvPicPr>
            <p:blipFill>
              <a:blip r:embed="rId8"/>
              <a:srcRect/>
              <a:stretch>
                <a:fillRect/>
              </a:stretch>
            </p:blipFill>
            <p:spPr bwMode="auto">
              <a:xfrm>
                <a:off x="2267712" y="4529328"/>
                <a:ext cx="188976" cy="182880"/>
              </a:xfrm>
              <a:prstGeom prst="rect">
                <a:avLst/>
              </a:prstGeom>
              <a:noFill/>
              <a:ln w="9525">
                <a:noFill/>
                <a:miter lim="800000"/>
                <a:headEnd/>
                <a:tailEnd/>
              </a:ln>
            </p:spPr>
          </p:pic>
          <p:sp>
            <p:nvSpPr>
              <p:cNvPr id="26814" name="Text Box 280"/>
              <p:cNvSpPr txBox="1">
                <a:spLocks noChangeArrowheads="1"/>
              </p:cNvSpPr>
              <p:nvPr/>
            </p:nvSpPr>
            <p:spPr bwMode="auto">
              <a:xfrm>
                <a:off x="2340861" y="4575293"/>
                <a:ext cx="50890" cy="50937"/>
              </a:xfrm>
              <a:prstGeom prst="rect">
                <a:avLst/>
              </a:prstGeom>
              <a:noFill/>
              <a:ln w="9525">
                <a:noFill/>
                <a:miter lim="800000"/>
                <a:headEnd/>
                <a:tailEnd/>
              </a:ln>
            </p:spPr>
            <p:txBody>
              <a:bodyPr anchor="ctr"/>
              <a:lstStyle/>
              <a:p>
                <a:pPr algn="ctr"/>
                <a:endParaRPr lang="en-GB" sz="2400">
                  <a:solidFill>
                    <a:srgbClr val="FFFFFF"/>
                  </a:solidFill>
                  <a:latin typeface="Calibri" pitchFamily="34" charset="0"/>
                  <a:ea typeface="MS PGothic"/>
                  <a:cs typeface="MS PGothic"/>
                  <a:sym typeface="Times New Roman" pitchFamily="18" charset="0"/>
                </a:endParaRPr>
              </a:p>
            </p:txBody>
          </p:sp>
        </p:grpSp>
        <p:grpSp>
          <p:nvGrpSpPr>
            <p:cNvPr id="26794" name="Oval 56"/>
            <p:cNvGrpSpPr>
              <a:grpSpLocks noChangeAspect="1"/>
            </p:cNvGrpSpPr>
            <p:nvPr/>
          </p:nvGrpSpPr>
          <p:grpSpPr bwMode="auto">
            <a:xfrm>
              <a:off x="2255499" y="4476686"/>
              <a:ext cx="189060" cy="182792"/>
              <a:chOff x="2255520" y="4620768"/>
              <a:chExt cx="188976" cy="182880"/>
            </a:xfrm>
          </p:grpSpPr>
          <p:pic>
            <p:nvPicPr>
              <p:cNvPr id="26811" name="Oval 56"/>
              <p:cNvPicPr>
                <a:picLocks noChangeAspect="1" noChangeArrowheads="1"/>
              </p:cNvPicPr>
              <p:nvPr/>
            </p:nvPicPr>
            <p:blipFill>
              <a:blip r:embed="rId9"/>
              <a:srcRect/>
              <a:stretch>
                <a:fillRect/>
              </a:stretch>
            </p:blipFill>
            <p:spPr bwMode="auto">
              <a:xfrm>
                <a:off x="2255520" y="4620768"/>
                <a:ext cx="188976" cy="182880"/>
              </a:xfrm>
              <a:prstGeom prst="rect">
                <a:avLst/>
              </a:prstGeom>
              <a:noFill/>
              <a:ln w="9525">
                <a:noFill/>
                <a:miter lim="800000"/>
                <a:headEnd/>
                <a:tailEnd/>
              </a:ln>
            </p:spPr>
          </p:pic>
          <p:sp>
            <p:nvSpPr>
              <p:cNvPr id="26812" name="Text Box 283"/>
              <p:cNvSpPr txBox="1">
                <a:spLocks noChangeArrowheads="1"/>
              </p:cNvSpPr>
              <p:nvPr/>
            </p:nvSpPr>
            <p:spPr bwMode="auto">
              <a:xfrm>
                <a:off x="2326363" y="4669931"/>
                <a:ext cx="50890" cy="50937"/>
              </a:xfrm>
              <a:prstGeom prst="rect">
                <a:avLst/>
              </a:prstGeom>
              <a:noFill/>
              <a:ln w="9525">
                <a:noFill/>
                <a:miter lim="800000"/>
                <a:headEnd/>
                <a:tailEnd/>
              </a:ln>
            </p:spPr>
            <p:txBody>
              <a:bodyPr anchor="ctr"/>
              <a:lstStyle/>
              <a:p>
                <a:pPr algn="ctr"/>
                <a:endParaRPr lang="en-GB" sz="2400">
                  <a:solidFill>
                    <a:srgbClr val="FFFFFF"/>
                  </a:solidFill>
                  <a:latin typeface="Calibri" pitchFamily="34" charset="0"/>
                  <a:ea typeface="MS PGothic"/>
                  <a:cs typeface="MS PGothic"/>
                  <a:sym typeface="Times New Roman" pitchFamily="18" charset="0"/>
                </a:endParaRPr>
              </a:p>
            </p:txBody>
          </p:sp>
        </p:grpSp>
        <p:grpSp>
          <p:nvGrpSpPr>
            <p:cNvPr id="26795" name="Oval 57"/>
            <p:cNvGrpSpPr>
              <a:grpSpLocks noChangeAspect="1"/>
            </p:cNvGrpSpPr>
            <p:nvPr/>
          </p:nvGrpSpPr>
          <p:grpSpPr bwMode="auto">
            <a:xfrm>
              <a:off x="2255499" y="4269522"/>
              <a:ext cx="189060" cy="182792"/>
              <a:chOff x="2255520" y="4413504"/>
              <a:chExt cx="188976" cy="182880"/>
            </a:xfrm>
          </p:grpSpPr>
          <p:pic>
            <p:nvPicPr>
              <p:cNvPr id="26809" name="Oval 57"/>
              <p:cNvPicPr>
                <a:picLocks noChangeAspect="1" noChangeArrowheads="1"/>
              </p:cNvPicPr>
              <p:nvPr/>
            </p:nvPicPr>
            <p:blipFill>
              <a:blip r:embed="rId10"/>
              <a:srcRect/>
              <a:stretch>
                <a:fillRect/>
              </a:stretch>
            </p:blipFill>
            <p:spPr bwMode="auto">
              <a:xfrm>
                <a:off x="2255520" y="4413504"/>
                <a:ext cx="188976" cy="182880"/>
              </a:xfrm>
              <a:prstGeom prst="rect">
                <a:avLst/>
              </a:prstGeom>
              <a:noFill/>
              <a:ln w="9525">
                <a:noFill/>
                <a:miter lim="800000"/>
                <a:headEnd/>
                <a:tailEnd/>
              </a:ln>
            </p:spPr>
          </p:pic>
          <p:sp>
            <p:nvSpPr>
              <p:cNvPr id="26810" name="Text Box 286"/>
              <p:cNvSpPr txBox="1">
                <a:spLocks noChangeArrowheads="1"/>
              </p:cNvSpPr>
              <p:nvPr/>
            </p:nvSpPr>
            <p:spPr bwMode="auto">
              <a:xfrm>
                <a:off x="2328259" y="4459621"/>
                <a:ext cx="50890" cy="50937"/>
              </a:xfrm>
              <a:prstGeom prst="rect">
                <a:avLst/>
              </a:prstGeom>
              <a:noFill/>
              <a:ln w="9525">
                <a:noFill/>
                <a:miter lim="800000"/>
                <a:headEnd/>
                <a:tailEnd/>
              </a:ln>
            </p:spPr>
            <p:txBody>
              <a:bodyPr anchor="ctr"/>
              <a:lstStyle/>
              <a:p>
                <a:pPr algn="ctr"/>
                <a:endParaRPr lang="en-GB" sz="2400">
                  <a:solidFill>
                    <a:srgbClr val="FFFFFF"/>
                  </a:solidFill>
                  <a:latin typeface="Calibri" pitchFamily="34" charset="0"/>
                  <a:ea typeface="MS PGothic"/>
                  <a:cs typeface="MS PGothic"/>
                  <a:sym typeface="Times New Roman" pitchFamily="18" charset="0"/>
                </a:endParaRPr>
              </a:p>
            </p:txBody>
          </p:sp>
        </p:grpSp>
        <p:grpSp>
          <p:nvGrpSpPr>
            <p:cNvPr id="26796" name="Oval 58"/>
            <p:cNvGrpSpPr>
              <a:grpSpLocks noChangeAspect="1"/>
            </p:cNvGrpSpPr>
            <p:nvPr/>
          </p:nvGrpSpPr>
          <p:grpSpPr bwMode="auto">
            <a:xfrm>
              <a:off x="1932267" y="4147661"/>
              <a:ext cx="189060" cy="182792"/>
              <a:chOff x="1932432" y="4291584"/>
              <a:chExt cx="188976" cy="182880"/>
            </a:xfrm>
          </p:grpSpPr>
          <p:pic>
            <p:nvPicPr>
              <p:cNvPr id="26807" name="Oval 58"/>
              <p:cNvPicPr>
                <a:picLocks noChangeAspect="1" noChangeArrowheads="1"/>
              </p:cNvPicPr>
              <p:nvPr/>
            </p:nvPicPr>
            <p:blipFill>
              <a:blip r:embed="rId11"/>
              <a:srcRect/>
              <a:stretch>
                <a:fillRect/>
              </a:stretch>
            </p:blipFill>
            <p:spPr bwMode="auto">
              <a:xfrm>
                <a:off x="1932432" y="4291584"/>
                <a:ext cx="188976" cy="182880"/>
              </a:xfrm>
              <a:prstGeom prst="rect">
                <a:avLst/>
              </a:prstGeom>
              <a:noFill/>
              <a:ln w="9525">
                <a:noFill/>
                <a:miter lim="800000"/>
                <a:headEnd/>
                <a:tailEnd/>
              </a:ln>
            </p:spPr>
          </p:pic>
          <p:sp>
            <p:nvSpPr>
              <p:cNvPr id="26808" name="Text Box 289"/>
              <p:cNvSpPr txBox="1">
                <a:spLocks noChangeArrowheads="1"/>
              </p:cNvSpPr>
              <p:nvPr/>
            </p:nvSpPr>
            <p:spPr bwMode="auto">
              <a:xfrm>
                <a:off x="2002852" y="4341587"/>
                <a:ext cx="50890" cy="50937"/>
              </a:xfrm>
              <a:prstGeom prst="rect">
                <a:avLst/>
              </a:prstGeom>
              <a:noFill/>
              <a:ln w="9525">
                <a:noFill/>
                <a:miter lim="800000"/>
                <a:headEnd/>
                <a:tailEnd/>
              </a:ln>
            </p:spPr>
            <p:txBody>
              <a:bodyPr anchor="ctr"/>
              <a:lstStyle/>
              <a:p>
                <a:pPr algn="ctr"/>
                <a:endParaRPr lang="en-GB" sz="2400">
                  <a:solidFill>
                    <a:srgbClr val="FFFFFF"/>
                  </a:solidFill>
                  <a:latin typeface="Calibri" pitchFamily="34" charset="0"/>
                  <a:ea typeface="MS PGothic"/>
                  <a:cs typeface="MS PGothic"/>
                  <a:sym typeface="Times New Roman" pitchFamily="18" charset="0"/>
                </a:endParaRPr>
              </a:p>
            </p:txBody>
          </p:sp>
        </p:grpSp>
        <p:grpSp>
          <p:nvGrpSpPr>
            <p:cNvPr id="26797" name="Oval 59"/>
            <p:cNvGrpSpPr>
              <a:grpSpLocks noChangeAspect="1"/>
            </p:cNvGrpSpPr>
            <p:nvPr/>
          </p:nvGrpSpPr>
          <p:grpSpPr bwMode="auto">
            <a:xfrm>
              <a:off x="1993254" y="4208591"/>
              <a:ext cx="182962" cy="182792"/>
              <a:chOff x="1993392" y="4352544"/>
              <a:chExt cx="182880" cy="182880"/>
            </a:xfrm>
          </p:grpSpPr>
          <p:pic>
            <p:nvPicPr>
              <p:cNvPr id="26805" name="Oval 59"/>
              <p:cNvPicPr>
                <a:picLocks noChangeAspect="1" noChangeArrowheads="1"/>
              </p:cNvPicPr>
              <p:nvPr/>
            </p:nvPicPr>
            <p:blipFill>
              <a:blip r:embed="rId12"/>
              <a:srcRect/>
              <a:stretch>
                <a:fillRect/>
              </a:stretch>
            </p:blipFill>
            <p:spPr bwMode="auto">
              <a:xfrm>
                <a:off x="1993392" y="4352544"/>
                <a:ext cx="182880" cy="182880"/>
              </a:xfrm>
              <a:prstGeom prst="rect">
                <a:avLst/>
              </a:prstGeom>
              <a:noFill/>
              <a:ln w="9525">
                <a:noFill/>
                <a:miter lim="800000"/>
                <a:headEnd/>
                <a:tailEnd/>
              </a:ln>
            </p:spPr>
          </p:pic>
          <p:sp>
            <p:nvSpPr>
              <p:cNvPr id="26806" name="Text Box 292"/>
              <p:cNvSpPr txBox="1">
                <a:spLocks noChangeArrowheads="1"/>
              </p:cNvSpPr>
              <p:nvPr/>
            </p:nvSpPr>
            <p:spPr bwMode="auto">
              <a:xfrm>
                <a:off x="2062482" y="4402522"/>
                <a:ext cx="50890" cy="50937"/>
              </a:xfrm>
              <a:prstGeom prst="rect">
                <a:avLst/>
              </a:prstGeom>
              <a:noFill/>
              <a:ln w="9525">
                <a:noFill/>
                <a:miter lim="800000"/>
                <a:headEnd/>
                <a:tailEnd/>
              </a:ln>
            </p:spPr>
            <p:txBody>
              <a:bodyPr anchor="ctr"/>
              <a:lstStyle/>
              <a:p>
                <a:pPr algn="ctr"/>
                <a:endParaRPr lang="en-GB" sz="2400">
                  <a:solidFill>
                    <a:srgbClr val="FFFFFF"/>
                  </a:solidFill>
                  <a:latin typeface="Calibri" pitchFamily="34" charset="0"/>
                  <a:ea typeface="MS PGothic"/>
                  <a:cs typeface="MS PGothic"/>
                  <a:sym typeface="Times New Roman" pitchFamily="18" charset="0"/>
                </a:endParaRPr>
              </a:p>
            </p:txBody>
          </p:sp>
        </p:grpSp>
        <p:grpSp>
          <p:nvGrpSpPr>
            <p:cNvPr id="26798" name="Oval 60"/>
            <p:cNvGrpSpPr>
              <a:grpSpLocks noChangeAspect="1"/>
            </p:cNvGrpSpPr>
            <p:nvPr/>
          </p:nvGrpSpPr>
          <p:grpSpPr bwMode="auto">
            <a:xfrm>
              <a:off x="2054242" y="4281708"/>
              <a:ext cx="182962" cy="182792"/>
              <a:chOff x="2054352" y="4425696"/>
              <a:chExt cx="182880" cy="182880"/>
            </a:xfrm>
          </p:grpSpPr>
          <p:pic>
            <p:nvPicPr>
              <p:cNvPr id="26803" name="Oval 60"/>
              <p:cNvPicPr>
                <a:picLocks noChangeAspect="1" noChangeArrowheads="1"/>
              </p:cNvPicPr>
              <p:nvPr/>
            </p:nvPicPr>
            <p:blipFill>
              <a:blip r:embed="rId13"/>
              <a:srcRect/>
              <a:stretch>
                <a:fillRect/>
              </a:stretch>
            </p:blipFill>
            <p:spPr bwMode="auto">
              <a:xfrm>
                <a:off x="2054352" y="4425696"/>
                <a:ext cx="182880" cy="182880"/>
              </a:xfrm>
              <a:prstGeom prst="rect">
                <a:avLst/>
              </a:prstGeom>
              <a:noFill/>
              <a:ln w="9525">
                <a:noFill/>
                <a:miter lim="800000"/>
                <a:headEnd/>
                <a:tailEnd/>
              </a:ln>
            </p:spPr>
          </p:pic>
          <p:sp>
            <p:nvSpPr>
              <p:cNvPr id="26804" name="Text Box 295"/>
              <p:cNvSpPr txBox="1">
                <a:spLocks noChangeArrowheads="1"/>
              </p:cNvSpPr>
              <p:nvPr/>
            </p:nvSpPr>
            <p:spPr bwMode="auto">
              <a:xfrm>
                <a:off x="2123245" y="4471873"/>
                <a:ext cx="50890" cy="50937"/>
              </a:xfrm>
              <a:prstGeom prst="rect">
                <a:avLst/>
              </a:prstGeom>
              <a:noFill/>
              <a:ln w="9525">
                <a:noFill/>
                <a:miter lim="800000"/>
                <a:headEnd/>
                <a:tailEnd/>
              </a:ln>
            </p:spPr>
            <p:txBody>
              <a:bodyPr anchor="ctr"/>
              <a:lstStyle/>
              <a:p>
                <a:pPr algn="ctr"/>
                <a:endParaRPr lang="en-GB" sz="2400">
                  <a:solidFill>
                    <a:srgbClr val="FFFFFF"/>
                  </a:solidFill>
                  <a:latin typeface="Calibri" pitchFamily="34" charset="0"/>
                  <a:ea typeface="MS PGothic"/>
                  <a:cs typeface="MS PGothic"/>
                  <a:sym typeface="Times New Roman" pitchFamily="18" charset="0"/>
                </a:endParaRPr>
              </a:p>
            </p:txBody>
          </p:sp>
        </p:grpSp>
        <p:grpSp>
          <p:nvGrpSpPr>
            <p:cNvPr id="26799" name="Oval 61"/>
            <p:cNvGrpSpPr>
              <a:grpSpLocks noChangeAspect="1"/>
            </p:cNvGrpSpPr>
            <p:nvPr/>
          </p:nvGrpSpPr>
          <p:grpSpPr bwMode="auto">
            <a:xfrm>
              <a:off x="2060340" y="4165940"/>
              <a:ext cx="189060" cy="182792"/>
              <a:chOff x="2060448" y="4309872"/>
              <a:chExt cx="188976" cy="182880"/>
            </a:xfrm>
          </p:grpSpPr>
          <p:pic>
            <p:nvPicPr>
              <p:cNvPr id="26801" name="Oval 61"/>
              <p:cNvPicPr>
                <a:picLocks noChangeAspect="1" noChangeArrowheads="1"/>
              </p:cNvPicPr>
              <p:nvPr/>
            </p:nvPicPr>
            <p:blipFill>
              <a:blip r:embed="rId14"/>
              <a:srcRect/>
              <a:stretch>
                <a:fillRect/>
              </a:stretch>
            </p:blipFill>
            <p:spPr bwMode="auto">
              <a:xfrm>
                <a:off x="2060448" y="4309872"/>
                <a:ext cx="188976" cy="182880"/>
              </a:xfrm>
              <a:prstGeom prst="rect">
                <a:avLst/>
              </a:prstGeom>
              <a:noFill/>
              <a:ln w="9525">
                <a:noFill/>
                <a:miter lim="800000"/>
                <a:headEnd/>
                <a:tailEnd/>
              </a:ln>
            </p:spPr>
          </p:pic>
          <p:sp>
            <p:nvSpPr>
              <p:cNvPr id="26802" name="Text Box 298"/>
              <p:cNvSpPr txBox="1">
                <a:spLocks noChangeArrowheads="1"/>
              </p:cNvSpPr>
              <p:nvPr/>
            </p:nvSpPr>
            <p:spPr bwMode="auto">
              <a:xfrm>
                <a:off x="2133411" y="4358617"/>
                <a:ext cx="50890" cy="50937"/>
              </a:xfrm>
              <a:prstGeom prst="rect">
                <a:avLst/>
              </a:prstGeom>
              <a:noFill/>
              <a:ln w="9525">
                <a:noFill/>
                <a:miter lim="800000"/>
                <a:headEnd/>
                <a:tailEnd/>
              </a:ln>
            </p:spPr>
            <p:txBody>
              <a:bodyPr anchor="ctr"/>
              <a:lstStyle/>
              <a:p>
                <a:pPr algn="ctr"/>
                <a:endParaRPr lang="en-GB" sz="2400">
                  <a:solidFill>
                    <a:srgbClr val="FFFFFF"/>
                  </a:solidFill>
                  <a:latin typeface="Calibri" pitchFamily="34" charset="0"/>
                  <a:ea typeface="MS PGothic"/>
                  <a:cs typeface="MS PGothic"/>
                  <a:sym typeface="Times New Roman" pitchFamily="18" charset="0"/>
                </a:endParaRPr>
              </a:p>
            </p:txBody>
          </p:sp>
        </p:grpSp>
        <p:pic>
          <p:nvPicPr>
            <p:cNvPr id="26800" name="Picture 62"/>
            <p:cNvPicPr>
              <a:picLocks noChangeAspect="1"/>
            </p:cNvPicPr>
            <p:nvPr/>
          </p:nvPicPr>
          <p:blipFill>
            <a:blip r:embed="rId15"/>
            <a:srcRect/>
            <a:stretch>
              <a:fillRect/>
            </a:stretch>
          </p:blipFill>
          <p:spPr bwMode="auto">
            <a:xfrm>
              <a:off x="2316814" y="3824982"/>
              <a:ext cx="204419" cy="241586"/>
            </a:xfrm>
            <a:prstGeom prst="rect">
              <a:avLst/>
            </a:prstGeom>
            <a:noFill/>
            <a:ln w="9525">
              <a:noFill/>
              <a:miter lim="800000"/>
              <a:headEnd/>
              <a:tailEnd/>
            </a:ln>
          </p:spPr>
        </p:pic>
      </p:grpSp>
      <p:cxnSp>
        <p:nvCxnSpPr>
          <p:cNvPr id="64" name="Straight Connector 63"/>
          <p:cNvCxnSpPr>
            <a:cxnSpLocks noChangeShapeType="1"/>
          </p:cNvCxnSpPr>
          <p:nvPr/>
        </p:nvCxnSpPr>
        <p:spPr bwMode="auto">
          <a:xfrm flipH="1">
            <a:off x="2286000" y="2892425"/>
            <a:ext cx="96838" cy="282575"/>
          </a:xfrm>
          <a:prstGeom prst="line">
            <a:avLst/>
          </a:prstGeom>
          <a:noFill/>
          <a:ln w="9525" algn="ctr">
            <a:solidFill>
              <a:schemeClr val="accent1"/>
            </a:solidFill>
            <a:round/>
            <a:headEnd/>
            <a:tailEnd/>
          </a:ln>
        </p:spPr>
      </p:cxnSp>
      <p:cxnSp>
        <p:nvCxnSpPr>
          <p:cNvPr id="65" name="Straight Connector 64"/>
          <p:cNvCxnSpPr>
            <a:cxnSpLocks noChangeShapeType="1"/>
          </p:cNvCxnSpPr>
          <p:nvPr/>
        </p:nvCxnSpPr>
        <p:spPr bwMode="auto">
          <a:xfrm flipH="1">
            <a:off x="2286000" y="2822575"/>
            <a:ext cx="149225" cy="360363"/>
          </a:xfrm>
          <a:prstGeom prst="line">
            <a:avLst/>
          </a:prstGeom>
          <a:noFill/>
          <a:ln w="9525" algn="ctr">
            <a:solidFill>
              <a:schemeClr val="accent1"/>
            </a:solidFill>
            <a:round/>
            <a:headEnd/>
            <a:tailEnd/>
          </a:ln>
        </p:spPr>
      </p:cxnSp>
      <p:cxnSp>
        <p:nvCxnSpPr>
          <p:cNvPr id="66" name="Straight Connector 65"/>
          <p:cNvCxnSpPr>
            <a:cxnSpLocks noChangeShapeType="1"/>
          </p:cNvCxnSpPr>
          <p:nvPr/>
        </p:nvCxnSpPr>
        <p:spPr bwMode="auto">
          <a:xfrm flipH="1">
            <a:off x="2282825" y="2676525"/>
            <a:ext cx="357188" cy="523875"/>
          </a:xfrm>
          <a:prstGeom prst="line">
            <a:avLst/>
          </a:prstGeom>
          <a:noFill/>
          <a:ln w="9525" algn="ctr">
            <a:solidFill>
              <a:schemeClr val="accent1"/>
            </a:solidFill>
            <a:round/>
            <a:headEnd/>
            <a:tailEnd/>
          </a:ln>
        </p:spPr>
      </p:cxnSp>
      <p:grpSp>
        <p:nvGrpSpPr>
          <p:cNvPr id="67" name="US HUB"/>
          <p:cNvGrpSpPr>
            <a:grpSpLocks/>
          </p:cNvGrpSpPr>
          <p:nvPr/>
        </p:nvGrpSpPr>
        <p:grpSpPr bwMode="auto">
          <a:xfrm>
            <a:off x="501650" y="2208213"/>
            <a:ext cx="2328863" cy="1485900"/>
            <a:chOff x="501485" y="2680435"/>
            <a:chExt cx="2328747" cy="1485284"/>
          </a:xfrm>
        </p:grpSpPr>
        <p:grpSp>
          <p:nvGrpSpPr>
            <p:cNvPr id="26753" name="Oval 67"/>
            <p:cNvGrpSpPr>
              <a:grpSpLocks noChangeAspect="1"/>
            </p:cNvGrpSpPr>
            <p:nvPr/>
          </p:nvGrpSpPr>
          <p:grpSpPr bwMode="auto">
            <a:xfrm>
              <a:off x="1913909" y="3019955"/>
              <a:ext cx="188967" cy="182804"/>
              <a:chOff x="1914144" y="3163824"/>
              <a:chExt cx="188976" cy="182880"/>
            </a:xfrm>
          </p:grpSpPr>
          <p:pic>
            <p:nvPicPr>
              <p:cNvPr id="26787" name="Oval 67"/>
              <p:cNvPicPr>
                <a:picLocks noChangeAspect="1" noChangeArrowheads="1"/>
              </p:cNvPicPr>
              <p:nvPr/>
            </p:nvPicPr>
            <p:blipFill>
              <a:blip r:embed="rId16"/>
              <a:srcRect/>
              <a:stretch>
                <a:fillRect/>
              </a:stretch>
            </p:blipFill>
            <p:spPr bwMode="auto">
              <a:xfrm>
                <a:off x="1914144" y="3163824"/>
                <a:ext cx="188976" cy="182880"/>
              </a:xfrm>
              <a:prstGeom prst="rect">
                <a:avLst/>
              </a:prstGeom>
              <a:noFill/>
              <a:ln w="9525">
                <a:noFill/>
                <a:miter lim="800000"/>
                <a:headEnd/>
                <a:tailEnd/>
              </a:ln>
            </p:spPr>
          </p:pic>
          <p:sp>
            <p:nvSpPr>
              <p:cNvPr id="26788" name="Text Box 306"/>
              <p:cNvSpPr txBox="1">
                <a:spLocks noChangeArrowheads="1"/>
              </p:cNvSpPr>
              <p:nvPr/>
            </p:nvSpPr>
            <p:spPr bwMode="auto">
              <a:xfrm>
                <a:off x="1984778" y="3210233"/>
                <a:ext cx="50914" cy="50932"/>
              </a:xfrm>
              <a:prstGeom prst="rect">
                <a:avLst/>
              </a:prstGeom>
              <a:noFill/>
              <a:ln w="9525">
                <a:noFill/>
                <a:miter lim="800000"/>
                <a:headEnd/>
                <a:tailEnd/>
              </a:ln>
            </p:spPr>
            <p:txBody>
              <a:bodyPr anchor="ctr"/>
              <a:lstStyle/>
              <a:p>
                <a:pPr algn="ctr"/>
                <a:endParaRPr lang="en-GB" sz="2400">
                  <a:solidFill>
                    <a:srgbClr val="FFFFFF"/>
                  </a:solidFill>
                  <a:latin typeface="Calibri" pitchFamily="34" charset="0"/>
                  <a:ea typeface="MS PGothic"/>
                  <a:cs typeface="MS PGothic"/>
                  <a:sym typeface="Times New Roman" pitchFamily="18" charset="0"/>
                </a:endParaRPr>
              </a:p>
            </p:txBody>
          </p:sp>
        </p:grpSp>
        <p:grpSp>
          <p:nvGrpSpPr>
            <p:cNvPr id="26754" name="Oval 68"/>
            <p:cNvGrpSpPr>
              <a:grpSpLocks noChangeAspect="1"/>
            </p:cNvGrpSpPr>
            <p:nvPr/>
          </p:nvGrpSpPr>
          <p:grpSpPr bwMode="auto">
            <a:xfrm>
              <a:off x="1377487" y="2946834"/>
              <a:ext cx="188967" cy="182804"/>
              <a:chOff x="1377696" y="3090672"/>
              <a:chExt cx="188976" cy="182880"/>
            </a:xfrm>
          </p:grpSpPr>
          <p:pic>
            <p:nvPicPr>
              <p:cNvPr id="26785" name="Oval 68"/>
              <p:cNvPicPr>
                <a:picLocks noChangeAspect="1" noChangeArrowheads="1"/>
              </p:cNvPicPr>
              <p:nvPr/>
            </p:nvPicPr>
            <p:blipFill>
              <a:blip r:embed="rId17"/>
              <a:srcRect/>
              <a:stretch>
                <a:fillRect/>
              </a:stretch>
            </p:blipFill>
            <p:spPr bwMode="auto">
              <a:xfrm>
                <a:off x="1377696" y="3090672"/>
                <a:ext cx="188976" cy="182880"/>
              </a:xfrm>
              <a:prstGeom prst="rect">
                <a:avLst/>
              </a:prstGeom>
              <a:noFill/>
              <a:ln w="9525">
                <a:noFill/>
                <a:miter lim="800000"/>
                <a:headEnd/>
                <a:tailEnd/>
              </a:ln>
            </p:spPr>
          </p:pic>
          <p:sp>
            <p:nvSpPr>
              <p:cNvPr id="26786" name="Text Box 309"/>
              <p:cNvSpPr txBox="1">
                <a:spLocks noChangeArrowheads="1"/>
              </p:cNvSpPr>
              <p:nvPr/>
            </p:nvSpPr>
            <p:spPr bwMode="auto">
              <a:xfrm>
                <a:off x="1448332" y="3138944"/>
                <a:ext cx="50914" cy="50932"/>
              </a:xfrm>
              <a:prstGeom prst="rect">
                <a:avLst/>
              </a:prstGeom>
              <a:noFill/>
              <a:ln w="9525">
                <a:noFill/>
                <a:miter lim="800000"/>
                <a:headEnd/>
                <a:tailEnd/>
              </a:ln>
            </p:spPr>
            <p:txBody>
              <a:bodyPr anchor="ctr"/>
              <a:lstStyle/>
              <a:p>
                <a:pPr algn="ctr"/>
                <a:endParaRPr lang="en-GB" sz="2400">
                  <a:solidFill>
                    <a:srgbClr val="FFFFFF"/>
                  </a:solidFill>
                  <a:latin typeface="Calibri" pitchFamily="34" charset="0"/>
                  <a:ea typeface="MS PGothic"/>
                  <a:cs typeface="MS PGothic"/>
                  <a:sym typeface="Times New Roman" pitchFamily="18" charset="0"/>
                </a:endParaRPr>
              </a:p>
            </p:txBody>
          </p:sp>
        </p:grpSp>
        <p:grpSp>
          <p:nvGrpSpPr>
            <p:cNvPr id="26755" name="Oval 69"/>
            <p:cNvGrpSpPr>
              <a:grpSpLocks noChangeAspect="1"/>
            </p:cNvGrpSpPr>
            <p:nvPr/>
          </p:nvGrpSpPr>
          <p:grpSpPr bwMode="auto">
            <a:xfrm>
              <a:off x="1194616" y="3147918"/>
              <a:ext cx="188967" cy="176711"/>
              <a:chOff x="1194816" y="3291840"/>
              <a:chExt cx="188976" cy="176784"/>
            </a:xfrm>
          </p:grpSpPr>
          <p:pic>
            <p:nvPicPr>
              <p:cNvPr id="26783" name="Oval 69"/>
              <p:cNvPicPr>
                <a:picLocks noChangeAspect="1" noChangeArrowheads="1"/>
              </p:cNvPicPr>
              <p:nvPr/>
            </p:nvPicPr>
            <p:blipFill>
              <a:blip r:embed="rId18"/>
              <a:srcRect/>
              <a:stretch>
                <a:fillRect/>
              </a:stretch>
            </p:blipFill>
            <p:spPr bwMode="auto">
              <a:xfrm>
                <a:off x="1194816" y="3291840"/>
                <a:ext cx="188976" cy="176784"/>
              </a:xfrm>
              <a:prstGeom prst="rect">
                <a:avLst/>
              </a:prstGeom>
              <a:noFill/>
              <a:ln w="9525">
                <a:noFill/>
                <a:miter lim="800000"/>
                <a:headEnd/>
                <a:tailEnd/>
              </a:ln>
            </p:spPr>
          </p:pic>
          <p:sp>
            <p:nvSpPr>
              <p:cNvPr id="26784" name="Text Box 312"/>
              <p:cNvSpPr txBox="1">
                <a:spLocks noChangeArrowheads="1"/>
              </p:cNvSpPr>
              <p:nvPr/>
            </p:nvSpPr>
            <p:spPr bwMode="auto">
              <a:xfrm>
                <a:off x="1264513" y="3336566"/>
                <a:ext cx="50914" cy="50932"/>
              </a:xfrm>
              <a:prstGeom prst="rect">
                <a:avLst/>
              </a:prstGeom>
              <a:noFill/>
              <a:ln w="9525">
                <a:noFill/>
                <a:miter lim="800000"/>
                <a:headEnd/>
                <a:tailEnd/>
              </a:ln>
            </p:spPr>
            <p:txBody>
              <a:bodyPr anchor="ctr"/>
              <a:lstStyle/>
              <a:p>
                <a:pPr algn="ctr"/>
                <a:endParaRPr lang="en-GB" sz="2400">
                  <a:solidFill>
                    <a:srgbClr val="FFFFFF"/>
                  </a:solidFill>
                  <a:latin typeface="Calibri" pitchFamily="34" charset="0"/>
                  <a:ea typeface="MS PGothic"/>
                  <a:cs typeface="MS PGothic"/>
                  <a:sym typeface="Times New Roman" pitchFamily="18" charset="0"/>
                </a:endParaRPr>
              </a:p>
            </p:txBody>
          </p:sp>
        </p:grpSp>
        <p:grpSp>
          <p:nvGrpSpPr>
            <p:cNvPr id="26756" name="Oval 70"/>
            <p:cNvGrpSpPr>
              <a:grpSpLocks noChangeAspect="1"/>
            </p:cNvGrpSpPr>
            <p:nvPr/>
          </p:nvGrpSpPr>
          <p:grpSpPr bwMode="auto">
            <a:xfrm>
              <a:off x="1670081" y="3842574"/>
              <a:ext cx="182871" cy="182804"/>
              <a:chOff x="1670304" y="3986784"/>
              <a:chExt cx="182880" cy="182880"/>
            </a:xfrm>
          </p:grpSpPr>
          <p:pic>
            <p:nvPicPr>
              <p:cNvPr id="26781" name="Oval 70"/>
              <p:cNvPicPr>
                <a:picLocks noChangeAspect="1" noChangeArrowheads="1"/>
              </p:cNvPicPr>
              <p:nvPr/>
            </p:nvPicPr>
            <p:blipFill>
              <a:blip r:embed="rId19"/>
              <a:srcRect/>
              <a:stretch>
                <a:fillRect/>
              </a:stretch>
            </p:blipFill>
            <p:spPr bwMode="auto">
              <a:xfrm>
                <a:off x="1670304" y="3986784"/>
                <a:ext cx="182880" cy="182880"/>
              </a:xfrm>
              <a:prstGeom prst="rect">
                <a:avLst/>
              </a:prstGeom>
              <a:noFill/>
              <a:ln w="9525">
                <a:noFill/>
                <a:miter lim="800000"/>
                <a:headEnd/>
                <a:tailEnd/>
              </a:ln>
            </p:spPr>
          </p:pic>
          <p:sp>
            <p:nvSpPr>
              <p:cNvPr id="26782" name="Text Box 315"/>
              <p:cNvSpPr txBox="1">
                <a:spLocks noChangeArrowheads="1"/>
              </p:cNvSpPr>
              <p:nvPr/>
            </p:nvSpPr>
            <p:spPr bwMode="auto">
              <a:xfrm>
                <a:off x="1739853" y="4034819"/>
                <a:ext cx="50914" cy="50932"/>
              </a:xfrm>
              <a:prstGeom prst="rect">
                <a:avLst/>
              </a:prstGeom>
              <a:noFill/>
              <a:ln w="9525">
                <a:noFill/>
                <a:miter lim="800000"/>
                <a:headEnd/>
                <a:tailEnd/>
              </a:ln>
            </p:spPr>
            <p:txBody>
              <a:bodyPr anchor="ctr"/>
              <a:lstStyle/>
              <a:p>
                <a:pPr algn="ctr"/>
                <a:endParaRPr lang="en-GB" sz="2400">
                  <a:solidFill>
                    <a:srgbClr val="FFFFFF"/>
                  </a:solidFill>
                  <a:latin typeface="Calibri" pitchFamily="34" charset="0"/>
                  <a:ea typeface="MS PGothic"/>
                  <a:cs typeface="MS PGothic"/>
                  <a:sym typeface="Times New Roman" pitchFamily="18" charset="0"/>
                </a:endParaRPr>
              </a:p>
            </p:txBody>
          </p:sp>
        </p:grpSp>
        <p:grpSp>
          <p:nvGrpSpPr>
            <p:cNvPr id="26757" name="Oval 71"/>
            <p:cNvGrpSpPr>
              <a:grpSpLocks noChangeAspect="1"/>
            </p:cNvGrpSpPr>
            <p:nvPr/>
          </p:nvGrpSpPr>
          <p:grpSpPr bwMode="auto">
            <a:xfrm>
              <a:off x="1700559" y="3982724"/>
              <a:ext cx="182871" cy="182804"/>
              <a:chOff x="1700784" y="4126992"/>
              <a:chExt cx="182880" cy="182880"/>
            </a:xfrm>
          </p:grpSpPr>
          <p:pic>
            <p:nvPicPr>
              <p:cNvPr id="26779" name="Oval 71"/>
              <p:cNvPicPr>
                <a:picLocks noChangeAspect="1" noChangeArrowheads="1"/>
              </p:cNvPicPr>
              <p:nvPr/>
            </p:nvPicPr>
            <p:blipFill>
              <a:blip r:embed="rId20"/>
              <a:srcRect/>
              <a:stretch>
                <a:fillRect/>
              </a:stretch>
            </p:blipFill>
            <p:spPr bwMode="auto">
              <a:xfrm>
                <a:off x="1700784" y="4126992"/>
                <a:ext cx="182880" cy="182880"/>
              </a:xfrm>
              <a:prstGeom prst="rect">
                <a:avLst/>
              </a:prstGeom>
              <a:noFill/>
              <a:ln w="9525">
                <a:noFill/>
                <a:miter lim="800000"/>
                <a:headEnd/>
                <a:tailEnd/>
              </a:ln>
            </p:spPr>
          </p:pic>
          <p:sp>
            <p:nvSpPr>
              <p:cNvPr id="26780" name="Text Box 318"/>
              <p:cNvSpPr txBox="1">
                <a:spLocks noChangeArrowheads="1"/>
              </p:cNvSpPr>
              <p:nvPr/>
            </p:nvSpPr>
            <p:spPr bwMode="auto">
              <a:xfrm>
                <a:off x="1769835" y="4177108"/>
                <a:ext cx="50914" cy="50932"/>
              </a:xfrm>
              <a:prstGeom prst="rect">
                <a:avLst/>
              </a:prstGeom>
              <a:noFill/>
              <a:ln w="9525">
                <a:noFill/>
                <a:miter lim="800000"/>
                <a:headEnd/>
                <a:tailEnd/>
              </a:ln>
            </p:spPr>
            <p:txBody>
              <a:bodyPr anchor="ctr"/>
              <a:lstStyle/>
              <a:p>
                <a:pPr algn="ctr"/>
                <a:endParaRPr lang="en-GB" sz="2400">
                  <a:solidFill>
                    <a:srgbClr val="FFFFFF"/>
                  </a:solidFill>
                  <a:latin typeface="Calibri" pitchFamily="34" charset="0"/>
                  <a:ea typeface="MS PGothic"/>
                  <a:cs typeface="MS PGothic"/>
                  <a:sym typeface="Times New Roman" pitchFamily="18" charset="0"/>
                </a:endParaRPr>
              </a:p>
            </p:txBody>
          </p:sp>
        </p:grpSp>
        <p:grpSp>
          <p:nvGrpSpPr>
            <p:cNvPr id="26758" name="Oval 72"/>
            <p:cNvGrpSpPr>
              <a:grpSpLocks noChangeAspect="1"/>
            </p:cNvGrpSpPr>
            <p:nvPr/>
          </p:nvGrpSpPr>
          <p:grpSpPr bwMode="auto">
            <a:xfrm>
              <a:off x="438750" y="4043659"/>
              <a:ext cx="188967" cy="176711"/>
              <a:chOff x="438912" y="4187952"/>
              <a:chExt cx="188976" cy="176784"/>
            </a:xfrm>
          </p:grpSpPr>
          <p:pic>
            <p:nvPicPr>
              <p:cNvPr id="26777" name="Oval 72"/>
              <p:cNvPicPr>
                <a:picLocks noChangeAspect="1" noChangeArrowheads="1"/>
              </p:cNvPicPr>
              <p:nvPr/>
            </p:nvPicPr>
            <p:blipFill>
              <a:blip r:embed="rId21"/>
              <a:srcRect/>
              <a:stretch>
                <a:fillRect/>
              </a:stretch>
            </p:blipFill>
            <p:spPr bwMode="auto">
              <a:xfrm>
                <a:off x="438912" y="4187952"/>
                <a:ext cx="188976" cy="176784"/>
              </a:xfrm>
              <a:prstGeom prst="rect">
                <a:avLst/>
              </a:prstGeom>
              <a:noFill/>
              <a:ln w="9525">
                <a:noFill/>
                <a:miter lim="800000"/>
                <a:headEnd/>
                <a:tailEnd/>
              </a:ln>
            </p:spPr>
          </p:pic>
          <p:sp>
            <p:nvSpPr>
              <p:cNvPr id="26778" name="Text Box 321"/>
              <p:cNvSpPr txBox="1">
                <a:spLocks noChangeArrowheads="1"/>
              </p:cNvSpPr>
              <p:nvPr/>
            </p:nvSpPr>
            <p:spPr bwMode="auto">
              <a:xfrm>
                <a:off x="512195" y="4232232"/>
                <a:ext cx="50914" cy="50932"/>
              </a:xfrm>
              <a:prstGeom prst="rect">
                <a:avLst/>
              </a:prstGeom>
              <a:noFill/>
              <a:ln w="9525">
                <a:noFill/>
                <a:miter lim="800000"/>
                <a:headEnd/>
                <a:tailEnd/>
              </a:ln>
            </p:spPr>
            <p:txBody>
              <a:bodyPr anchor="ctr"/>
              <a:lstStyle/>
              <a:p>
                <a:pPr algn="ctr"/>
                <a:endParaRPr lang="en-GB" sz="2400">
                  <a:solidFill>
                    <a:srgbClr val="FFFFFF"/>
                  </a:solidFill>
                  <a:latin typeface="Calibri" pitchFamily="34" charset="0"/>
                  <a:ea typeface="MS PGothic"/>
                  <a:cs typeface="MS PGothic"/>
                  <a:sym typeface="Times New Roman" pitchFamily="18" charset="0"/>
                </a:endParaRPr>
              </a:p>
            </p:txBody>
          </p:sp>
        </p:grpSp>
        <p:pic>
          <p:nvPicPr>
            <p:cNvPr id="26759" name="Picture 73"/>
            <p:cNvPicPr>
              <a:picLocks noChangeAspect="1"/>
            </p:cNvPicPr>
            <p:nvPr/>
          </p:nvPicPr>
          <p:blipFill>
            <a:blip r:embed="rId15"/>
            <a:srcRect/>
            <a:stretch>
              <a:fillRect/>
            </a:stretch>
          </p:blipFill>
          <p:spPr bwMode="auto">
            <a:xfrm>
              <a:off x="1352074" y="3594909"/>
              <a:ext cx="204419" cy="241586"/>
            </a:xfrm>
            <a:prstGeom prst="rect">
              <a:avLst/>
            </a:prstGeom>
            <a:noFill/>
            <a:ln w="9525">
              <a:noFill/>
              <a:miter lim="800000"/>
              <a:headEnd/>
              <a:tailEnd/>
            </a:ln>
          </p:spPr>
        </p:pic>
        <p:pic>
          <p:nvPicPr>
            <p:cNvPr id="26760" name="Picture 74"/>
            <p:cNvPicPr>
              <a:picLocks noChangeAspect="1"/>
            </p:cNvPicPr>
            <p:nvPr/>
          </p:nvPicPr>
          <p:blipFill>
            <a:blip r:embed="rId15"/>
            <a:srcRect/>
            <a:stretch>
              <a:fillRect/>
            </a:stretch>
          </p:blipFill>
          <p:spPr bwMode="auto">
            <a:xfrm>
              <a:off x="617060" y="2680435"/>
              <a:ext cx="204419" cy="241586"/>
            </a:xfrm>
            <a:prstGeom prst="rect">
              <a:avLst/>
            </a:prstGeom>
            <a:noFill/>
            <a:ln w="9525">
              <a:noFill/>
              <a:miter lim="800000"/>
              <a:headEnd/>
              <a:tailEnd/>
            </a:ln>
          </p:spPr>
        </p:pic>
        <p:grpSp>
          <p:nvGrpSpPr>
            <p:cNvPr id="26761" name="Oval 75"/>
            <p:cNvGrpSpPr>
              <a:grpSpLocks noChangeAspect="1"/>
            </p:cNvGrpSpPr>
            <p:nvPr/>
          </p:nvGrpSpPr>
          <p:grpSpPr bwMode="auto">
            <a:xfrm>
              <a:off x="1846856" y="4055846"/>
              <a:ext cx="188967" cy="182804"/>
              <a:chOff x="1847088" y="4200144"/>
              <a:chExt cx="188976" cy="182880"/>
            </a:xfrm>
          </p:grpSpPr>
          <p:pic>
            <p:nvPicPr>
              <p:cNvPr id="26775" name="Oval 75"/>
              <p:cNvPicPr>
                <a:picLocks noChangeAspect="1" noChangeArrowheads="1"/>
              </p:cNvPicPr>
              <p:nvPr/>
            </p:nvPicPr>
            <p:blipFill>
              <a:blip r:embed="rId22"/>
              <a:srcRect/>
              <a:stretch>
                <a:fillRect/>
              </a:stretch>
            </p:blipFill>
            <p:spPr bwMode="auto">
              <a:xfrm>
                <a:off x="1847088" y="4200144"/>
                <a:ext cx="188976" cy="182880"/>
              </a:xfrm>
              <a:prstGeom prst="rect">
                <a:avLst/>
              </a:prstGeom>
              <a:noFill/>
              <a:ln w="9525">
                <a:noFill/>
                <a:miter lim="800000"/>
                <a:headEnd/>
                <a:tailEnd/>
              </a:ln>
            </p:spPr>
          </p:pic>
          <p:sp>
            <p:nvSpPr>
              <p:cNvPr id="26776" name="Text Box 326"/>
              <p:cNvSpPr txBox="1">
                <a:spLocks noChangeArrowheads="1"/>
              </p:cNvSpPr>
              <p:nvPr/>
            </p:nvSpPr>
            <p:spPr bwMode="auto">
              <a:xfrm>
                <a:off x="1919981" y="4248582"/>
                <a:ext cx="50914" cy="50932"/>
              </a:xfrm>
              <a:prstGeom prst="rect">
                <a:avLst/>
              </a:prstGeom>
              <a:noFill/>
              <a:ln w="9525">
                <a:noFill/>
                <a:miter lim="800000"/>
                <a:headEnd/>
                <a:tailEnd/>
              </a:ln>
            </p:spPr>
            <p:txBody>
              <a:bodyPr anchor="ctr"/>
              <a:lstStyle/>
              <a:p>
                <a:pPr algn="ctr"/>
                <a:endParaRPr lang="en-GB" sz="2400">
                  <a:solidFill>
                    <a:srgbClr val="FFFFFF"/>
                  </a:solidFill>
                  <a:latin typeface="Calibri" pitchFamily="34" charset="0"/>
                  <a:ea typeface="MS PGothic"/>
                  <a:cs typeface="MS PGothic"/>
                  <a:sym typeface="Times New Roman" pitchFamily="18" charset="0"/>
                </a:endParaRPr>
              </a:p>
            </p:txBody>
          </p:sp>
        </p:grpSp>
        <p:grpSp>
          <p:nvGrpSpPr>
            <p:cNvPr id="26762" name="Oval 76"/>
            <p:cNvGrpSpPr>
              <a:grpSpLocks noChangeAspect="1"/>
            </p:cNvGrpSpPr>
            <p:nvPr/>
          </p:nvGrpSpPr>
          <p:grpSpPr bwMode="auto">
            <a:xfrm>
              <a:off x="2700253" y="3154012"/>
              <a:ext cx="182871" cy="182804"/>
              <a:chOff x="2700528" y="3297936"/>
              <a:chExt cx="182880" cy="182880"/>
            </a:xfrm>
          </p:grpSpPr>
          <p:pic>
            <p:nvPicPr>
              <p:cNvPr id="26773" name="Oval 76"/>
              <p:cNvPicPr>
                <a:picLocks noChangeAspect="1" noChangeArrowheads="1"/>
              </p:cNvPicPr>
              <p:nvPr/>
            </p:nvPicPr>
            <p:blipFill>
              <a:blip r:embed="rId23"/>
              <a:srcRect/>
              <a:stretch>
                <a:fillRect/>
              </a:stretch>
            </p:blipFill>
            <p:spPr bwMode="auto">
              <a:xfrm>
                <a:off x="2700528" y="3297936"/>
                <a:ext cx="182880" cy="182880"/>
              </a:xfrm>
              <a:prstGeom prst="rect">
                <a:avLst/>
              </a:prstGeom>
              <a:noFill/>
              <a:ln w="9525">
                <a:noFill/>
                <a:miter lim="800000"/>
                <a:headEnd/>
                <a:tailEnd/>
              </a:ln>
            </p:spPr>
          </p:pic>
          <p:sp>
            <p:nvSpPr>
              <p:cNvPr id="26774" name="Text Box 329"/>
              <p:cNvSpPr txBox="1">
                <a:spLocks noChangeArrowheads="1"/>
              </p:cNvSpPr>
              <p:nvPr/>
            </p:nvSpPr>
            <p:spPr bwMode="auto">
              <a:xfrm>
                <a:off x="2769054" y="3347564"/>
                <a:ext cx="50914" cy="50932"/>
              </a:xfrm>
              <a:prstGeom prst="rect">
                <a:avLst/>
              </a:prstGeom>
              <a:noFill/>
              <a:ln w="9525">
                <a:noFill/>
                <a:miter lim="800000"/>
                <a:headEnd/>
                <a:tailEnd/>
              </a:ln>
            </p:spPr>
            <p:txBody>
              <a:bodyPr anchor="ctr"/>
              <a:lstStyle/>
              <a:p>
                <a:pPr algn="ctr"/>
                <a:endParaRPr lang="en-GB" sz="2400">
                  <a:solidFill>
                    <a:srgbClr val="FFFFFF"/>
                  </a:solidFill>
                  <a:latin typeface="Calibri" pitchFamily="34" charset="0"/>
                  <a:ea typeface="MS PGothic"/>
                  <a:cs typeface="MS PGothic"/>
                  <a:sym typeface="Times New Roman" pitchFamily="18" charset="0"/>
                </a:endParaRPr>
              </a:p>
            </p:txBody>
          </p:sp>
        </p:grpSp>
        <p:grpSp>
          <p:nvGrpSpPr>
            <p:cNvPr id="26763" name="Oval 77"/>
            <p:cNvGrpSpPr>
              <a:grpSpLocks noChangeAspect="1"/>
            </p:cNvGrpSpPr>
            <p:nvPr/>
          </p:nvGrpSpPr>
          <p:grpSpPr bwMode="auto">
            <a:xfrm>
              <a:off x="2285746" y="3281975"/>
              <a:ext cx="188967" cy="182804"/>
              <a:chOff x="2286000" y="3425952"/>
              <a:chExt cx="188976" cy="182880"/>
            </a:xfrm>
          </p:grpSpPr>
          <p:pic>
            <p:nvPicPr>
              <p:cNvPr id="26771" name="Oval 77"/>
              <p:cNvPicPr>
                <a:picLocks noChangeAspect="1" noChangeArrowheads="1"/>
              </p:cNvPicPr>
              <p:nvPr/>
            </p:nvPicPr>
            <p:blipFill>
              <a:blip r:embed="rId24"/>
              <a:srcRect/>
              <a:stretch>
                <a:fillRect/>
              </a:stretch>
            </p:blipFill>
            <p:spPr bwMode="auto">
              <a:xfrm>
                <a:off x="2286000" y="3425952"/>
                <a:ext cx="188976" cy="182880"/>
              </a:xfrm>
              <a:prstGeom prst="rect">
                <a:avLst/>
              </a:prstGeom>
              <a:noFill/>
              <a:ln w="9525">
                <a:noFill/>
                <a:miter lim="800000"/>
                <a:headEnd/>
                <a:tailEnd/>
              </a:ln>
            </p:spPr>
          </p:pic>
          <p:sp>
            <p:nvSpPr>
              <p:cNvPr id="26772" name="Text Box 332"/>
              <p:cNvSpPr txBox="1">
                <a:spLocks noChangeArrowheads="1"/>
              </p:cNvSpPr>
              <p:nvPr/>
            </p:nvSpPr>
            <p:spPr bwMode="auto">
              <a:xfrm>
                <a:off x="2355673" y="3474862"/>
                <a:ext cx="50914" cy="50932"/>
              </a:xfrm>
              <a:prstGeom prst="rect">
                <a:avLst/>
              </a:prstGeom>
              <a:noFill/>
              <a:ln w="9525">
                <a:noFill/>
                <a:miter lim="800000"/>
                <a:headEnd/>
                <a:tailEnd/>
              </a:ln>
            </p:spPr>
            <p:txBody>
              <a:bodyPr anchor="ctr"/>
              <a:lstStyle/>
              <a:p>
                <a:pPr algn="ctr"/>
                <a:endParaRPr lang="en-GB" sz="2400">
                  <a:solidFill>
                    <a:srgbClr val="FFFFFF"/>
                  </a:solidFill>
                  <a:latin typeface="Calibri" pitchFamily="34" charset="0"/>
                  <a:ea typeface="MS PGothic"/>
                  <a:cs typeface="MS PGothic"/>
                  <a:sym typeface="Times New Roman" pitchFamily="18" charset="0"/>
                </a:endParaRPr>
              </a:p>
            </p:txBody>
          </p:sp>
        </p:grpSp>
        <p:grpSp>
          <p:nvGrpSpPr>
            <p:cNvPr id="26764" name="Oval 78"/>
            <p:cNvGrpSpPr>
              <a:grpSpLocks noChangeAspect="1"/>
            </p:cNvGrpSpPr>
            <p:nvPr/>
          </p:nvGrpSpPr>
          <p:grpSpPr bwMode="auto">
            <a:xfrm>
              <a:off x="2340607" y="3214946"/>
              <a:ext cx="188967" cy="182804"/>
              <a:chOff x="2340864" y="3358896"/>
              <a:chExt cx="188976" cy="182880"/>
            </a:xfrm>
          </p:grpSpPr>
          <p:pic>
            <p:nvPicPr>
              <p:cNvPr id="26769" name="Oval 78"/>
              <p:cNvPicPr>
                <a:picLocks noChangeAspect="1" noChangeArrowheads="1"/>
              </p:cNvPicPr>
              <p:nvPr/>
            </p:nvPicPr>
            <p:blipFill>
              <a:blip r:embed="rId25"/>
              <a:srcRect/>
              <a:stretch>
                <a:fillRect/>
              </a:stretch>
            </p:blipFill>
            <p:spPr bwMode="auto">
              <a:xfrm>
                <a:off x="2340864" y="3358896"/>
                <a:ext cx="188976" cy="182880"/>
              </a:xfrm>
              <a:prstGeom prst="rect">
                <a:avLst/>
              </a:prstGeom>
              <a:noFill/>
              <a:ln w="9525">
                <a:noFill/>
                <a:miter lim="800000"/>
                <a:headEnd/>
                <a:tailEnd/>
              </a:ln>
            </p:spPr>
          </p:pic>
          <p:sp>
            <p:nvSpPr>
              <p:cNvPr id="26770" name="Text Box 335"/>
              <p:cNvSpPr txBox="1">
                <a:spLocks noChangeArrowheads="1"/>
              </p:cNvSpPr>
              <p:nvPr/>
            </p:nvSpPr>
            <p:spPr bwMode="auto">
              <a:xfrm>
                <a:off x="2413205" y="3409039"/>
                <a:ext cx="50914" cy="50932"/>
              </a:xfrm>
              <a:prstGeom prst="rect">
                <a:avLst/>
              </a:prstGeom>
              <a:noFill/>
              <a:ln w="9525">
                <a:noFill/>
                <a:miter lim="800000"/>
                <a:headEnd/>
                <a:tailEnd/>
              </a:ln>
            </p:spPr>
            <p:txBody>
              <a:bodyPr anchor="ctr"/>
              <a:lstStyle/>
              <a:p>
                <a:pPr algn="ctr"/>
                <a:endParaRPr lang="en-GB" sz="2400">
                  <a:solidFill>
                    <a:srgbClr val="FFFFFF"/>
                  </a:solidFill>
                  <a:latin typeface="Calibri" pitchFamily="34" charset="0"/>
                  <a:ea typeface="MS PGothic"/>
                  <a:cs typeface="MS PGothic"/>
                  <a:sym typeface="Times New Roman" pitchFamily="18" charset="0"/>
                </a:endParaRPr>
              </a:p>
            </p:txBody>
          </p:sp>
        </p:grpSp>
        <p:grpSp>
          <p:nvGrpSpPr>
            <p:cNvPr id="26765" name="Oval 79"/>
            <p:cNvGrpSpPr>
              <a:grpSpLocks noChangeAspect="1"/>
            </p:cNvGrpSpPr>
            <p:nvPr/>
          </p:nvGrpSpPr>
          <p:grpSpPr bwMode="auto">
            <a:xfrm>
              <a:off x="2535670" y="3074796"/>
              <a:ext cx="188967" cy="176711"/>
              <a:chOff x="2535936" y="3218688"/>
              <a:chExt cx="188976" cy="176784"/>
            </a:xfrm>
          </p:grpSpPr>
          <p:pic>
            <p:nvPicPr>
              <p:cNvPr id="26767" name="Oval 79"/>
              <p:cNvPicPr>
                <a:picLocks noChangeAspect="1" noChangeArrowheads="1"/>
              </p:cNvPicPr>
              <p:nvPr/>
            </p:nvPicPr>
            <p:blipFill>
              <a:blip r:embed="rId26"/>
              <a:srcRect/>
              <a:stretch>
                <a:fillRect/>
              </a:stretch>
            </p:blipFill>
            <p:spPr bwMode="auto">
              <a:xfrm>
                <a:off x="2535936" y="3218688"/>
                <a:ext cx="188976" cy="176784"/>
              </a:xfrm>
              <a:prstGeom prst="rect">
                <a:avLst/>
              </a:prstGeom>
              <a:noFill/>
              <a:ln w="9525">
                <a:noFill/>
                <a:miter lim="800000"/>
                <a:headEnd/>
                <a:tailEnd/>
              </a:ln>
            </p:spPr>
          </p:pic>
          <p:sp>
            <p:nvSpPr>
              <p:cNvPr id="26768" name="Text Box 338"/>
              <p:cNvSpPr txBox="1">
                <a:spLocks noChangeArrowheads="1"/>
              </p:cNvSpPr>
              <p:nvPr/>
            </p:nvSpPr>
            <p:spPr bwMode="auto">
              <a:xfrm>
                <a:off x="2607605" y="3263285"/>
                <a:ext cx="50914" cy="50932"/>
              </a:xfrm>
              <a:prstGeom prst="rect">
                <a:avLst/>
              </a:prstGeom>
              <a:noFill/>
              <a:ln w="9525">
                <a:noFill/>
                <a:miter lim="800000"/>
                <a:headEnd/>
                <a:tailEnd/>
              </a:ln>
            </p:spPr>
            <p:txBody>
              <a:bodyPr anchor="ctr"/>
              <a:lstStyle/>
              <a:p>
                <a:pPr algn="ctr"/>
                <a:endParaRPr lang="en-GB" sz="2400">
                  <a:solidFill>
                    <a:srgbClr val="FFFFFF"/>
                  </a:solidFill>
                  <a:latin typeface="Calibri" pitchFamily="34" charset="0"/>
                  <a:ea typeface="MS PGothic"/>
                  <a:cs typeface="MS PGothic"/>
                  <a:sym typeface="Times New Roman" pitchFamily="18" charset="0"/>
                </a:endParaRPr>
              </a:p>
            </p:txBody>
          </p:sp>
        </p:grpSp>
        <p:pic>
          <p:nvPicPr>
            <p:cNvPr id="26766" name="Picture 80"/>
            <p:cNvPicPr>
              <a:picLocks noChangeAspect="1"/>
            </p:cNvPicPr>
            <p:nvPr/>
          </p:nvPicPr>
          <p:blipFill>
            <a:blip r:embed="rId15"/>
            <a:srcRect/>
            <a:stretch>
              <a:fillRect/>
            </a:stretch>
          </p:blipFill>
          <p:spPr bwMode="auto">
            <a:xfrm>
              <a:off x="2184115" y="3551656"/>
              <a:ext cx="204419" cy="241586"/>
            </a:xfrm>
            <a:prstGeom prst="rect">
              <a:avLst/>
            </a:prstGeom>
            <a:noFill/>
            <a:ln w="9525">
              <a:noFill/>
              <a:miter lim="800000"/>
              <a:headEnd/>
              <a:tailEnd/>
            </a:ln>
          </p:spPr>
        </p:pic>
      </p:grpSp>
      <p:cxnSp>
        <p:nvCxnSpPr>
          <p:cNvPr id="82" name="Straight Connector 81"/>
          <p:cNvCxnSpPr>
            <a:cxnSpLocks noChangeShapeType="1"/>
          </p:cNvCxnSpPr>
          <p:nvPr/>
        </p:nvCxnSpPr>
        <p:spPr bwMode="auto">
          <a:xfrm>
            <a:off x="5440363" y="3338513"/>
            <a:ext cx="1360487" cy="752475"/>
          </a:xfrm>
          <a:prstGeom prst="line">
            <a:avLst/>
          </a:prstGeom>
          <a:noFill/>
          <a:ln w="9525" algn="ctr">
            <a:solidFill>
              <a:schemeClr val="accent1"/>
            </a:solidFill>
            <a:round/>
            <a:headEnd/>
            <a:tailEnd/>
          </a:ln>
        </p:spPr>
      </p:cxnSp>
      <p:cxnSp>
        <p:nvCxnSpPr>
          <p:cNvPr id="83" name="Straight Connector 82"/>
          <p:cNvCxnSpPr>
            <a:cxnSpLocks noChangeShapeType="1"/>
          </p:cNvCxnSpPr>
          <p:nvPr/>
        </p:nvCxnSpPr>
        <p:spPr bwMode="auto">
          <a:xfrm>
            <a:off x="6000750" y="3498850"/>
            <a:ext cx="1214438" cy="241300"/>
          </a:xfrm>
          <a:prstGeom prst="line">
            <a:avLst/>
          </a:prstGeom>
          <a:noFill/>
          <a:ln w="9525" algn="ctr">
            <a:solidFill>
              <a:schemeClr val="accent1"/>
            </a:solidFill>
            <a:round/>
            <a:headEnd/>
            <a:tailEnd/>
          </a:ln>
        </p:spPr>
      </p:cxnSp>
      <p:cxnSp>
        <p:nvCxnSpPr>
          <p:cNvPr id="84" name="Straight Connector 83"/>
          <p:cNvCxnSpPr>
            <a:cxnSpLocks noChangeShapeType="1"/>
          </p:cNvCxnSpPr>
          <p:nvPr/>
        </p:nvCxnSpPr>
        <p:spPr bwMode="auto">
          <a:xfrm flipH="1">
            <a:off x="6646863" y="3689350"/>
            <a:ext cx="17462" cy="185738"/>
          </a:xfrm>
          <a:prstGeom prst="line">
            <a:avLst/>
          </a:prstGeom>
          <a:noFill/>
          <a:ln w="9525" algn="ctr">
            <a:solidFill>
              <a:schemeClr val="accent1"/>
            </a:solidFill>
            <a:round/>
            <a:headEnd/>
            <a:tailEnd/>
          </a:ln>
        </p:spPr>
      </p:cxnSp>
      <p:cxnSp>
        <p:nvCxnSpPr>
          <p:cNvPr id="85" name="Straight Connector 84"/>
          <p:cNvCxnSpPr>
            <a:cxnSpLocks noChangeShapeType="1"/>
          </p:cNvCxnSpPr>
          <p:nvPr/>
        </p:nvCxnSpPr>
        <p:spPr bwMode="auto">
          <a:xfrm flipH="1">
            <a:off x="6688138" y="3736975"/>
            <a:ext cx="534987" cy="198438"/>
          </a:xfrm>
          <a:prstGeom prst="line">
            <a:avLst/>
          </a:prstGeom>
          <a:noFill/>
          <a:ln w="9525" algn="ctr">
            <a:solidFill>
              <a:schemeClr val="accent1"/>
            </a:solidFill>
            <a:round/>
            <a:headEnd/>
            <a:tailEnd/>
          </a:ln>
        </p:spPr>
      </p:cxnSp>
      <p:cxnSp>
        <p:nvCxnSpPr>
          <p:cNvPr id="86" name="Straight Connector 85"/>
          <p:cNvCxnSpPr>
            <a:cxnSpLocks noChangeShapeType="1"/>
          </p:cNvCxnSpPr>
          <p:nvPr/>
        </p:nvCxnSpPr>
        <p:spPr bwMode="auto">
          <a:xfrm flipH="1">
            <a:off x="6800850" y="3744913"/>
            <a:ext cx="422275" cy="341312"/>
          </a:xfrm>
          <a:prstGeom prst="line">
            <a:avLst/>
          </a:prstGeom>
          <a:noFill/>
          <a:ln w="9525" algn="ctr">
            <a:solidFill>
              <a:schemeClr val="accent1"/>
            </a:solidFill>
            <a:round/>
            <a:headEnd/>
            <a:tailEnd/>
          </a:ln>
        </p:spPr>
      </p:cxnSp>
      <p:cxnSp>
        <p:nvCxnSpPr>
          <p:cNvPr id="87" name="Straight Connector 86"/>
          <p:cNvCxnSpPr>
            <a:cxnSpLocks noChangeShapeType="1"/>
          </p:cNvCxnSpPr>
          <p:nvPr/>
        </p:nvCxnSpPr>
        <p:spPr bwMode="auto">
          <a:xfrm flipH="1">
            <a:off x="7966075" y="4329113"/>
            <a:ext cx="439738" cy="493712"/>
          </a:xfrm>
          <a:prstGeom prst="line">
            <a:avLst/>
          </a:prstGeom>
          <a:noFill/>
          <a:ln w="9525" algn="ctr">
            <a:solidFill>
              <a:schemeClr val="accent1"/>
            </a:solidFill>
            <a:round/>
            <a:headEnd/>
            <a:tailEnd/>
          </a:ln>
        </p:spPr>
      </p:cxnSp>
      <p:sp>
        <p:nvSpPr>
          <p:cNvPr id="88" name="Freeform 87"/>
          <p:cNvSpPr>
            <a:spLocks/>
          </p:cNvSpPr>
          <p:nvPr/>
        </p:nvSpPr>
        <p:spPr bwMode="auto">
          <a:xfrm>
            <a:off x="8405813" y="3530600"/>
            <a:ext cx="1098550" cy="798513"/>
          </a:xfrm>
          <a:custGeom>
            <a:avLst/>
            <a:gdLst>
              <a:gd name="T0" fmla="*/ 0 w 1098817"/>
              <a:gd name="T1" fmla="*/ 794760 h 799140"/>
              <a:gd name="T2" fmla="*/ 490944 w 1098817"/>
              <a:gd name="T3" fmla="*/ 351530 h 799140"/>
              <a:gd name="T4" fmla="*/ 1096948 w 1098817"/>
              <a:gd name="T5" fmla="*/ 0 h 799140"/>
              <a:gd name="T6" fmla="*/ 0 60000 65536"/>
              <a:gd name="T7" fmla="*/ 0 60000 65536"/>
              <a:gd name="T8" fmla="*/ 0 60000 65536"/>
              <a:gd name="T9" fmla="*/ 0 w 1098817"/>
              <a:gd name="T10" fmla="*/ 0 h 799140"/>
              <a:gd name="T11" fmla="*/ 1098817 w 1098817"/>
              <a:gd name="T12" fmla="*/ 799140 h 799140"/>
            </a:gdLst>
            <a:ahLst/>
            <a:cxnLst>
              <a:cxn ang="T6">
                <a:pos x="T0" y="T1"/>
              </a:cxn>
              <a:cxn ang="T7">
                <a:pos x="T2" y="T3"/>
              </a:cxn>
              <a:cxn ang="T8">
                <a:pos x="T4" y="T5"/>
              </a:cxn>
            </a:cxnLst>
            <a:rect l="T9" t="T10" r="T11" b="T12"/>
            <a:pathLst>
              <a:path w="1098817" h="799140">
                <a:moveTo>
                  <a:pt x="0" y="799140"/>
                </a:moveTo>
                <a:cubicBezTo>
                  <a:pt x="119743" y="665950"/>
                  <a:pt x="293274" y="494340"/>
                  <a:pt x="491778" y="353466"/>
                </a:cubicBezTo>
                <a:cubicBezTo>
                  <a:pt x="690282" y="212592"/>
                  <a:pt x="852287" y="133190"/>
                  <a:pt x="1098817" y="0"/>
                </a:cubicBezTo>
              </a:path>
            </a:pathLst>
          </a:custGeom>
          <a:noFill/>
          <a:ln w="9525" cap="flat" cmpd="sng" algn="ctr">
            <a:solidFill>
              <a:schemeClr val="accent1"/>
            </a:solidFill>
            <a:prstDash val="solid"/>
            <a:round/>
            <a:headEnd/>
            <a:tailEnd/>
          </a:ln>
        </p:spPr>
        <p:txBody>
          <a:bodyPr anchor="ctr"/>
          <a:lstStyle/>
          <a:p>
            <a:endParaRPr lang="en-US"/>
          </a:p>
        </p:txBody>
      </p:sp>
      <p:cxnSp>
        <p:nvCxnSpPr>
          <p:cNvPr id="89" name="Straight Connector 88"/>
          <p:cNvCxnSpPr>
            <a:cxnSpLocks noChangeShapeType="1"/>
          </p:cNvCxnSpPr>
          <p:nvPr/>
        </p:nvCxnSpPr>
        <p:spPr bwMode="auto">
          <a:xfrm flipV="1">
            <a:off x="5448300" y="3262313"/>
            <a:ext cx="1808163" cy="84137"/>
          </a:xfrm>
          <a:prstGeom prst="line">
            <a:avLst/>
          </a:prstGeom>
          <a:noFill/>
          <a:ln w="9525" algn="ctr">
            <a:solidFill>
              <a:schemeClr val="accent1"/>
            </a:solidFill>
            <a:round/>
            <a:headEnd/>
            <a:tailEnd/>
          </a:ln>
        </p:spPr>
      </p:cxnSp>
      <p:cxnSp>
        <p:nvCxnSpPr>
          <p:cNvPr id="90" name="Straight Connector 89"/>
          <p:cNvCxnSpPr>
            <a:cxnSpLocks noChangeShapeType="1"/>
          </p:cNvCxnSpPr>
          <p:nvPr/>
        </p:nvCxnSpPr>
        <p:spPr bwMode="auto">
          <a:xfrm flipH="1">
            <a:off x="7226300" y="3406775"/>
            <a:ext cx="19050" cy="333375"/>
          </a:xfrm>
          <a:prstGeom prst="line">
            <a:avLst/>
          </a:prstGeom>
          <a:noFill/>
          <a:ln w="9525" algn="ctr">
            <a:solidFill>
              <a:schemeClr val="accent1"/>
            </a:solidFill>
            <a:round/>
            <a:headEnd/>
            <a:tailEnd/>
          </a:ln>
        </p:spPr>
      </p:cxnSp>
      <p:sp>
        <p:nvSpPr>
          <p:cNvPr id="91" name="Freeform 90"/>
          <p:cNvSpPr>
            <a:spLocks/>
          </p:cNvSpPr>
          <p:nvPr/>
        </p:nvSpPr>
        <p:spPr bwMode="auto">
          <a:xfrm>
            <a:off x="6992938" y="3490913"/>
            <a:ext cx="974725" cy="1330325"/>
          </a:xfrm>
          <a:custGeom>
            <a:avLst/>
            <a:gdLst>
              <a:gd name="T0" fmla="*/ 0 w 975872"/>
              <a:gd name="T1" fmla="*/ 0 h 1329338"/>
              <a:gd name="T2" fmla="*/ 663029 w 975872"/>
              <a:gd name="T3" fmla="*/ 563857 h 1329338"/>
              <a:gd name="T4" fmla="*/ 967871 w 975872"/>
              <a:gd name="T5" fmla="*/ 1336262 h 1329338"/>
              <a:gd name="T6" fmla="*/ 0 60000 65536"/>
              <a:gd name="T7" fmla="*/ 0 60000 65536"/>
              <a:gd name="T8" fmla="*/ 0 60000 65536"/>
              <a:gd name="T9" fmla="*/ 0 w 975872"/>
              <a:gd name="T10" fmla="*/ 0 h 1329338"/>
              <a:gd name="T11" fmla="*/ 975872 w 975872"/>
              <a:gd name="T12" fmla="*/ 1329338 h 1329338"/>
            </a:gdLst>
            <a:ahLst/>
            <a:cxnLst>
              <a:cxn ang="T6">
                <a:pos x="T0" y="T1"/>
              </a:cxn>
              <a:cxn ang="T7">
                <a:pos x="T2" y="T3"/>
              </a:cxn>
              <a:cxn ang="T8">
                <a:pos x="T4" y="T5"/>
              </a:cxn>
            </a:cxnLst>
            <a:rect l="T9" t="T10" r="T11" b="T12"/>
            <a:pathLst>
              <a:path w="975872" h="1329338">
                <a:moveTo>
                  <a:pt x="0" y="0"/>
                </a:moveTo>
                <a:cubicBezTo>
                  <a:pt x="264459" y="158163"/>
                  <a:pt x="505865" y="339379"/>
                  <a:pt x="668510" y="560935"/>
                </a:cubicBezTo>
                <a:cubicBezTo>
                  <a:pt x="831155" y="782491"/>
                  <a:pt x="915040" y="1044388"/>
                  <a:pt x="975872" y="1329338"/>
                </a:cubicBezTo>
              </a:path>
            </a:pathLst>
          </a:custGeom>
          <a:noFill/>
          <a:ln w="9525" cap="flat" cmpd="sng" algn="ctr">
            <a:solidFill>
              <a:schemeClr val="accent1"/>
            </a:solidFill>
            <a:prstDash val="solid"/>
            <a:round/>
            <a:headEnd/>
            <a:tailEnd/>
          </a:ln>
        </p:spPr>
        <p:txBody>
          <a:bodyPr anchor="ctr"/>
          <a:lstStyle/>
          <a:p>
            <a:endParaRPr lang="en-US"/>
          </a:p>
        </p:txBody>
      </p:sp>
      <p:cxnSp>
        <p:nvCxnSpPr>
          <p:cNvPr id="92" name="Straight Connector 91"/>
          <p:cNvCxnSpPr>
            <a:cxnSpLocks noChangeShapeType="1"/>
          </p:cNvCxnSpPr>
          <p:nvPr/>
        </p:nvCxnSpPr>
        <p:spPr bwMode="auto">
          <a:xfrm flipV="1">
            <a:off x="7215188" y="3100388"/>
            <a:ext cx="446087" cy="636587"/>
          </a:xfrm>
          <a:prstGeom prst="line">
            <a:avLst/>
          </a:prstGeom>
          <a:noFill/>
          <a:ln w="9525" algn="ctr">
            <a:solidFill>
              <a:schemeClr val="accent1"/>
            </a:solidFill>
            <a:round/>
            <a:headEnd/>
            <a:tailEnd/>
          </a:ln>
        </p:spPr>
      </p:cxnSp>
      <p:cxnSp>
        <p:nvCxnSpPr>
          <p:cNvPr id="93" name="Straight Connector 92"/>
          <p:cNvCxnSpPr>
            <a:cxnSpLocks noChangeShapeType="1"/>
          </p:cNvCxnSpPr>
          <p:nvPr/>
        </p:nvCxnSpPr>
        <p:spPr bwMode="auto">
          <a:xfrm flipH="1" flipV="1">
            <a:off x="7177088" y="3022600"/>
            <a:ext cx="38100" cy="708025"/>
          </a:xfrm>
          <a:prstGeom prst="line">
            <a:avLst/>
          </a:prstGeom>
          <a:noFill/>
          <a:ln w="9525" algn="ctr">
            <a:solidFill>
              <a:schemeClr val="accent1"/>
            </a:solidFill>
            <a:round/>
            <a:headEnd/>
            <a:tailEnd/>
          </a:ln>
        </p:spPr>
      </p:cxnSp>
      <p:cxnSp>
        <p:nvCxnSpPr>
          <p:cNvPr id="94" name="Straight Connector 93"/>
          <p:cNvCxnSpPr>
            <a:cxnSpLocks noChangeShapeType="1"/>
          </p:cNvCxnSpPr>
          <p:nvPr/>
        </p:nvCxnSpPr>
        <p:spPr bwMode="auto">
          <a:xfrm flipV="1">
            <a:off x="7231063" y="3106738"/>
            <a:ext cx="146050" cy="23812"/>
          </a:xfrm>
          <a:prstGeom prst="line">
            <a:avLst/>
          </a:prstGeom>
          <a:noFill/>
          <a:ln w="9525" algn="ctr">
            <a:solidFill>
              <a:schemeClr val="accent1"/>
            </a:solidFill>
            <a:round/>
            <a:headEnd/>
            <a:tailEnd/>
          </a:ln>
        </p:spPr>
      </p:cxnSp>
      <p:cxnSp>
        <p:nvCxnSpPr>
          <p:cNvPr id="95" name="Straight Connector 94"/>
          <p:cNvCxnSpPr>
            <a:cxnSpLocks noChangeShapeType="1"/>
          </p:cNvCxnSpPr>
          <p:nvPr/>
        </p:nvCxnSpPr>
        <p:spPr bwMode="auto">
          <a:xfrm flipV="1">
            <a:off x="7239000" y="3106738"/>
            <a:ext cx="138113" cy="315912"/>
          </a:xfrm>
          <a:prstGeom prst="line">
            <a:avLst/>
          </a:prstGeom>
          <a:noFill/>
          <a:ln w="9525" algn="ctr">
            <a:solidFill>
              <a:schemeClr val="accent1"/>
            </a:solidFill>
            <a:round/>
            <a:headEnd/>
            <a:tailEnd/>
          </a:ln>
        </p:spPr>
      </p:cxnSp>
      <p:cxnSp>
        <p:nvCxnSpPr>
          <p:cNvPr id="96" name="Straight Connector 95"/>
          <p:cNvCxnSpPr>
            <a:cxnSpLocks noChangeShapeType="1"/>
          </p:cNvCxnSpPr>
          <p:nvPr/>
        </p:nvCxnSpPr>
        <p:spPr bwMode="auto">
          <a:xfrm flipH="1" flipV="1">
            <a:off x="7173913" y="3021013"/>
            <a:ext cx="85725" cy="244475"/>
          </a:xfrm>
          <a:prstGeom prst="line">
            <a:avLst/>
          </a:prstGeom>
          <a:noFill/>
          <a:ln w="9525" algn="ctr">
            <a:solidFill>
              <a:schemeClr val="accent1"/>
            </a:solidFill>
            <a:round/>
            <a:headEnd/>
            <a:tailEnd/>
          </a:ln>
        </p:spPr>
      </p:cxnSp>
      <p:cxnSp>
        <p:nvCxnSpPr>
          <p:cNvPr id="97" name="Straight Connector 96"/>
          <p:cNvCxnSpPr>
            <a:cxnSpLocks noChangeShapeType="1"/>
          </p:cNvCxnSpPr>
          <p:nvPr/>
        </p:nvCxnSpPr>
        <p:spPr bwMode="auto">
          <a:xfrm flipV="1">
            <a:off x="6862763" y="3181350"/>
            <a:ext cx="657225" cy="273050"/>
          </a:xfrm>
          <a:prstGeom prst="line">
            <a:avLst/>
          </a:prstGeom>
          <a:noFill/>
          <a:ln w="9525" algn="ctr">
            <a:solidFill>
              <a:schemeClr val="accent1"/>
            </a:solidFill>
            <a:round/>
            <a:headEnd/>
            <a:tailEnd/>
          </a:ln>
        </p:spPr>
      </p:cxnSp>
      <p:cxnSp>
        <p:nvCxnSpPr>
          <p:cNvPr id="98" name="Straight Connector 97"/>
          <p:cNvCxnSpPr>
            <a:cxnSpLocks noChangeShapeType="1"/>
          </p:cNvCxnSpPr>
          <p:nvPr/>
        </p:nvCxnSpPr>
        <p:spPr bwMode="auto">
          <a:xfrm flipH="1" flipV="1">
            <a:off x="6657975" y="3686175"/>
            <a:ext cx="561975" cy="55563"/>
          </a:xfrm>
          <a:prstGeom prst="line">
            <a:avLst/>
          </a:prstGeom>
          <a:noFill/>
          <a:ln w="9525" algn="ctr">
            <a:solidFill>
              <a:schemeClr val="accent1"/>
            </a:solidFill>
            <a:round/>
            <a:headEnd/>
            <a:tailEnd/>
          </a:ln>
        </p:spPr>
      </p:cxnSp>
      <p:cxnSp>
        <p:nvCxnSpPr>
          <p:cNvPr id="99" name="Straight Connector 98"/>
          <p:cNvCxnSpPr>
            <a:cxnSpLocks noChangeShapeType="1"/>
          </p:cNvCxnSpPr>
          <p:nvPr/>
        </p:nvCxnSpPr>
        <p:spPr bwMode="auto">
          <a:xfrm flipH="1">
            <a:off x="6794500" y="3494088"/>
            <a:ext cx="201613" cy="595312"/>
          </a:xfrm>
          <a:prstGeom prst="line">
            <a:avLst/>
          </a:prstGeom>
          <a:noFill/>
          <a:ln w="9525" algn="ctr">
            <a:solidFill>
              <a:schemeClr val="accent1"/>
            </a:solidFill>
            <a:round/>
            <a:headEnd/>
            <a:tailEnd/>
          </a:ln>
        </p:spPr>
      </p:cxnSp>
      <p:cxnSp>
        <p:nvCxnSpPr>
          <p:cNvPr id="100" name="Straight Connector 99"/>
          <p:cNvCxnSpPr>
            <a:cxnSpLocks noChangeShapeType="1"/>
          </p:cNvCxnSpPr>
          <p:nvPr/>
        </p:nvCxnSpPr>
        <p:spPr bwMode="auto">
          <a:xfrm flipH="1">
            <a:off x="6804025" y="3408363"/>
            <a:ext cx="436563" cy="674687"/>
          </a:xfrm>
          <a:prstGeom prst="line">
            <a:avLst/>
          </a:prstGeom>
          <a:noFill/>
          <a:ln w="9525" algn="ctr">
            <a:solidFill>
              <a:schemeClr val="accent1"/>
            </a:solidFill>
            <a:round/>
            <a:headEnd/>
            <a:tailEnd/>
          </a:ln>
        </p:spPr>
      </p:cxnSp>
      <p:grpSp>
        <p:nvGrpSpPr>
          <p:cNvPr id="101" name="Group 100"/>
          <p:cNvGrpSpPr>
            <a:grpSpLocks/>
          </p:cNvGrpSpPr>
          <p:nvPr/>
        </p:nvGrpSpPr>
        <p:grpSpPr bwMode="auto">
          <a:xfrm>
            <a:off x="7367588" y="2097088"/>
            <a:ext cx="2068512" cy="993775"/>
            <a:chOff x="7367385" y="2562454"/>
            <a:chExt cx="2068235" cy="994012"/>
          </a:xfrm>
        </p:grpSpPr>
        <p:sp>
          <p:nvSpPr>
            <p:cNvPr id="26750" name="Freeform 101"/>
            <p:cNvSpPr>
              <a:spLocks/>
            </p:cNvSpPr>
            <p:nvPr/>
          </p:nvSpPr>
          <p:spPr bwMode="auto">
            <a:xfrm>
              <a:off x="7703890" y="2584684"/>
              <a:ext cx="1692048" cy="798702"/>
            </a:xfrm>
            <a:custGeom>
              <a:avLst/>
              <a:gdLst>
                <a:gd name="T0" fmla="*/ 0 w 1098817"/>
                <a:gd name="T1" fmla="*/ 796078 h 799140"/>
                <a:gd name="T2" fmla="*/ 10096706 w 1098817"/>
                <a:gd name="T3" fmla="*/ 352112 h 799140"/>
                <a:gd name="T4" fmla="*/ 22559827 w 1098817"/>
                <a:gd name="T5" fmla="*/ 0 h 799140"/>
                <a:gd name="T6" fmla="*/ 0 60000 65536"/>
                <a:gd name="T7" fmla="*/ 0 60000 65536"/>
                <a:gd name="T8" fmla="*/ 0 60000 65536"/>
                <a:gd name="T9" fmla="*/ 0 w 1098817"/>
                <a:gd name="T10" fmla="*/ 0 h 799140"/>
                <a:gd name="T11" fmla="*/ 1098817 w 1098817"/>
                <a:gd name="T12" fmla="*/ 799140 h 799140"/>
              </a:gdLst>
              <a:ahLst/>
              <a:cxnLst>
                <a:cxn ang="T6">
                  <a:pos x="T0" y="T1"/>
                </a:cxn>
                <a:cxn ang="T7">
                  <a:pos x="T2" y="T3"/>
                </a:cxn>
                <a:cxn ang="T8">
                  <a:pos x="T4" y="T5"/>
                </a:cxn>
              </a:cxnLst>
              <a:rect l="T9" t="T10" r="T11" b="T12"/>
              <a:pathLst>
                <a:path w="1098817" h="799140">
                  <a:moveTo>
                    <a:pt x="0" y="799140"/>
                  </a:moveTo>
                  <a:cubicBezTo>
                    <a:pt x="119743" y="665950"/>
                    <a:pt x="293274" y="494340"/>
                    <a:pt x="491778" y="353466"/>
                  </a:cubicBezTo>
                  <a:cubicBezTo>
                    <a:pt x="690282" y="212592"/>
                    <a:pt x="852287" y="133190"/>
                    <a:pt x="1098817" y="0"/>
                  </a:cubicBezTo>
                </a:path>
              </a:pathLst>
            </a:custGeom>
            <a:noFill/>
            <a:ln w="9525" cap="flat" cmpd="sng" algn="ctr">
              <a:solidFill>
                <a:schemeClr val="accent1"/>
              </a:solidFill>
              <a:prstDash val="solid"/>
              <a:round/>
              <a:headEnd/>
              <a:tailEnd/>
            </a:ln>
          </p:spPr>
          <p:txBody>
            <a:bodyPr anchor="ctr"/>
            <a:lstStyle/>
            <a:p>
              <a:endParaRPr lang="en-US"/>
            </a:p>
          </p:txBody>
        </p:sp>
        <p:sp>
          <p:nvSpPr>
            <p:cNvPr id="26751" name="Freeform 102"/>
            <p:cNvSpPr>
              <a:spLocks/>
            </p:cNvSpPr>
            <p:nvPr/>
          </p:nvSpPr>
          <p:spPr bwMode="auto">
            <a:xfrm>
              <a:off x="7661033" y="2584684"/>
              <a:ext cx="1774587" cy="971782"/>
            </a:xfrm>
            <a:custGeom>
              <a:avLst/>
              <a:gdLst>
                <a:gd name="T0" fmla="*/ 0 w 1152353"/>
                <a:gd name="T1" fmla="*/ 973318 h 971526"/>
                <a:gd name="T2" fmla="*/ 9600906 w 1152353"/>
                <a:gd name="T3" fmla="*/ 436716 h 971526"/>
                <a:gd name="T4" fmla="*/ 23668297 w 1152353"/>
                <a:gd name="T5" fmla="*/ 0 h 971526"/>
                <a:gd name="T6" fmla="*/ 0 60000 65536"/>
                <a:gd name="T7" fmla="*/ 0 60000 65536"/>
                <a:gd name="T8" fmla="*/ 0 60000 65536"/>
                <a:gd name="T9" fmla="*/ 0 w 1152353"/>
                <a:gd name="T10" fmla="*/ 0 h 971526"/>
                <a:gd name="T11" fmla="*/ 1152353 w 1152353"/>
                <a:gd name="T12" fmla="*/ 971526 h 971526"/>
              </a:gdLst>
              <a:ahLst/>
              <a:cxnLst>
                <a:cxn ang="T6">
                  <a:pos x="T0" y="T1"/>
                </a:cxn>
                <a:cxn ang="T7">
                  <a:pos x="T2" y="T3"/>
                </a:cxn>
                <a:cxn ang="T8">
                  <a:pos x="T4" y="T5"/>
                </a:cxn>
              </a:cxnLst>
              <a:rect l="T9" t="T10" r="T11" b="T12"/>
              <a:pathLst>
                <a:path w="1152353" h="971526">
                  <a:moveTo>
                    <a:pt x="0" y="971526"/>
                  </a:moveTo>
                  <a:cubicBezTo>
                    <a:pt x="158679" y="748395"/>
                    <a:pt x="275386" y="597832"/>
                    <a:pt x="467445" y="435911"/>
                  </a:cubicBezTo>
                  <a:cubicBezTo>
                    <a:pt x="659504" y="273990"/>
                    <a:pt x="905823" y="133190"/>
                    <a:pt x="1152353" y="0"/>
                  </a:cubicBezTo>
                </a:path>
              </a:pathLst>
            </a:custGeom>
            <a:noFill/>
            <a:ln w="9525" cap="flat" cmpd="sng" algn="ctr">
              <a:solidFill>
                <a:schemeClr val="accent1"/>
              </a:solidFill>
              <a:prstDash val="solid"/>
              <a:round/>
              <a:headEnd/>
              <a:tailEnd/>
            </a:ln>
          </p:spPr>
          <p:txBody>
            <a:bodyPr anchor="ctr"/>
            <a:lstStyle/>
            <a:p>
              <a:endParaRPr lang="en-US"/>
            </a:p>
          </p:txBody>
        </p:sp>
        <p:sp>
          <p:nvSpPr>
            <p:cNvPr id="26752" name="Freeform 103"/>
            <p:cNvSpPr>
              <a:spLocks/>
            </p:cNvSpPr>
            <p:nvPr/>
          </p:nvSpPr>
          <p:spPr bwMode="auto">
            <a:xfrm>
              <a:off x="7367385" y="2562454"/>
              <a:ext cx="2036489" cy="994012"/>
            </a:xfrm>
            <a:custGeom>
              <a:avLst/>
              <a:gdLst>
                <a:gd name="T0" fmla="*/ 0 w 1322694"/>
                <a:gd name="T1" fmla="*/ 994012 h 994012"/>
                <a:gd name="T2" fmla="*/ 12182393 w 1322694"/>
                <a:gd name="T3" fmla="*/ 435911 h 994012"/>
                <a:gd name="T4" fmla="*/ 27128012 w 1322694"/>
                <a:gd name="T5" fmla="*/ 0 h 994012"/>
                <a:gd name="T6" fmla="*/ 0 60000 65536"/>
                <a:gd name="T7" fmla="*/ 0 60000 65536"/>
                <a:gd name="T8" fmla="*/ 0 60000 65536"/>
                <a:gd name="T9" fmla="*/ 0 w 1322694"/>
                <a:gd name="T10" fmla="*/ 0 h 994012"/>
                <a:gd name="T11" fmla="*/ 1322694 w 1322694"/>
                <a:gd name="T12" fmla="*/ 994012 h 994012"/>
              </a:gdLst>
              <a:ahLst/>
              <a:cxnLst>
                <a:cxn ang="T6">
                  <a:pos x="T0" y="T1"/>
                </a:cxn>
                <a:cxn ang="T7">
                  <a:pos x="T2" y="T3"/>
                </a:cxn>
                <a:cxn ang="T8">
                  <a:pos x="T4" y="T5"/>
                </a:cxn>
              </a:cxnLst>
              <a:rect l="T9" t="T10" r="T11" b="T12"/>
              <a:pathLst>
                <a:path w="1322694" h="994012">
                  <a:moveTo>
                    <a:pt x="0" y="994012"/>
                  </a:moveTo>
                  <a:cubicBezTo>
                    <a:pt x="119743" y="860822"/>
                    <a:pt x="373534" y="601580"/>
                    <a:pt x="593983" y="435911"/>
                  </a:cubicBezTo>
                  <a:cubicBezTo>
                    <a:pt x="814432" y="270242"/>
                    <a:pt x="1076164" y="133190"/>
                    <a:pt x="1322694" y="0"/>
                  </a:cubicBezTo>
                </a:path>
              </a:pathLst>
            </a:custGeom>
            <a:noFill/>
            <a:ln w="9525" cap="flat" cmpd="sng" algn="ctr">
              <a:solidFill>
                <a:schemeClr val="accent1"/>
              </a:solidFill>
              <a:prstDash val="solid"/>
              <a:round/>
              <a:headEnd/>
              <a:tailEnd/>
            </a:ln>
          </p:spPr>
          <p:txBody>
            <a:bodyPr anchor="ctr"/>
            <a:lstStyle/>
            <a:p>
              <a:endParaRPr lang="en-US"/>
            </a:p>
          </p:txBody>
        </p:sp>
      </p:grpSp>
      <p:cxnSp>
        <p:nvCxnSpPr>
          <p:cNvPr id="112" name="Straight Connector 111"/>
          <p:cNvCxnSpPr>
            <a:cxnSpLocks noChangeShapeType="1"/>
          </p:cNvCxnSpPr>
          <p:nvPr/>
        </p:nvCxnSpPr>
        <p:spPr bwMode="auto">
          <a:xfrm flipV="1">
            <a:off x="6000750" y="3490913"/>
            <a:ext cx="1000125" cy="7937"/>
          </a:xfrm>
          <a:prstGeom prst="line">
            <a:avLst/>
          </a:prstGeom>
          <a:noFill/>
          <a:ln w="9525" algn="ctr">
            <a:solidFill>
              <a:schemeClr val="accent1"/>
            </a:solidFill>
            <a:round/>
            <a:headEnd/>
            <a:tailEnd/>
          </a:ln>
        </p:spPr>
      </p:cxnSp>
      <p:sp>
        <p:nvSpPr>
          <p:cNvPr id="68816" name="Freeform 208"/>
          <p:cNvSpPr>
            <a:spLocks/>
          </p:cNvSpPr>
          <p:nvPr/>
        </p:nvSpPr>
        <p:spPr bwMode="auto">
          <a:xfrm>
            <a:off x="4210050" y="2590800"/>
            <a:ext cx="742950" cy="2209800"/>
          </a:xfrm>
          <a:custGeom>
            <a:avLst/>
            <a:gdLst>
              <a:gd name="T0" fmla="*/ 2147483647 w 468"/>
              <a:gd name="T1" fmla="*/ 0 h 1392"/>
              <a:gd name="T2" fmla="*/ 2147483647 w 468"/>
              <a:gd name="T3" fmla="*/ 2147483647 h 1392"/>
              <a:gd name="T4" fmla="*/ 2147483647 w 468"/>
              <a:gd name="T5" fmla="*/ 2147483647 h 1392"/>
              <a:gd name="T6" fmla="*/ 0 60000 65536"/>
              <a:gd name="T7" fmla="*/ 0 60000 65536"/>
              <a:gd name="T8" fmla="*/ 0 60000 65536"/>
              <a:gd name="T9" fmla="*/ 0 w 468"/>
              <a:gd name="T10" fmla="*/ 0 h 1392"/>
              <a:gd name="T11" fmla="*/ 468 w 468"/>
              <a:gd name="T12" fmla="*/ 1392 h 1392"/>
            </a:gdLst>
            <a:ahLst/>
            <a:cxnLst>
              <a:cxn ang="T6">
                <a:pos x="T0" y="T1"/>
              </a:cxn>
              <a:cxn ang="T7">
                <a:pos x="T2" y="T3"/>
              </a:cxn>
              <a:cxn ang="T8">
                <a:pos x="T4" y="T5"/>
              </a:cxn>
            </a:cxnLst>
            <a:rect l="T9" t="T10" r="T11" b="T12"/>
            <a:pathLst>
              <a:path w="468" h="1392">
                <a:moveTo>
                  <a:pt x="180" y="0"/>
                </a:moveTo>
                <a:cubicBezTo>
                  <a:pt x="90" y="253"/>
                  <a:pt x="0" y="506"/>
                  <a:pt x="48" y="738"/>
                </a:cubicBezTo>
                <a:cubicBezTo>
                  <a:pt x="96" y="970"/>
                  <a:pt x="282" y="1181"/>
                  <a:pt x="468" y="1392"/>
                </a:cubicBezTo>
              </a:path>
            </a:pathLst>
          </a:custGeom>
          <a:noFill/>
          <a:ln w="9525">
            <a:solidFill>
              <a:schemeClr val="accent1"/>
            </a:solidFill>
            <a:round/>
            <a:headEnd/>
            <a:tailEnd/>
          </a:ln>
        </p:spPr>
        <p:txBody>
          <a:bodyPr/>
          <a:lstStyle/>
          <a:p>
            <a:endParaRPr lang="en-US"/>
          </a:p>
        </p:txBody>
      </p:sp>
      <p:grpSp>
        <p:nvGrpSpPr>
          <p:cNvPr id="5" name="AFRICA HUB"/>
          <p:cNvGrpSpPr>
            <a:grpSpLocks/>
          </p:cNvGrpSpPr>
          <p:nvPr/>
        </p:nvGrpSpPr>
        <p:grpSpPr bwMode="auto">
          <a:xfrm>
            <a:off x="4216400" y="3719513"/>
            <a:ext cx="787400" cy="1171575"/>
            <a:chOff x="4216400" y="4329113"/>
            <a:chExt cx="787400" cy="1171575"/>
          </a:xfrm>
        </p:grpSpPr>
        <p:pic>
          <p:nvPicPr>
            <p:cNvPr id="26748" name="Picture 109"/>
            <p:cNvPicPr>
              <a:picLocks noChangeAspect="1"/>
            </p:cNvPicPr>
            <p:nvPr/>
          </p:nvPicPr>
          <p:blipFill>
            <a:blip r:embed="rId15"/>
            <a:srcRect/>
            <a:stretch>
              <a:fillRect/>
            </a:stretch>
          </p:blipFill>
          <p:spPr bwMode="auto">
            <a:xfrm>
              <a:off x="4216400" y="4329113"/>
              <a:ext cx="203200" cy="242887"/>
            </a:xfrm>
            <a:prstGeom prst="rect">
              <a:avLst/>
            </a:prstGeom>
            <a:noFill/>
            <a:ln w="9525">
              <a:noFill/>
              <a:miter lim="800000"/>
              <a:headEnd/>
              <a:tailEnd/>
            </a:ln>
          </p:spPr>
        </p:pic>
        <p:pic>
          <p:nvPicPr>
            <p:cNvPr id="26749" name="Picture 109"/>
            <p:cNvPicPr>
              <a:picLocks noChangeAspect="1"/>
            </p:cNvPicPr>
            <p:nvPr/>
          </p:nvPicPr>
          <p:blipFill>
            <a:blip r:embed="rId15"/>
            <a:srcRect/>
            <a:stretch>
              <a:fillRect/>
            </a:stretch>
          </p:blipFill>
          <p:spPr bwMode="auto">
            <a:xfrm>
              <a:off x="4800600" y="5257800"/>
              <a:ext cx="203200" cy="242888"/>
            </a:xfrm>
            <a:prstGeom prst="rect">
              <a:avLst/>
            </a:prstGeom>
            <a:noFill/>
            <a:ln w="9525">
              <a:noFill/>
              <a:miter lim="800000"/>
              <a:headEnd/>
              <a:tailEnd/>
            </a:ln>
          </p:spPr>
        </p:pic>
      </p:grpSp>
      <p:grpSp>
        <p:nvGrpSpPr>
          <p:cNvPr id="6" name="EUROPE HUB"/>
          <p:cNvGrpSpPr>
            <a:grpSpLocks/>
          </p:cNvGrpSpPr>
          <p:nvPr/>
        </p:nvGrpSpPr>
        <p:grpSpPr bwMode="auto">
          <a:xfrm>
            <a:off x="2616200" y="2451100"/>
            <a:ext cx="4286250" cy="1033463"/>
            <a:chOff x="2616200" y="3061208"/>
            <a:chExt cx="4285570" cy="1033130"/>
          </a:xfrm>
        </p:grpSpPr>
        <p:grpSp>
          <p:nvGrpSpPr>
            <p:cNvPr id="26734" name="Oval 105"/>
            <p:cNvGrpSpPr>
              <a:grpSpLocks noChangeAspect="1"/>
            </p:cNvGrpSpPr>
            <p:nvPr/>
          </p:nvGrpSpPr>
          <p:grpSpPr bwMode="auto">
            <a:xfrm>
              <a:off x="6765902" y="3986994"/>
              <a:ext cx="188946" cy="182821"/>
              <a:chOff x="6766560" y="3986784"/>
              <a:chExt cx="188976" cy="182880"/>
            </a:xfrm>
          </p:grpSpPr>
          <p:pic>
            <p:nvPicPr>
              <p:cNvPr id="26746" name="Oval 105"/>
              <p:cNvPicPr>
                <a:picLocks noChangeAspect="1" noChangeArrowheads="1"/>
              </p:cNvPicPr>
              <p:nvPr/>
            </p:nvPicPr>
            <p:blipFill>
              <a:blip r:embed="rId27"/>
              <a:srcRect/>
              <a:stretch>
                <a:fillRect/>
              </a:stretch>
            </p:blipFill>
            <p:spPr bwMode="auto">
              <a:xfrm>
                <a:off x="6766560" y="3986784"/>
                <a:ext cx="188976" cy="182880"/>
              </a:xfrm>
              <a:prstGeom prst="rect">
                <a:avLst/>
              </a:prstGeom>
              <a:noFill/>
              <a:ln w="9525">
                <a:noFill/>
                <a:miter lim="800000"/>
                <a:headEnd/>
                <a:tailEnd/>
              </a:ln>
            </p:spPr>
          </p:pic>
          <p:sp>
            <p:nvSpPr>
              <p:cNvPr id="26747" name="Text Box 417"/>
              <p:cNvSpPr txBox="1">
                <a:spLocks noChangeArrowheads="1"/>
              </p:cNvSpPr>
              <p:nvPr/>
            </p:nvSpPr>
            <p:spPr bwMode="auto">
              <a:xfrm>
                <a:off x="6840994" y="4032245"/>
                <a:ext cx="50912" cy="51294"/>
              </a:xfrm>
              <a:prstGeom prst="rect">
                <a:avLst/>
              </a:prstGeom>
              <a:noFill/>
              <a:ln w="9525">
                <a:noFill/>
                <a:miter lim="800000"/>
                <a:headEnd/>
                <a:tailEnd/>
              </a:ln>
            </p:spPr>
            <p:txBody>
              <a:bodyPr anchor="ctr"/>
              <a:lstStyle/>
              <a:p>
                <a:pPr algn="ctr"/>
                <a:endParaRPr lang="en-GB" sz="2400">
                  <a:solidFill>
                    <a:srgbClr val="FFFFFF"/>
                  </a:solidFill>
                  <a:latin typeface="Calibri" pitchFamily="34" charset="0"/>
                  <a:ea typeface="MS PGothic"/>
                  <a:cs typeface="MS PGothic"/>
                  <a:sym typeface="Times New Roman" pitchFamily="18" charset="0"/>
                </a:endParaRPr>
              </a:p>
            </p:txBody>
          </p:sp>
        </p:grpSp>
        <p:grpSp>
          <p:nvGrpSpPr>
            <p:cNvPr id="26735" name="Oval 106"/>
            <p:cNvGrpSpPr>
              <a:grpSpLocks noChangeAspect="1"/>
            </p:cNvGrpSpPr>
            <p:nvPr/>
          </p:nvGrpSpPr>
          <p:grpSpPr bwMode="auto">
            <a:xfrm>
              <a:off x="5351854" y="3877301"/>
              <a:ext cx="188946" cy="182821"/>
              <a:chOff x="5352288" y="3877056"/>
              <a:chExt cx="188976" cy="182880"/>
            </a:xfrm>
          </p:grpSpPr>
          <p:pic>
            <p:nvPicPr>
              <p:cNvPr id="26744" name="Oval 106"/>
              <p:cNvPicPr>
                <a:picLocks noChangeAspect="1" noChangeArrowheads="1"/>
              </p:cNvPicPr>
              <p:nvPr/>
            </p:nvPicPr>
            <p:blipFill>
              <a:blip r:embed="rId28"/>
              <a:srcRect/>
              <a:stretch>
                <a:fillRect/>
              </a:stretch>
            </p:blipFill>
            <p:spPr bwMode="auto">
              <a:xfrm>
                <a:off x="5352288" y="3877056"/>
                <a:ext cx="188976" cy="182880"/>
              </a:xfrm>
              <a:prstGeom prst="rect">
                <a:avLst/>
              </a:prstGeom>
              <a:noFill/>
              <a:ln w="9525">
                <a:noFill/>
                <a:miter lim="800000"/>
                <a:headEnd/>
                <a:tailEnd/>
              </a:ln>
            </p:spPr>
          </p:pic>
          <p:sp>
            <p:nvSpPr>
              <p:cNvPr id="26745" name="Text Box 420"/>
              <p:cNvSpPr txBox="1">
                <a:spLocks noChangeArrowheads="1"/>
              </p:cNvSpPr>
              <p:nvPr/>
            </p:nvSpPr>
            <p:spPr bwMode="auto">
              <a:xfrm>
                <a:off x="5424728" y="3926903"/>
                <a:ext cx="50912" cy="50776"/>
              </a:xfrm>
              <a:prstGeom prst="rect">
                <a:avLst/>
              </a:prstGeom>
              <a:noFill/>
              <a:ln w="9525">
                <a:noFill/>
                <a:miter lim="800000"/>
                <a:headEnd/>
                <a:tailEnd/>
              </a:ln>
            </p:spPr>
            <p:txBody>
              <a:bodyPr anchor="ctr"/>
              <a:lstStyle/>
              <a:p>
                <a:pPr algn="ctr"/>
                <a:endParaRPr lang="en-GB" sz="2400">
                  <a:solidFill>
                    <a:srgbClr val="FFFFFF"/>
                  </a:solidFill>
                  <a:latin typeface="Calibri" pitchFamily="34" charset="0"/>
                  <a:ea typeface="MS PGothic"/>
                  <a:cs typeface="MS PGothic"/>
                  <a:sym typeface="Times New Roman" pitchFamily="18" charset="0"/>
                </a:endParaRPr>
              </a:p>
            </p:txBody>
          </p:sp>
        </p:grpSp>
        <p:grpSp>
          <p:nvGrpSpPr>
            <p:cNvPr id="26736" name="Oval 107"/>
            <p:cNvGrpSpPr>
              <a:grpSpLocks noChangeAspect="1"/>
            </p:cNvGrpSpPr>
            <p:nvPr/>
          </p:nvGrpSpPr>
          <p:grpSpPr bwMode="auto">
            <a:xfrm>
              <a:off x="3998757" y="3024136"/>
              <a:ext cx="188946" cy="182821"/>
              <a:chOff x="3998976" y="3023616"/>
              <a:chExt cx="188976" cy="182880"/>
            </a:xfrm>
          </p:grpSpPr>
          <p:pic>
            <p:nvPicPr>
              <p:cNvPr id="26742" name="Oval 107"/>
              <p:cNvPicPr>
                <a:picLocks noChangeAspect="1" noChangeArrowheads="1"/>
              </p:cNvPicPr>
              <p:nvPr/>
            </p:nvPicPr>
            <p:blipFill>
              <a:blip r:embed="rId29"/>
              <a:srcRect/>
              <a:stretch>
                <a:fillRect/>
              </a:stretch>
            </p:blipFill>
            <p:spPr bwMode="auto">
              <a:xfrm>
                <a:off x="3998976" y="3023616"/>
                <a:ext cx="188976" cy="182880"/>
              </a:xfrm>
              <a:prstGeom prst="rect">
                <a:avLst/>
              </a:prstGeom>
              <a:noFill/>
              <a:ln w="9525">
                <a:noFill/>
                <a:miter lim="800000"/>
                <a:headEnd/>
                <a:tailEnd/>
              </a:ln>
            </p:spPr>
          </p:pic>
          <p:sp>
            <p:nvSpPr>
              <p:cNvPr id="26743" name="Text Box 423"/>
              <p:cNvSpPr txBox="1">
                <a:spLocks noChangeArrowheads="1"/>
              </p:cNvSpPr>
              <p:nvPr/>
            </p:nvSpPr>
            <p:spPr bwMode="auto">
              <a:xfrm>
                <a:off x="4072771" y="3071232"/>
                <a:ext cx="50912" cy="50852"/>
              </a:xfrm>
              <a:prstGeom prst="rect">
                <a:avLst/>
              </a:prstGeom>
              <a:noFill/>
              <a:ln w="9525">
                <a:noFill/>
                <a:miter lim="800000"/>
                <a:headEnd/>
                <a:tailEnd/>
              </a:ln>
            </p:spPr>
            <p:txBody>
              <a:bodyPr anchor="ctr"/>
              <a:lstStyle/>
              <a:p>
                <a:pPr algn="ctr"/>
                <a:endParaRPr lang="en-GB" sz="2400">
                  <a:solidFill>
                    <a:srgbClr val="FFFFFF"/>
                  </a:solidFill>
                  <a:latin typeface="Calibri" pitchFamily="34" charset="0"/>
                  <a:ea typeface="MS PGothic"/>
                  <a:cs typeface="MS PGothic"/>
                  <a:sym typeface="Times New Roman" pitchFamily="18" charset="0"/>
                </a:endParaRPr>
              </a:p>
            </p:txBody>
          </p:sp>
        </p:grpSp>
        <p:grpSp>
          <p:nvGrpSpPr>
            <p:cNvPr id="26737" name="Oval 108"/>
            <p:cNvGrpSpPr>
              <a:grpSpLocks noChangeAspect="1"/>
            </p:cNvGrpSpPr>
            <p:nvPr/>
          </p:nvGrpSpPr>
          <p:grpSpPr bwMode="auto">
            <a:xfrm>
              <a:off x="4126752" y="3213051"/>
              <a:ext cx="188946" cy="176727"/>
              <a:chOff x="4126992" y="3212592"/>
              <a:chExt cx="188976" cy="176784"/>
            </a:xfrm>
          </p:grpSpPr>
          <p:pic>
            <p:nvPicPr>
              <p:cNvPr id="26740" name="Oval 108"/>
              <p:cNvPicPr>
                <a:picLocks noChangeAspect="1" noChangeArrowheads="1"/>
              </p:cNvPicPr>
              <p:nvPr/>
            </p:nvPicPr>
            <p:blipFill>
              <a:blip r:embed="rId30"/>
              <a:srcRect/>
              <a:stretch>
                <a:fillRect/>
              </a:stretch>
            </p:blipFill>
            <p:spPr bwMode="auto">
              <a:xfrm>
                <a:off x="4126992" y="3212592"/>
                <a:ext cx="188976" cy="176784"/>
              </a:xfrm>
              <a:prstGeom prst="rect">
                <a:avLst/>
              </a:prstGeom>
              <a:noFill/>
              <a:ln w="9525">
                <a:noFill/>
                <a:miter lim="800000"/>
                <a:headEnd/>
                <a:tailEnd/>
              </a:ln>
            </p:spPr>
          </p:pic>
          <p:sp>
            <p:nvSpPr>
              <p:cNvPr id="26741" name="Text Box 426"/>
              <p:cNvSpPr txBox="1">
                <a:spLocks noChangeArrowheads="1"/>
              </p:cNvSpPr>
              <p:nvPr/>
            </p:nvSpPr>
            <p:spPr bwMode="auto">
              <a:xfrm>
                <a:off x="4199132" y="3256695"/>
                <a:ext cx="50912" cy="50776"/>
              </a:xfrm>
              <a:prstGeom prst="rect">
                <a:avLst/>
              </a:prstGeom>
              <a:noFill/>
              <a:ln w="9525">
                <a:noFill/>
                <a:miter lim="800000"/>
                <a:headEnd/>
                <a:tailEnd/>
              </a:ln>
            </p:spPr>
            <p:txBody>
              <a:bodyPr anchor="ctr"/>
              <a:lstStyle/>
              <a:p>
                <a:pPr algn="ctr"/>
                <a:endParaRPr lang="en-GB" sz="2400">
                  <a:solidFill>
                    <a:srgbClr val="FFFFFF"/>
                  </a:solidFill>
                  <a:latin typeface="Calibri" pitchFamily="34" charset="0"/>
                  <a:ea typeface="MS PGothic"/>
                  <a:cs typeface="MS PGothic"/>
                  <a:sym typeface="Times New Roman" pitchFamily="18" charset="0"/>
                </a:endParaRPr>
              </a:p>
            </p:txBody>
          </p:sp>
        </p:grpSp>
        <p:pic>
          <p:nvPicPr>
            <p:cNvPr id="26738" name="Picture 110"/>
            <p:cNvPicPr>
              <a:picLocks noChangeAspect="1"/>
            </p:cNvPicPr>
            <p:nvPr/>
          </p:nvPicPr>
          <p:blipFill>
            <a:blip r:embed="rId15"/>
            <a:srcRect/>
            <a:stretch>
              <a:fillRect/>
            </a:stretch>
          </p:blipFill>
          <p:spPr bwMode="auto">
            <a:xfrm>
              <a:off x="2616200" y="3384550"/>
              <a:ext cx="204788" cy="241300"/>
            </a:xfrm>
            <a:prstGeom prst="rect">
              <a:avLst/>
            </a:prstGeom>
            <a:noFill/>
            <a:ln w="9525">
              <a:noFill/>
              <a:miter lim="800000"/>
              <a:headEnd/>
              <a:tailEnd/>
            </a:ln>
          </p:spPr>
        </p:pic>
        <p:pic>
          <p:nvPicPr>
            <p:cNvPr id="26739" name="Picture 109"/>
            <p:cNvPicPr>
              <a:picLocks noChangeAspect="1"/>
            </p:cNvPicPr>
            <p:nvPr/>
          </p:nvPicPr>
          <p:blipFill>
            <a:blip r:embed="rId15"/>
            <a:srcRect/>
            <a:stretch>
              <a:fillRect/>
            </a:stretch>
          </p:blipFill>
          <p:spPr bwMode="auto">
            <a:xfrm>
              <a:off x="4368800" y="3071813"/>
              <a:ext cx="203200" cy="242887"/>
            </a:xfrm>
            <a:prstGeom prst="rect">
              <a:avLst/>
            </a:prstGeom>
            <a:noFill/>
            <a:ln w="9525">
              <a:noFill/>
              <a:miter lim="800000"/>
              <a:headEnd/>
              <a:tailEnd/>
            </a:ln>
          </p:spPr>
        </p:pic>
      </p:grpSp>
      <p:sp>
        <p:nvSpPr>
          <p:cNvPr id="3" name="AFRICA MESSAGE"/>
          <p:cNvSpPr>
            <a:spLocks noChangeArrowheads="1"/>
          </p:cNvSpPr>
          <p:nvPr/>
        </p:nvSpPr>
        <p:spPr bwMode="auto">
          <a:xfrm>
            <a:off x="3505200" y="5080000"/>
            <a:ext cx="2593975" cy="882650"/>
          </a:xfrm>
          <a:prstGeom prst="rect">
            <a:avLst/>
          </a:prstGeom>
          <a:solidFill>
            <a:schemeClr val="accent2"/>
          </a:solidFill>
          <a:ln w="9525" algn="ctr">
            <a:solidFill>
              <a:schemeClr val="accent2"/>
            </a:solidFill>
            <a:miter lim="800000"/>
            <a:headEnd/>
            <a:tailEnd/>
          </a:ln>
        </p:spPr>
        <p:txBody>
          <a:bodyPr anchor="ctr"/>
          <a:lstStyle/>
          <a:p>
            <a:pPr algn="ctr"/>
            <a:r>
              <a:rPr lang="en-GB" sz="1100">
                <a:solidFill>
                  <a:schemeClr val="bg1"/>
                </a:solidFill>
                <a:latin typeface="Trebuchet MS" pitchFamily="34" charset="0"/>
              </a:rPr>
              <a:t>AFRICA</a:t>
            </a:r>
          </a:p>
          <a:p>
            <a:pPr algn="ctr">
              <a:spcBef>
                <a:spcPct val="50000"/>
              </a:spcBef>
            </a:pPr>
            <a:r>
              <a:rPr lang="en-GB" sz="1100">
                <a:solidFill>
                  <a:schemeClr val="bg1"/>
                </a:solidFill>
                <a:latin typeface="Trebuchet MS" pitchFamily="34" charset="0"/>
              </a:rPr>
              <a:t>UPS has full service coverage to all major markets in Africa to support these emerging trade lanes.</a:t>
            </a:r>
          </a:p>
        </p:txBody>
      </p:sp>
      <p:grpSp>
        <p:nvGrpSpPr>
          <p:cNvPr id="113" name="APAC HUB"/>
          <p:cNvGrpSpPr>
            <a:grpSpLocks/>
          </p:cNvGrpSpPr>
          <p:nvPr/>
        </p:nvGrpSpPr>
        <p:grpSpPr bwMode="auto">
          <a:xfrm>
            <a:off x="5972175" y="2890838"/>
            <a:ext cx="2470150" cy="1973262"/>
            <a:chOff x="5969044" y="3356320"/>
            <a:chExt cx="2469780" cy="1972824"/>
          </a:xfrm>
        </p:grpSpPr>
        <p:pic>
          <p:nvPicPr>
            <p:cNvPr id="26691" name="Picture 113"/>
            <p:cNvPicPr>
              <a:picLocks noChangeAspect="1"/>
            </p:cNvPicPr>
            <p:nvPr/>
          </p:nvPicPr>
          <p:blipFill>
            <a:blip r:embed="rId15"/>
            <a:srcRect/>
            <a:stretch>
              <a:fillRect/>
            </a:stretch>
          </p:blipFill>
          <p:spPr bwMode="auto">
            <a:xfrm>
              <a:off x="6700548" y="4420689"/>
              <a:ext cx="204419" cy="241586"/>
            </a:xfrm>
            <a:prstGeom prst="rect">
              <a:avLst/>
            </a:prstGeom>
            <a:noFill/>
            <a:ln w="9525">
              <a:noFill/>
              <a:miter lim="800000"/>
              <a:headEnd/>
              <a:tailEnd/>
            </a:ln>
          </p:spPr>
        </p:pic>
        <p:pic>
          <p:nvPicPr>
            <p:cNvPr id="26692" name="Picture 114"/>
            <p:cNvPicPr>
              <a:picLocks noChangeAspect="1"/>
            </p:cNvPicPr>
            <p:nvPr/>
          </p:nvPicPr>
          <p:blipFill>
            <a:blip r:embed="rId15"/>
            <a:srcRect/>
            <a:stretch>
              <a:fillRect/>
            </a:stretch>
          </p:blipFill>
          <p:spPr bwMode="auto">
            <a:xfrm>
              <a:off x="7107908" y="4102303"/>
              <a:ext cx="204419" cy="241586"/>
            </a:xfrm>
            <a:prstGeom prst="rect">
              <a:avLst/>
            </a:prstGeom>
            <a:noFill/>
            <a:ln w="9525">
              <a:noFill/>
              <a:miter lim="800000"/>
              <a:headEnd/>
              <a:tailEnd/>
            </a:ln>
          </p:spPr>
        </p:pic>
        <p:grpSp>
          <p:nvGrpSpPr>
            <p:cNvPr id="26693" name="Oval 115"/>
            <p:cNvGrpSpPr>
              <a:grpSpLocks noChangeAspect="1"/>
            </p:cNvGrpSpPr>
            <p:nvPr/>
          </p:nvGrpSpPr>
          <p:grpSpPr bwMode="auto">
            <a:xfrm>
              <a:off x="5907077" y="3897410"/>
              <a:ext cx="188948" cy="176745"/>
              <a:chOff x="5907024" y="4041648"/>
              <a:chExt cx="188976" cy="176784"/>
            </a:xfrm>
          </p:grpSpPr>
          <p:pic>
            <p:nvPicPr>
              <p:cNvPr id="26732" name="Oval 115"/>
              <p:cNvPicPr>
                <a:picLocks noChangeAspect="1" noChangeArrowheads="1"/>
              </p:cNvPicPr>
              <p:nvPr/>
            </p:nvPicPr>
            <p:blipFill>
              <a:blip r:embed="rId31"/>
              <a:srcRect/>
              <a:stretch>
                <a:fillRect/>
              </a:stretch>
            </p:blipFill>
            <p:spPr bwMode="auto">
              <a:xfrm>
                <a:off x="5907024" y="4041648"/>
                <a:ext cx="188976" cy="176784"/>
              </a:xfrm>
              <a:prstGeom prst="rect">
                <a:avLst/>
              </a:prstGeom>
              <a:noFill/>
              <a:ln w="9525">
                <a:noFill/>
                <a:miter lim="800000"/>
                <a:headEnd/>
                <a:tailEnd/>
              </a:ln>
            </p:spPr>
          </p:pic>
          <p:sp>
            <p:nvSpPr>
              <p:cNvPr id="26733" name="Text Box 369"/>
              <p:cNvSpPr txBox="1">
                <a:spLocks noChangeArrowheads="1"/>
              </p:cNvSpPr>
              <p:nvPr/>
            </p:nvSpPr>
            <p:spPr bwMode="auto">
              <a:xfrm>
                <a:off x="5979546" y="4085795"/>
                <a:ext cx="50919" cy="50924"/>
              </a:xfrm>
              <a:prstGeom prst="rect">
                <a:avLst/>
              </a:prstGeom>
              <a:noFill/>
              <a:ln w="9525">
                <a:noFill/>
                <a:miter lim="800000"/>
                <a:headEnd/>
                <a:tailEnd/>
              </a:ln>
            </p:spPr>
            <p:txBody>
              <a:bodyPr anchor="ctr"/>
              <a:lstStyle/>
              <a:p>
                <a:pPr algn="ctr"/>
                <a:endParaRPr lang="en-GB" sz="2400">
                  <a:solidFill>
                    <a:srgbClr val="FFFFFF"/>
                  </a:solidFill>
                  <a:latin typeface="Calibri" pitchFamily="34" charset="0"/>
                  <a:ea typeface="MS PGothic"/>
                  <a:cs typeface="MS PGothic"/>
                  <a:sym typeface="Times New Roman" pitchFamily="18" charset="0"/>
                </a:endParaRPr>
              </a:p>
            </p:txBody>
          </p:sp>
        </p:grpSp>
        <p:grpSp>
          <p:nvGrpSpPr>
            <p:cNvPr id="26694" name="Oval 116"/>
            <p:cNvGrpSpPr>
              <a:grpSpLocks noChangeAspect="1"/>
            </p:cNvGrpSpPr>
            <p:nvPr/>
          </p:nvGrpSpPr>
          <p:grpSpPr bwMode="auto">
            <a:xfrm>
              <a:off x="7869695" y="5219948"/>
              <a:ext cx="188948" cy="182839"/>
              <a:chOff x="7869936" y="5364480"/>
              <a:chExt cx="188976" cy="182880"/>
            </a:xfrm>
          </p:grpSpPr>
          <p:pic>
            <p:nvPicPr>
              <p:cNvPr id="26730" name="Oval 116"/>
              <p:cNvPicPr>
                <a:picLocks noChangeAspect="1" noChangeArrowheads="1"/>
              </p:cNvPicPr>
              <p:nvPr/>
            </p:nvPicPr>
            <p:blipFill>
              <a:blip r:embed="rId32"/>
              <a:srcRect/>
              <a:stretch>
                <a:fillRect/>
              </a:stretch>
            </p:blipFill>
            <p:spPr bwMode="auto">
              <a:xfrm>
                <a:off x="7869936" y="5364480"/>
                <a:ext cx="188976" cy="182880"/>
              </a:xfrm>
              <a:prstGeom prst="rect">
                <a:avLst/>
              </a:prstGeom>
              <a:noFill/>
              <a:ln w="9525">
                <a:noFill/>
                <a:miter lim="800000"/>
                <a:headEnd/>
                <a:tailEnd/>
              </a:ln>
            </p:spPr>
          </p:pic>
          <p:sp>
            <p:nvSpPr>
              <p:cNvPr id="26731" name="Text Box 372"/>
              <p:cNvSpPr txBox="1">
                <a:spLocks noChangeArrowheads="1"/>
              </p:cNvSpPr>
              <p:nvPr/>
            </p:nvSpPr>
            <p:spPr bwMode="auto">
              <a:xfrm>
                <a:off x="7941327" y="5412230"/>
                <a:ext cx="50919" cy="50924"/>
              </a:xfrm>
              <a:prstGeom prst="rect">
                <a:avLst/>
              </a:prstGeom>
              <a:noFill/>
              <a:ln w="9525">
                <a:noFill/>
                <a:miter lim="800000"/>
                <a:headEnd/>
                <a:tailEnd/>
              </a:ln>
            </p:spPr>
            <p:txBody>
              <a:bodyPr anchor="ctr"/>
              <a:lstStyle/>
              <a:p>
                <a:pPr algn="ctr"/>
                <a:endParaRPr lang="en-GB" sz="2400">
                  <a:solidFill>
                    <a:srgbClr val="FFFFFF"/>
                  </a:solidFill>
                  <a:latin typeface="Calibri" pitchFamily="34" charset="0"/>
                  <a:ea typeface="MS PGothic"/>
                  <a:cs typeface="MS PGothic"/>
                  <a:sym typeface="Times New Roman" pitchFamily="18" charset="0"/>
                </a:endParaRPr>
              </a:p>
            </p:txBody>
          </p:sp>
        </p:grpSp>
        <p:grpSp>
          <p:nvGrpSpPr>
            <p:cNvPr id="26695" name="Oval 117"/>
            <p:cNvGrpSpPr>
              <a:grpSpLocks noChangeAspect="1"/>
            </p:cNvGrpSpPr>
            <p:nvPr/>
          </p:nvGrpSpPr>
          <p:grpSpPr bwMode="auto">
            <a:xfrm>
              <a:off x="8308542" y="4726282"/>
              <a:ext cx="182853" cy="176745"/>
              <a:chOff x="8308848" y="4870704"/>
              <a:chExt cx="182880" cy="176784"/>
            </a:xfrm>
          </p:grpSpPr>
          <p:pic>
            <p:nvPicPr>
              <p:cNvPr id="26728" name="Oval 117"/>
              <p:cNvPicPr>
                <a:picLocks noChangeAspect="1" noChangeArrowheads="1"/>
              </p:cNvPicPr>
              <p:nvPr/>
            </p:nvPicPr>
            <p:blipFill>
              <a:blip r:embed="rId33"/>
              <a:srcRect/>
              <a:stretch>
                <a:fillRect/>
              </a:stretch>
            </p:blipFill>
            <p:spPr bwMode="auto">
              <a:xfrm>
                <a:off x="8308848" y="4870704"/>
                <a:ext cx="182880" cy="176784"/>
              </a:xfrm>
              <a:prstGeom prst="rect">
                <a:avLst/>
              </a:prstGeom>
              <a:noFill/>
              <a:ln w="9525">
                <a:noFill/>
                <a:miter lim="800000"/>
                <a:headEnd/>
                <a:tailEnd/>
              </a:ln>
            </p:spPr>
          </p:pic>
          <p:sp>
            <p:nvSpPr>
              <p:cNvPr id="26729" name="Text Box 375"/>
              <p:cNvSpPr txBox="1">
                <a:spLocks noChangeArrowheads="1"/>
              </p:cNvSpPr>
              <p:nvPr/>
            </p:nvSpPr>
            <p:spPr bwMode="auto">
              <a:xfrm>
                <a:off x="8377685" y="4915874"/>
                <a:ext cx="50919" cy="50924"/>
              </a:xfrm>
              <a:prstGeom prst="rect">
                <a:avLst/>
              </a:prstGeom>
              <a:noFill/>
              <a:ln w="9525">
                <a:noFill/>
                <a:miter lim="800000"/>
                <a:headEnd/>
                <a:tailEnd/>
              </a:ln>
            </p:spPr>
            <p:txBody>
              <a:bodyPr anchor="ctr"/>
              <a:lstStyle/>
              <a:p>
                <a:pPr algn="ctr"/>
                <a:endParaRPr lang="en-GB" sz="2400">
                  <a:solidFill>
                    <a:srgbClr val="FFFFFF"/>
                  </a:solidFill>
                  <a:latin typeface="Calibri" pitchFamily="34" charset="0"/>
                  <a:ea typeface="MS PGothic"/>
                  <a:cs typeface="MS PGothic"/>
                  <a:sym typeface="Times New Roman" pitchFamily="18" charset="0"/>
                </a:endParaRPr>
              </a:p>
            </p:txBody>
          </p:sp>
        </p:grpSp>
        <p:grpSp>
          <p:nvGrpSpPr>
            <p:cNvPr id="26696" name="Oval 118"/>
            <p:cNvGrpSpPr>
              <a:grpSpLocks noChangeAspect="1"/>
            </p:cNvGrpSpPr>
            <p:nvPr/>
          </p:nvGrpSpPr>
          <p:grpSpPr bwMode="auto">
            <a:xfrm>
              <a:off x="7156570" y="3659719"/>
              <a:ext cx="188948" cy="182839"/>
              <a:chOff x="7156704" y="3803904"/>
              <a:chExt cx="188976" cy="182880"/>
            </a:xfrm>
          </p:grpSpPr>
          <p:pic>
            <p:nvPicPr>
              <p:cNvPr id="26726" name="Oval 118"/>
              <p:cNvPicPr>
                <a:picLocks noChangeAspect="1" noChangeArrowheads="1"/>
              </p:cNvPicPr>
              <p:nvPr/>
            </p:nvPicPr>
            <p:blipFill>
              <a:blip r:embed="rId34"/>
              <a:srcRect/>
              <a:stretch>
                <a:fillRect/>
              </a:stretch>
            </p:blipFill>
            <p:spPr bwMode="auto">
              <a:xfrm>
                <a:off x="7156704" y="3803904"/>
                <a:ext cx="188976" cy="182880"/>
              </a:xfrm>
              <a:prstGeom prst="rect">
                <a:avLst/>
              </a:prstGeom>
              <a:noFill/>
              <a:ln w="9525">
                <a:noFill/>
                <a:miter lim="800000"/>
                <a:headEnd/>
                <a:tailEnd/>
              </a:ln>
            </p:spPr>
          </p:pic>
          <p:sp>
            <p:nvSpPr>
              <p:cNvPr id="26727" name="Text Box 378"/>
              <p:cNvSpPr txBox="1">
                <a:spLocks noChangeArrowheads="1"/>
              </p:cNvSpPr>
              <p:nvPr/>
            </p:nvSpPr>
            <p:spPr bwMode="auto">
              <a:xfrm>
                <a:off x="7229168" y="3853234"/>
                <a:ext cx="50919" cy="50924"/>
              </a:xfrm>
              <a:prstGeom prst="rect">
                <a:avLst/>
              </a:prstGeom>
              <a:noFill/>
              <a:ln w="9525">
                <a:noFill/>
                <a:miter lim="800000"/>
                <a:headEnd/>
                <a:tailEnd/>
              </a:ln>
            </p:spPr>
            <p:txBody>
              <a:bodyPr anchor="ctr"/>
              <a:lstStyle/>
              <a:p>
                <a:pPr algn="ctr"/>
                <a:endParaRPr lang="en-GB" sz="2400">
                  <a:solidFill>
                    <a:srgbClr val="FFFFFF"/>
                  </a:solidFill>
                  <a:latin typeface="Calibri" pitchFamily="34" charset="0"/>
                  <a:ea typeface="MS PGothic"/>
                  <a:cs typeface="MS PGothic"/>
                  <a:sym typeface="Times New Roman" pitchFamily="18" charset="0"/>
                </a:endParaRPr>
              </a:p>
            </p:txBody>
          </p:sp>
        </p:grpSp>
        <p:grpSp>
          <p:nvGrpSpPr>
            <p:cNvPr id="26697" name="Oval 119"/>
            <p:cNvGrpSpPr>
              <a:grpSpLocks noChangeAspect="1"/>
            </p:cNvGrpSpPr>
            <p:nvPr/>
          </p:nvGrpSpPr>
          <p:grpSpPr bwMode="auto">
            <a:xfrm>
              <a:off x="7138285" y="3525636"/>
              <a:ext cx="182853" cy="176745"/>
              <a:chOff x="7138416" y="3669792"/>
              <a:chExt cx="182880" cy="176784"/>
            </a:xfrm>
          </p:grpSpPr>
          <p:pic>
            <p:nvPicPr>
              <p:cNvPr id="26724" name="Oval 119"/>
              <p:cNvPicPr>
                <a:picLocks noChangeAspect="1" noChangeArrowheads="1"/>
              </p:cNvPicPr>
              <p:nvPr/>
            </p:nvPicPr>
            <p:blipFill>
              <a:blip r:embed="rId35"/>
              <a:srcRect/>
              <a:stretch>
                <a:fillRect/>
              </a:stretch>
            </p:blipFill>
            <p:spPr bwMode="auto">
              <a:xfrm>
                <a:off x="7138416" y="3669792"/>
                <a:ext cx="182880" cy="176784"/>
              </a:xfrm>
              <a:prstGeom prst="rect">
                <a:avLst/>
              </a:prstGeom>
              <a:noFill/>
              <a:ln w="9525">
                <a:noFill/>
                <a:miter lim="800000"/>
                <a:headEnd/>
                <a:tailEnd/>
              </a:ln>
            </p:spPr>
          </p:pic>
          <p:sp>
            <p:nvSpPr>
              <p:cNvPr id="26725" name="Text Box 381"/>
              <p:cNvSpPr txBox="1">
                <a:spLocks noChangeArrowheads="1"/>
              </p:cNvSpPr>
              <p:nvPr/>
            </p:nvSpPr>
            <p:spPr bwMode="auto">
              <a:xfrm>
                <a:off x="7207113" y="3713870"/>
                <a:ext cx="50919" cy="50924"/>
              </a:xfrm>
              <a:prstGeom prst="rect">
                <a:avLst/>
              </a:prstGeom>
              <a:noFill/>
              <a:ln w="9525">
                <a:noFill/>
                <a:miter lim="800000"/>
                <a:headEnd/>
                <a:tailEnd/>
              </a:ln>
            </p:spPr>
            <p:txBody>
              <a:bodyPr anchor="ctr"/>
              <a:lstStyle/>
              <a:p>
                <a:pPr algn="ctr"/>
                <a:endParaRPr lang="en-GB" sz="2400">
                  <a:solidFill>
                    <a:srgbClr val="FFFFFF"/>
                  </a:solidFill>
                  <a:latin typeface="Calibri" pitchFamily="34" charset="0"/>
                  <a:ea typeface="MS PGothic"/>
                  <a:cs typeface="MS PGothic"/>
                  <a:sym typeface="Times New Roman" pitchFamily="18" charset="0"/>
                </a:endParaRPr>
              </a:p>
            </p:txBody>
          </p:sp>
        </p:grpSp>
        <p:grpSp>
          <p:nvGrpSpPr>
            <p:cNvPr id="26698" name="Oval 120"/>
            <p:cNvGrpSpPr>
              <a:grpSpLocks noChangeAspect="1"/>
            </p:cNvGrpSpPr>
            <p:nvPr/>
          </p:nvGrpSpPr>
          <p:grpSpPr bwMode="auto">
            <a:xfrm>
              <a:off x="7077334" y="3422027"/>
              <a:ext cx="188948" cy="176745"/>
              <a:chOff x="7077456" y="3566160"/>
              <a:chExt cx="188976" cy="176784"/>
            </a:xfrm>
          </p:grpSpPr>
          <p:pic>
            <p:nvPicPr>
              <p:cNvPr id="26722" name="Oval 120"/>
              <p:cNvPicPr>
                <a:picLocks noChangeAspect="1" noChangeArrowheads="1"/>
              </p:cNvPicPr>
              <p:nvPr/>
            </p:nvPicPr>
            <p:blipFill>
              <a:blip r:embed="rId36"/>
              <a:srcRect/>
              <a:stretch>
                <a:fillRect/>
              </a:stretch>
            </p:blipFill>
            <p:spPr bwMode="auto">
              <a:xfrm>
                <a:off x="7077456" y="3566160"/>
                <a:ext cx="188976" cy="176784"/>
              </a:xfrm>
              <a:prstGeom prst="rect">
                <a:avLst/>
              </a:prstGeom>
              <a:noFill/>
              <a:ln w="9525">
                <a:noFill/>
                <a:miter lim="800000"/>
                <a:headEnd/>
                <a:tailEnd/>
              </a:ln>
            </p:spPr>
          </p:pic>
          <p:sp>
            <p:nvSpPr>
              <p:cNvPr id="26723" name="Text Box 384"/>
              <p:cNvSpPr txBox="1">
                <a:spLocks noChangeArrowheads="1"/>
              </p:cNvSpPr>
              <p:nvPr/>
            </p:nvSpPr>
            <p:spPr bwMode="auto">
              <a:xfrm>
                <a:off x="7148795" y="3610271"/>
                <a:ext cx="50919" cy="50924"/>
              </a:xfrm>
              <a:prstGeom prst="rect">
                <a:avLst/>
              </a:prstGeom>
              <a:noFill/>
              <a:ln w="9525">
                <a:noFill/>
                <a:miter lim="800000"/>
                <a:headEnd/>
                <a:tailEnd/>
              </a:ln>
            </p:spPr>
            <p:txBody>
              <a:bodyPr anchor="ctr"/>
              <a:lstStyle/>
              <a:p>
                <a:pPr algn="ctr"/>
                <a:endParaRPr lang="en-GB" sz="2400">
                  <a:solidFill>
                    <a:srgbClr val="FFFFFF"/>
                  </a:solidFill>
                  <a:latin typeface="Calibri" pitchFamily="34" charset="0"/>
                  <a:ea typeface="MS PGothic"/>
                  <a:cs typeface="MS PGothic"/>
                  <a:sym typeface="Times New Roman" pitchFamily="18" charset="0"/>
                </a:endParaRPr>
              </a:p>
            </p:txBody>
          </p:sp>
        </p:grpSp>
        <p:pic>
          <p:nvPicPr>
            <p:cNvPr id="26699" name="Picture 121"/>
            <p:cNvPicPr>
              <a:picLocks noChangeAspect="1"/>
            </p:cNvPicPr>
            <p:nvPr/>
          </p:nvPicPr>
          <p:blipFill>
            <a:blip r:embed="rId15"/>
            <a:srcRect/>
            <a:stretch>
              <a:fillRect/>
            </a:stretch>
          </p:blipFill>
          <p:spPr bwMode="auto">
            <a:xfrm>
              <a:off x="6904967" y="3834344"/>
              <a:ext cx="204419" cy="241586"/>
            </a:xfrm>
            <a:prstGeom prst="rect">
              <a:avLst/>
            </a:prstGeom>
            <a:noFill/>
            <a:ln w="9525">
              <a:noFill/>
              <a:miter lim="800000"/>
              <a:headEnd/>
              <a:tailEnd/>
            </a:ln>
          </p:spPr>
        </p:pic>
        <p:pic>
          <p:nvPicPr>
            <p:cNvPr id="26700" name="Picture 122"/>
            <p:cNvPicPr>
              <a:picLocks noChangeAspect="1"/>
            </p:cNvPicPr>
            <p:nvPr/>
          </p:nvPicPr>
          <p:blipFill>
            <a:blip r:embed="rId15"/>
            <a:srcRect/>
            <a:stretch>
              <a:fillRect/>
            </a:stretch>
          </p:blipFill>
          <p:spPr bwMode="auto">
            <a:xfrm>
              <a:off x="7138118" y="3775103"/>
              <a:ext cx="204419" cy="241586"/>
            </a:xfrm>
            <a:prstGeom prst="rect">
              <a:avLst/>
            </a:prstGeom>
            <a:noFill/>
            <a:ln w="9525">
              <a:noFill/>
              <a:miter lim="800000"/>
              <a:headEnd/>
              <a:tailEnd/>
            </a:ln>
          </p:spPr>
        </p:pic>
        <p:grpSp>
          <p:nvGrpSpPr>
            <p:cNvPr id="26701" name="Oval 123"/>
            <p:cNvGrpSpPr>
              <a:grpSpLocks noChangeAspect="1"/>
            </p:cNvGrpSpPr>
            <p:nvPr/>
          </p:nvGrpSpPr>
          <p:grpSpPr bwMode="auto">
            <a:xfrm>
              <a:off x="6595822" y="4324035"/>
              <a:ext cx="188948" cy="182839"/>
              <a:chOff x="6595872" y="4468368"/>
              <a:chExt cx="188976" cy="182880"/>
            </a:xfrm>
          </p:grpSpPr>
          <p:pic>
            <p:nvPicPr>
              <p:cNvPr id="26720" name="Oval 123"/>
              <p:cNvPicPr>
                <a:picLocks noChangeAspect="1" noChangeArrowheads="1"/>
              </p:cNvPicPr>
              <p:nvPr/>
            </p:nvPicPr>
            <p:blipFill>
              <a:blip r:embed="rId37"/>
              <a:srcRect/>
              <a:stretch>
                <a:fillRect/>
              </a:stretch>
            </p:blipFill>
            <p:spPr bwMode="auto">
              <a:xfrm>
                <a:off x="6595872" y="4468368"/>
                <a:ext cx="188976" cy="182880"/>
              </a:xfrm>
              <a:prstGeom prst="rect">
                <a:avLst/>
              </a:prstGeom>
              <a:noFill/>
              <a:ln w="9525">
                <a:noFill/>
                <a:miter lim="800000"/>
                <a:headEnd/>
                <a:tailEnd/>
              </a:ln>
            </p:spPr>
          </p:pic>
          <p:sp>
            <p:nvSpPr>
              <p:cNvPr id="26721" name="Text Box 389"/>
              <p:cNvSpPr txBox="1">
                <a:spLocks noChangeArrowheads="1"/>
              </p:cNvSpPr>
              <p:nvPr/>
            </p:nvSpPr>
            <p:spPr bwMode="auto">
              <a:xfrm>
                <a:off x="6667054" y="4516010"/>
                <a:ext cx="50919" cy="50924"/>
              </a:xfrm>
              <a:prstGeom prst="rect">
                <a:avLst/>
              </a:prstGeom>
              <a:noFill/>
              <a:ln w="9525">
                <a:noFill/>
                <a:miter lim="800000"/>
                <a:headEnd/>
                <a:tailEnd/>
              </a:ln>
            </p:spPr>
            <p:txBody>
              <a:bodyPr anchor="ctr"/>
              <a:lstStyle/>
              <a:p>
                <a:pPr algn="ctr"/>
                <a:endParaRPr lang="en-GB" sz="2400">
                  <a:solidFill>
                    <a:srgbClr val="FFFFFF"/>
                  </a:solidFill>
                  <a:latin typeface="Calibri" pitchFamily="34" charset="0"/>
                  <a:ea typeface="MS PGothic"/>
                  <a:cs typeface="MS PGothic"/>
                  <a:sym typeface="Times New Roman" pitchFamily="18" charset="0"/>
                </a:endParaRPr>
              </a:p>
            </p:txBody>
          </p:sp>
        </p:grpSp>
        <p:grpSp>
          <p:nvGrpSpPr>
            <p:cNvPr id="26702" name="Oval 124"/>
            <p:cNvGrpSpPr>
              <a:grpSpLocks noChangeAspect="1"/>
            </p:cNvGrpSpPr>
            <p:nvPr/>
          </p:nvGrpSpPr>
          <p:grpSpPr bwMode="auto">
            <a:xfrm>
              <a:off x="6553156" y="4269183"/>
              <a:ext cx="188948" cy="182839"/>
              <a:chOff x="6553200" y="4413504"/>
              <a:chExt cx="188976" cy="182880"/>
            </a:xfrm>
          </p:grpSpPr>
          <p:pic>
            <p:nvPicPr>
              <p:cNvPr id="26718" name="Oval 124"/>
              <p:cNvPicPr>
                <a:picLocks noChangeAspect="1" noChangeArrowheads="1"/>
              </p:cNvPicPr>
              <p:nvPr/>
            </p:nvPicPr>
            <p:blipFill>
              <a:blip r:embed="rId38"/>
              <a:srcRect/>
              <a:stretch>
                <a:fillRect/>
              </a:stretch>
            </p:blipFill>
            <p:spPr bwMode="auto">
              <a:xfrm>
                <a:off x="6553200" y="4413504"/>
                <a:ext cx="188976" cy="182880"/>
              </a:xfrm>
              <a:prstGeom prst="rect">
                <a:avLst/>
              </a:prstGeom>
              <a:noFill/>
              <a:ln w="9525">
                <a:noFill/>
                <a:miter lim="800000"/>
                <a:headEnd/>
                <a:tailEnd/>
              </a:ln>
            </p:spPr>
          </p:pic>
          <p:sp>
            <p:nvSpPr>
              <p:cNvPr id="26719" name="Text Box 392"/>
              <p:cNvSpPr txBox="1">
                <a:spLocks noChangeArrowheads="1"/>
              </p:cNvSpPr>
              <p:nvPr/>
            </p:nvSpPr>
            <p:spPr bwMode="auto">
              <a:xfrm>
                <a:off x="6623010" y="4462549"/>
                <a:ext cx="50919" cy="50924"/>
              </a:xfrm>
              <a:prstGeom prst="rect">
                <a:avLst/>
              </a:prstGeom>
              <a:noFill/>
              <a:ln w="9525">
                <a:noFill/>
                <a:miter lim="800000"/>
                <a:headEnd/>
                <a:tailEnd/>
              </a:ln>
            </p:spPr>
            <p:txBody>
              <a:bodyPr anchor="ctr"/>
              <a:lstStyle/>
              <a:p>
                <a:pPr algn="ctr"/>
                <a:endParaRPr lang="en-GB" sz="2400">
                  <a:solidFill>
                    <a:srgbClr val="FFFFFF"/>
                  </a:solidFill>
                  <a:latin typeface="Calibri" pitchFamily="34" charset="0"/>
                  <a:ea typeface="MS PGothic"/>
                  <a:cs typeface="MS PGothic"/>
                  <a:sym typeface="Times New Roman" pitchFamily="18" charset="0"/>
                </a:endParaRPr>
              </a:p>
            </p:txBody>
          </p:sp>
        </p:grpSp>
        <p:grpSp>
          <p:nvGrpSpPr>
            <p:cNvPr id="26703" name="Oval 125"/>
            <p:cNvGrpSpPr>
              <a:grpSpLocks noChangeAspect="1"/>
            </p:cNvGrpSpPr>
            <p:nvPr/>
          </p:nvGrpSpPr>
          <p:grpSpPr bwMode="auto">
            <a:xfrm>
              <a:off x="6565347" y="4086344"/>
              <a:ext cx="188948" cy="182839"/>
              <a:chOff x="6565392" y="4230624"/>
              <a:chExt cx="188976" cy="182880"/>
            </a:xfrm>
          </p:grpSpPr>
          <p:pic>
            <p:nvPicPr>
              <p:cNvPr id="26716" name="Oval 125"/>
              <p:cNvPicPr>
                <a:picLocks noChangeAspect="1" noChangeArrowheads="1"/>
              </p:cNvPicPr>
              <p:nvPr/>
            </p:nvPicPr>
            <p:blipFill>
              <a:blip r:embed="rId39"/>
              <a:srcRect/>
              <a:stretch>
                <a:fillRect/>
              </a:stretch>
            </p:blipFill>
            <p:spPr bwMode="auto">
              <a:xfrm>
                <a:off x="6565392" y="4230624"/>
                <a:ext cx="188976" cy="182880"/>
              </a:xfrm>
              <a:prstGeom prst="rect">
                <a:avLst/>
              </a:prstGeom>
              <a:noFill/>
              <a:ln w="9525">
                <a:noFill/>
                <a:miter lim="800000"/>
                <a:headEnd/>
                <a:tailEnd/>
              </a:ln>
            </p:spPr>
          </p:pic>
          <p:sp>
            <p:nvSpPr>
              <p:cNvPr id="26717" name="Text Box 395"/>
              <p:cNvSpPr txBox="1">
                <a:spLocks noChangeArrowheads="1"/>
              </p:cNvSpPr>
              <p:nvPr/>
            </p:nvSpPr>
            <p:spPr bwMode="auto">
              <a:xfrm>
                <a:off x="6639149" y="4275942"/>
                <a:ext cx="50919" cy="50924"/>
              </a:xfrm>
              <a:prstGeom prst="rect">
                <a:avLst/>
              </a:prstGeom>
              <a:noFill/>
              <a:ln w="9525">
                <a:noFill/>
                <a:miter lim="800000"/>
                <a:headEnd/>
                <a:tailEnd/>
              </a:ln>
            </p:spPr>
            <p:txBody>
              <a:bodyPr anchor="ctr"/>
              <a:lstStyle/>
              <a:p>
                <a:pPr algn="ctr"/>
                <a:endParaRPr lang="en-GB" sz="2400">
                  <a:solidFill>
                    <a:srgbClr val="FFFFFF"/>
                  </a:solidFill>
                  <a:latin typeface="Calibri" pitchFamily="34" charset="0"/>
                  <a:ea typeface="MS PGothic"/>
                  <a:cs typeface="MS PGothic"/>
                  <a:sym typeface="Times New Roman" pitchFamily="18" charset="0"/>
                </a:endParaRPr>
              </a:p>
            </p:txBody>
          </p:sp>
        </p:grpSp>
        <p:grpSp>
          <p:nvGrpSpPr>
            <p:cNvPr id="26704" name="Oval 126"/>
            <p:cNvGrpSpPr>
              <a:grpSpLocks noChangeAspect="1"/>
            </p:cNvGrpSpPr>
            <p:nvPr/>
          </p:nvGrpSpPr>
          <p:grpSpPr bwMode="auto">
            <a:xfrm>
              <a:off x="7272377" y="3501258"/>
              <a:ext cx="188948" cy="182839"/>
              <a:chOff x="7272528" y="3645408"/>
              <a:chExt cx="188976" cy="182880"/>
            </a:xfrm>
          </p:grpSpPr>
          <p:pic>
            <p:nvPicPr>
              <p:cNvPr id="26714" name="Oval 126"/>
              <p:cNvPicPr>
                <a:picLocks noChangeAspect="1" noChangeArrowheads="1"/>
              </p:cNvPicPr>
              <p:nvPr/>
            </p:nvPicPr>
            <p:blipFill>
              <a:blip r:embed="rId40"/>
              <a:srcRect/>
              <a:stretch>
                <a:fillRect/>
              </a:stretch>
            </p:blipFill>
            <p:spPr bwMode="auto">
              <a:xfrm>
                <a:off x="7272528" y="3645408"/>
                <a:ext cx="188976" cy="182880"/>
              </a:xfrm>
              <a:prstGeom prst="rect">
                <a:avLst/>
              </a:prstGeom>
              <a:noFill/>
              <a:ln w="9525">
                <a:noFill/>
                <a:miter lim="800000"/>
                <a:headEnd/>
                <a:tailEnd/>
              </a:ln>
            </p:spPr>
          </p:pic>
          <p:sp>
            <p:nvSpPr>
              <p:cNvPr id="26715" name="Text Box 398"/>
              <p:cNvSpPr txBox="1">
                <a:spLocks noChangeArrowheads="1"/>
              </p:cNvSpPr>
              <p:nvPr/>
            </p:nvSpPr>
            <p:spPr bwMode="auto">
              <a:xfrm>
                <a:off x="7345388" y="3692462"/>
                <a:ext cx="50919" cy="50924"/>
              </a:xfrm>
              <a:prstGeom prst="rect">
                <a:avLst/>
              </a:prstGeom>
              <a:noFill/>
              <a:ln w="9525">
                <a:noFill/>
                <a:miter lim="800000"/>
                <a:headEnd/>
                <a:tailEnd/>
              </a:ln>
            </p:spPr>
            <p:txBody>
              <a:bodyPr anchor="ctr"/>
              <a:lstStyle/>
              <a:p>
                <a:pPr algn="ctr"/>
                <a:endParaRPr lang="en-GB" sz="2400">
                  <a:solidFill>
                    <a:srgbClr val="FFFFFF"/>
                  </a:solidFill>
                  <a:latin typeface="Calibri" pitchFamily="34" charset="0"/>
                  <a:ea typeface="MS PGothic"/>
                  <a:cs typeface="MS PGothic"/>
                  <a:sym typeface="Times New Roman" pitchFamily="18" charset="0"/>
                </a:endParaRPr>
              </a:p>
            </p:txBody>
          </p:sp>
        </p:grpSp>
        <p:grpSp>
          <p:nvGrpSpPr>
            <p:cNvPr id="26705" name="Oval 127"/>
            <p:cNvGrpSpPr>
              <a:grpSpLocks noChangeAspect="1"/>
            </p:cNvGrpSpPr>
            <p:nvPr/>
          </p:nvGrpSpPr>
          <p:grpSpPr bwMode="auto">
            <a:xfrm>
              <a:off x="7412564" y="3574394"/>
              <a:ext cx="188948" cy="176745"/>
              <a:chOff x="7412736" y="3718560"/>
              <a:chExt cx="188976" cy="176784"/>
            </a:xfrm>
          </p:grpSpPr>
          <p:pic>
            <p:nvPicPr>
              <p:cNvPr id="26712" name="Oval 127"/>
              <p:cNvPicPr>
                <a:picLocks noChangeAspect="1" noChangeArrowheads="1"/>
              </p:cNvPicPr>
              <p:nvPr/>
            </p:nvPicPr>
            <p:blipFill>
              <a:blip r:embed="rId41"/>
              <a:srcRect/>
              <a:stretch>
                <a:fillRect/>
              </a:stretch>
            </p:blipFill>
            <p:spPr bwMode="auto">
              <a:xfrm>
                <a:off x="7412736" y="3718560"/>
                <a:ext cx="188976" cy="176784"/>
              </a:xfrm>
              <a:prstGeom prst="rect">
                <a:avLst/>
              </a:prstGeom>
              <a:noFill/>
              <a:ln w="9525">
                <a:noFill/>
                <a:miter lim="800000"/>
                <a:headEnd/>
                <a:tailEnd/>
              </a:ln>
            </p:spPr>
          </p:pic>
          <p:sp>
            <p:nvSpPr>
              <p:cNvPr id="26713" name="Text Box 401"/>
              <p:cNvSpPr txBox="1">
                <a:spLocks noChangeArrowheads="1"/>
              </p:cNvSpPr>
              <p:nvPr/>
            </p:nvSpPr>
            <p:spPr bwMode="auto">
              <a:xfrm>
                <a:off x="7484774" y="3762805"/>
                <a:ext cx="50919" cy="50924"/>
              </a:xfrm>
              <a:prstGeom prst="rect">
                <a:avLst/>
              </a:prstGeom>
              <a:noFill/>
              <a:ln w="9525">
                <a:noFill/>
                <a:miter lim="800000"/>
                <a:headEnd/>
                <a:tailEnd/>
              </a:ln>
            </p:spPr>
            <p:txBody>
              <a:bodyPr anchor="ctr"/>
              <a:lstStyle/>
              <a:p>
                <a:pPr algn="ctr"/>
                <a:endParaRPr lang="en-GB" sz="2400">
                  <a:solidFill>
                    <a:srgbClr val="FFFFFF"/>
                  </a:solidFill>
                  <a:latin typeface="Calibri" pitchFamily="34" charset="0"/>
                  <a:ea typeface="MS PGothic"/>
                  <a:cs typeface="MS PGothic"/>
                  <a:sym typeface="Times New Roman" pitchFamily="18" charset="0"/>
                </a:endParaRPr>
              </a:p>
            </p:txBody>
          </p:sp>
        </p:grpSp>
        <p:grpSp>
          <p:nvGrpSpPr>
            <p:cNvPr id="26706" name="Oval 128"/>
            <p:cNvGrpSpPr>
              <a:grpSpLocks noChangeAspect="1"/>
            </p:cNvGrpSpPr>
            <p:nvPr/>
          </p:nvGrpSpPr>
          <p:grpSpPr bwMode="auto">
            <a:xfrm>
              <a:off x="7552751" y="3501258"/>
              <a:ext cx="182853" cy="182839"/>
              <a:chOff x="7552944" y="3645408"/>
              <a:chExt cx="182880" cy="182880"/>
            </a:xfrm>
          </p:grpSpPr>
          <p:pic>
            <p:nvPicPr>
              <p:cNvPr id="26710" name="Oval 128"/>
              <p:cNvPicPr>
                <a:picLocks noChangeAspect="1" noChangeArrowheads="1"/>
              </p:cNvPicPr>
              <p:nvPr/>
            </p:nvPicPr>
            <p:blipFill>
              <a:blip r:embed="rId42"/>
              <a:srcRect/>
              <a:stretch>
                <a:fillRect/>
              </a:stretch>
            </p:blipFill>
            <p:spPr bwMode="auto">
              <a:xfrm>
                <a:off x="7552944" y="3645408"/>
                <a:ext cx="182880" cy="182880"/>
              </a:xfrm>
              <a:prstGeom prst="rect">
                <a:avLst/>
              </a:prstGeom>
              <a:noFill/>
              <a:ln w="9525">
                <a:noFill/>
                <a:miter lim="800000"/>
                <a:headEnd/>
                <a:tailEnd/>
              </a:ln>
            </p:spPr>
          </p:pic>
          <p:sp>
            <p:nvSpPr>
              <p:cNvPr id="26711" name="Text Box 404"/>
              <p:cNvSpPr txBox="1">
                <a:spLocks noChangeArrowheads="1"/>
              </p:cNvSpPr>
              <p:nvPr/>
            </p:nvSpPr>
            <p:spPr bwMode="auto">
              <a:xfrm>
                <a:off x="7621967" y="3690789"/>
                <a:ext cx="50919" cy="50924"/>
              </a:xfrm>
              <a:prstGeom prst="rect">
                <a:avLst/>
              </a:prstGeom>
              <a:noFill/>
              <a:ln w="9525">
                <a:noFill/>
                <a:miter lim="800000"/>
                <a:headEnd/>
                <a:tailEnd/>
              </a:ln>
            </p:spPr>
            <p:txBody>
              <a:bodyPr anchor="ctr"/>
              <a:lstStyle/>
              <a:p>
                <a:pPr algn="ctr"/>
                <a:endParaRPr lang="en-GB" sz="2400">
                  <a:solidFill>
                    <a:srgbClr val="FFFFFF"/>
                  </a:solidFill>
                  <a:latin typeface="Calibri" pitchFamily="34" charset="0"/>
                  <a:ea typeface="MS PGothic"/>
                  <a:cs typeface="MS PGothic"/>
                  <a:sym typeface="Times New Roman" pitchFamily="18" charset="0"/>
                </a:endParaRPr>
              </a:p>
            </p:txBody>
          </p:sp>
        </p:grpSp>
        <p:grpSp>
          <p:nvGrpSpPr>
            <p:cNvPr id="26707" name="Oval 129"/>
            <p:cNvGrpSpPr>
              <a:grpSpLocks noChangeAspect="1"/>
            </p:cNvGrpSpPr>
            <p:nvPr/>
          </p:nvGrpSpPr>
          <p:grpSpPr bwMode="auto">
            <a:xfrm>
              <a:off x="7607607" y="3318418"/>
              <a:ext cx="188948" cy="182839"/>
              <a:chOff x="7607808" y="3462528"/>
              <a:chExt cx="188976" cy="182880"/>
            </a:xfrm>
          </p:grpSpPr>
          <p:pic>
            <p:nvPicPr>
              <p:cNvPr id="26708" name="Oval 129"/>
              <p:cNvPicPr>
                <a:picLocks noChangeAspect="1" noChangeArrowheads="1"/>
              </p:cNvPicPr>
              <p:nvPr/>
            </p:nvPicPr>
            <p:blipFill>
              <a:blip r:embed="rId43"/>
              <a:srcRect/>
              <a:stretch>
                <a:fillRect/>
              </a:stretch>
            </p:blipFill>
            <p:spPr bwMode="auto">
              <a:xfrm>
                <a:off x="7607808" y="3462528"/>
                <a:ext cx="188976" cy="182880"/>
              </a:xfrm>
              <a:prstGeom prst="rect">
                <a:avLst/>
              </a:prstGeom>
              <a:noFill/>
              <a:ln w="9525">
                <a:noFill/>
                <a:miter lim="800000"/>
                <a:headEnd/>
                <a:tailEnd/>
              </a:ln>
            </p:spPr>
          </p:pic>
          <p:sp>
            <p:nvSpPr>
              <p:cNvPr id="26709" name="Text Box 407"/>
              <p:cNvSpPr txBox="1">
                <a:spLocks noChangeArrowheads="1"/>
              </p:cNvSpPr>
              <p:nvPr/>
            </p:nvSpPr>
            <p:spPr bwMode="auto">
              <a:xfrm>
                <a:off x="7679101" y="3510984"/>
                <a:ext cx="50919" cy="50924"/>
              </a:xfrm>
              <a:prstGeom prst="rect">
                <a:avLst/>
              </a:prstGeom>
              <a:noFill/>
              <a:ln w="9525">
                <a:noFill/>
                <a:miter lim="800000"/>
                <a:headEnd/>
                <a:tailEnd/>
              </a:ln>
            </p:spPr>
            <p:txBody>
              <a:bodyPr anchor="ctr"/>
              <a:lstStyle/>
              <a:p>
                <a:pPr algn="ctr"/>
                <a:endParaRPr lang="en-GB" sz="2400">
                  <a:solidFill>
                    <a:srgbClr val="FFFFFF"/>
                  </a:solidFill>
                  <a:latin typeface="Calibri" pitchFamily="34" charset="0"/>
                  <a:ea typeface="MS PGothic"/>
                  <a:cs typeface="MS PGothic"/>
                  <a:sym typeface="Times New Roman" pitchFamily="18" charset="0"/>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right)">
                                      <p:cBhvr>
                                        <p:cTn id="14" dur="500"/>
                                        <p:tgtEl>
                                          <p:spTgt spid="33"/>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right)">
                                      <p:cBhvr>
                                        <p:cTn id="17" dur="500"/>
                                        <p:tgtEl>
                                          <p:spTgt spid="3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par>
                                <p:cTn id="21" presetID="22" presetClass="entr" presetSubtype="8"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nodeType="afterGroup">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500"/>
                                        <p:tgtEl>
                                          <p:spTgt spid="67"/>
                                        </p:tgtEl>
                                      </p:cBhvr>
                                    </p:animEffect>
                                  </p:childTnLst>
                                </p:cTn>
                              </p:par>
                            </p:childTnLst>
                          </p:cTn>
                        </p:par>
                        <p:par>
                          <p:cTn id="33" fill="hold" nodeType="afterGroup">
                            <p:stCondLst>
                              <p:cond delay="500"/>
                            </p:stCondLst>
                            <p:childTnLst>
                              <p:par>
                                <p:cTn id="34" presetID="22" presetClass="entr" presetSubtype="4"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500"/>
                                        <p:tgtEl>
                                          <p:spTgt spid="24"/>
                                        </p:tgtEl>
                                      </p:cBhvr>
                                    </p:animEffect>
                                  </p:childTnLst>
                                </p:cTn>
                              </p:par>
                              <p:par>
                                <p:cTn id="37" presetID="22" presetClass="entr" presetSubtype="2"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right)">
                                      <p:cBhvr>
                                        <p:cTn id="39" dur="500"/>
                                        <p:tgtEl>
                                          <p:spTgt spid="23"/>
                                        </p:tgtEl>
                                      </p:cBhvr>
                                    </p:animEffect>
                                  </p:childTnLst>
                                </p:cTn>
                              </p:par>
                              <p:par>
                                <p:cTn id="40" presetID="22" presetClass="entr" presetSubtype="2"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right)">
                                      <p:cBhvr>
                                        <p:cTn id="42" dur="500"/>
                                        <p:tgtEl>
                                          <p:spTgt spid="22"/>
                                        </p:tgtEl>
                                      </p:cBhvr>
                                    </p:animEffect>
                                  </p:childTnLst>
                                </p:cTn>
                              </p:par>
                              <p:par>
                                <p:cTn id="43" presetID="22" presetClass="entr" presetSubtype="2"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right)">
                                      <p:cBhvr>
                                        <p:cTn id="45" dur="500"/>
                                        <p:tgtEl>
                                          <p:spTgt spid="21"/>
                                        </p:tgtEl>
                                      </p:cBhvr>
                                    </p:animEffect>
                                  </p:childTnLst>
                                </p:cTn>
                              </p:par>
                              <p:par>
                                <p:cTn id="46" presetID="22" presetClass="entr" presetSubtype="2"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right)">
                                      <p:cBhvr>
                                        <p:cTn id="48" dur="500"/>
                                        <p:tgtEl>
                                          <p:spTgt spid="27"/>
                                        </p:tgtEl>
                                      </p:cBhvr>
                                    </p:animEffect>
                                  </p:childTnLst>
                                </p:cTn>
                              </p:par>
                              <p:par>
                                <p:cTn id="49" presetID="22" presetClass="entr" presetSubtype="2"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right)">
                                      <p:cBhvr>
                                        <p:cTn id="51" dur="500"/>
                                        <p:tgtEl>
                                          <p:spTgt spid="28"/>
                                        </p:tgtEl>
                                      </p:cBhvr>
                                    </p:animEffect>
                                  </p:childTnLst>
                                </p:cTn>
                              </p:par>
                              <p:par>
                                <p:cTn id="52" presetID="22" presetClass="entr" presetSubtype="2"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right)">
                                      <p:cBhvr>
                                        <p:cTn id="54" dur="500"/>
                                        <p:tgtEl>
                                          <p:spTgt spid="29"/>
                                        </p:tgtEl>
                                      </p:cBhvr>
                                    </p:animEffect>
                                  </p:childTnLst>
                                </p:cTn>
                              </p:par>
                              <p:par>
                                <p:cTn id="55" presetID="22" presetClass="entr" presetSubtype="2"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right)">
                                      <p:cBhvr>
                                        <p:cTn id="57" dur="500"/>
                                        <p:tgtEl>
                                          <p:spTgt spid="25"/>
                                        </p:tgtEl>
                                      </p:cBhvr>
                                    </p:animEffect>
                                  </p:childTnLst>
                                </p:cTn>
                              </p:par>
                              <p:par>
                                <p:cTn id="58" presetID="22" presetClass="entr" presetSubtype="8" fill="hold" nodeType="with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left)">
                                      <p:cBhvr>
                                        <p:cTn id="60" dur="500"/>
                                        <p:tgtEl>
                                          <p:spTgt spid="39"/>
                                        </p:tgtEl>
                                      </p:cBhvr>
                                    </p:animEffect>
                                  </p:childTnLst>
                                </p:cTn>
                              </p:par>
                              <p:par>
                                <p:cTn id="61" presetID="22" presetClass="entr" presetSubtype="2"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right)">
                                      <p:cBhvr>
                                        <p:cTn id="63" dur="500"/>
                                        <p:tgtEl>
                                          <p:spTgt spid="26"/>
                                        </p:tgtEl>
                                      </p:cBhvr>
                                    </p:animEffect>
                                  </p:childTnLst>
                                </p:cTn>
                              </p:par>
                              <p:par>
                                <p:cTn id="64" presetID="22" presetClass="entr" presetSubtype="2" fill="hold"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right)">
                                      <p:cBhvr>
                                        <p:cTn id="66" dur="500"/>
                                        <p:tgtEl>
                                          <p:spTgt spid="35"/>
                                        </p:tgtEl>
                                      </p:cBhvr>
                                    </p:animEffect>
                                  </p:childTnLst>
                                </p:cTn>
                              </p:par>
                              <p:par>
                                <p:cTn id="67" presetID="22" presetClass="entr" presetSubtype="2"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right)">
                                      <p:cBhvr>
                                        <p:cTn id="69" dur="500"/>
                                        <p:tgtEl>
                                          <p:spTgt spid="30"/>
                                        </p:tgtEl>
                                      </p:cBhvr>
                                    </p:animEffect>
                                  </p:childTnLst>
                                </p:cTn>
                              </p:par>
                              <p:par>
                                <p:cTn id="70" presetID="22" presetClass="entr" presetSubtype="4" fill="hold" nodeType="with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wipe(down)">
                                      <p:cBhvr>
                                        <p:cTn id="72" dur="500"/>
                                        <p:tgtEl>
                                          <p:spTgt spid="64"/>
                                        </p:tgtEl>
                                      </p:cBhvr>
                                    </p:animEffect>
                                  </p:childTnLst>
                                </p:cTn>
                              </p:par>
                              <p:par>
                                <p:cTn id="73" presetID="22" presetClass="entr" presetSubtype="4" fill="hold" nodeType="with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down)">
                                      <p:cBhvr>
                                        <p:cTn id="75" dur="500"/>
                                        <p:tgtEl>
                                          <p:spTgt spid="65"/>
                                        </p:tgtEl>
                                      </p:cBhvr>
                                    </p:animEffect>
                                  </p:childTnLst>
                                </p:cTn>
                              </p:par>
                              <p:par>
                                <p:cTn id="76" presetID="22" presetClass="entr" presetSubtype="4" fill="hold" nodeType="with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wipe(down)">
                                      <p:cBhvr>
                                        <p:cTn id="78" dur="500"/>
                                        <p:tgtEl>
                                          <p:spTgt spid="66"/>
                                        </p:tgtEl>
                                      </p:cBhvr>
                                    </p:animEffect>
                                  </p:childTnLst>
                                </p:cTn>
                              </p:par>
                            </p:childTnLst>
                          </p:cTn>
                        </p:par>
                        <p:par>
                          <p:cTn id="79" fill="hold" nodeType="afterGroup">
                            <p:stCondLst>
                              <p:cond delay="1000"/>
                            </p:stCondLst>
                            <p:childTnLst>
                              <p:par>
                                <p:cTn id="80" presetID="10" presetClass="entr" presetSubtype="0"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500"/>
                                        <p:tgtEl>
                                          <p:spTgt spid="1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nodeType="click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fade">
                                      <p:cBhvr>
                                        <p:cTn id="87" dur="500"/>
                                        <p:tgtEl>
                                          <p:spTgt spid="51"/>
                                        </p:tgtEl>
                                      </p:cBhvr>
                                    </p:animEffect>
                                  </p:childTnLst>
                                </p:cTn>
                              </p:par>
                            </p:childTnLst>
                          </p:cTn>
                        </p:par>
                        <p:par>
                          <p:cTn id="88" fill="hold" nodeType="afterGroup">
                            <p:stCondLst>
                              <p:cond delay="500"/>
                            </p:stCondLst>
                            <p:childTnLst>
                              <p:par>
                                <p:cTn id="89" presetID="22" presetClass="entr" presetSubtype="1"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wipe(up)">
                                      <p:cBhvr>
                                        <p:cTn id="91" dur="500"/>
                                        <p:tgtEl>
                                          <p:spTgt spid="40"/>
                                        </p:tgtEl>
                                      </p:cBhvr>
                                    </p:animEffect>
                                  </p:childTnLst>
                                </p:cTn>
                              </p:par>
                              <p:par>
                                <p:cTn id="92" presetID="22" presetClass="entr" presetSubtype="1" fill="hold" nodeType="with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wipe(up)">
                                      <p:cBhvr>
                                        <p:cTn id="94" dur="500"/>
                                        <p:tgtEl>
                                          <p:spTgt spid="41"/>
                                        </p:tgtEl>
                                      </p:cBhvr>
                                    </p:animEffect>
                                  </p:childTnLst>
                                </p:cTn>
                              </p:par>
                              <p:par>
                                <p:cTn id="95" presetID="22" presetClass="entr" presetSubtype="2" fill="hold" nodeType="with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500"/>
                                        <p:tgtEl>
                                          <p:spTgt spid="42"/>
                                        </p:tgtEl>
                                      </p:cBhvr>
                                    </p:animEffect>
                                  </p:childTnLst>
                                </p:cTn>
                              </p:par>
                              <p:par>
                                <p:cTn id="98" presetID="22" presetClass="entr" presetSubtype="2" fill="hold"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wipe(right)">
                                      <p:cBhvr>
                                        <p:cTn id="100" dur="500"/>
                                        <p:tgtEl>
                                          <p:spTgt spid="43"/>
                                        </p:tgtEl>
                                      </p:cBhvr>
                                    </p:animEffect>
                                  </p:childTnLst>
                                </p:cTn>
                              </p:par>
                              <p:par>
                                <p:cTn id="101" presetID="22" presetClass="entr" presetSubtype="2" fill="hold"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500"/>
                                        <p:tgtEl>
                                          <p:spTgt spid="44"/>
                                        </p:tgtEl>
                                      </p:cBhvr>
                                    </p:animEffect>
                                  </p:childTnLst>
                                </p:cTn>
                              </p:par>
                              <p:par>
                                <p:cTn id="104" presetID="22" presetClass="entr" presetSubtype="2" fill="hold" nodeType="withEffect">
                                  <p:stCondLst>
                                    <p:cond delay="0"/>
                                  </p:stCondLst>
                                  <p:childTnLst>
                                    <p:set>
                                      <p:cBhvr>
                                        <p:cTn id="105" dur="1" fill="hold">
                                          <p:stCondLst>
                                            <p:cond delay="0"/>
                                          </p:stCondLst>
                                        </p:cTn>
                                        <p:tgtEl>
                                          <p:spTgt spid="45"/>
                                        </p:tgtEl>
                                        <p:attrNameLst>
                                          <p:attrName>style.visibility</p:attrName>
                                        </p:attrNameLst>
                                      </p:cBhvr>
                                      <p:to>
                                        <p:strVal val="visible"/>
                                      </p:to>
                                    </p:set>
                                    <p:animEffect transition="in" filter="wipe(right)">
                                      <p:cBhvr>
                                        <p:cTn id="106" dur="500"/>
                                        <p:tgtEl>
                                          <p:spTgt spid="45"/>
                                        </p:tgtEl>
                                      </p:cBhvr>
                                    </p:animEffect>
                                  </p:childTnLst>
                                </p:cTn>
                              </p:par>
                              <p:par>
                                <p:cTn id="107" presetID="22" presetClass="entr" presetSubtype="2" fill="hold"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wipe(right)">
                                      <p:cBhvr>
                                        <p:cTn id="109" dur="500"/>
                                        <p:tgtEl>
                                          <p:spTgt spid="46"/>
                                        </p:tgtEl>
                                      </p:cBhvr>
                                    </p:animEffect>
                                  </p:childTnLst>
                                </p:cTn>
                              </p:par>
                              <p:par>
                                <p:cTn id="110" presetID="22" presetClass="entr" presetSubtype="1" fill="hold" nodeType="withEffect">
                                  <p:stCondLst>
                                    <p:cond delay="0"/>
                                  </p:stCondLst>
                                  <p:childTnLst>
                                    <p:set>
                                      <p:cBhvr>
                                        <p:cTn id="111" dur="1" fill="hold">
                                          <p:stCondLst>
                                            <p:cond delay="0"/>
                                          </p:stCondLst>
                                        </p:cTn>
                                        <p:tgtEl>
                                          <p:spTgt spid="47"/>
                                        </p:tgtEl>
                                        <p:attrNameLst>
                                          <p:attrName>style.visibility</p:attrName>
                                        </p:attrNameLst>
                                      </p:cBhvr>
                                      <p:to>
                                        <p:strVal val="visible"/>
                                      </p:to>
                                    </p:set>
                                    <p:animEffect transition="in" filter="wipe(up)">
                                      <p:cBhvr>
                                        <p:cTn id="112" dur="500"/>
                                        <p:tgtEl>
                                          <p:spTgt spid="47"/>
                                        </p:tgtEl>
                                      </p:cBhvr>
                                    </p:animEffect>
                                  </p:childTnLst>
                                </p:cTn>
                              </p:par>
                              <p:par>
                                <p:cTn id="113" presetID="22" presetClass="entr" presetSubtype="1" fill="hold" nodeType="withEffect">
                                  <p:stCondLst>
                                    <p:cond delay="0"/>
                                  </p:stCondLst>
                                  <p:childTnLst>
                                    <p:set>
                                      <p:cBhvr>
                                        <p:cTn id="114" dur="1" fill="hold">
                                          <p:stCondLst>
                                            <p:cond delay="0"/>
                                          </p:stCondLst>
                                        </p:cTn>
                                        <p:tgtEl>
                                          <p:spTgt spid="48"/>
                                        </p:tgtEl>
                                        <p:attrNameLst>
                                          <p:attrName>style.visibility</p:attrName>
                                        </p:attrNameLst>
                                      </p:cBhvr>
                                      <p:to>
                                        <p:strVal val="visible"/>
                                      </p:to>
                                    </p:set>
                                    <p:animEffect transition="in" filter="wipe(up)">
                                      <p:cBhvr>
                                        <p:cTn id="115" dur="500"/>
                                        <p:tgtEl>
                                          <p:spTgt spid="48"/>
                                        </p:tgtEl>
                                      </p:cBhvr>
                                    </p:animEffect>
                                  </p:childTnLst>
                                </p:cTn>
                              </p:par>
                              <p:par>
                                <p:cTn id="116" presetID="22" presetClass="entr" presetSubtype="1" fill="hold" nodeType="with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wipe(up)">
                                      <p:cBhvr>
                                        <p:cTn id="118" dur="500"/>
                                        <p:tgtEl>
                                          <p:spTgt spid="49"/>
                                        </p:tgtEl>
                                      </p:cBhvr>
                                    </p:animEffect>
                                  </p:childTnLst>
                                </p:cTn>
                              </p:par>
                              <p:par>
                                <p:cTn id="119" presetID="22" presetClass="entr" presetSubtype="1" fill="hold" nodeType="withEffect">
                                  <p:stCondLst>
                                    <p:cond delay="0"/>
                                  </p:stCondLst>
                                  <p:childTnLst>
                                    <p:set>
                                      <p:cBhvr>
                                        <p:cTn id="120" dur="1" fill="hold">
                                          <p:stCondLst>
                                            <p:cond delay="0"/>
                                          </p:stCondLst>
                                        </p:cTn>
                                        <p:tgtEl>
                                          <p:spTgt spid="50"/>
                                        </p:tgtEl>
                                        <p:attrNameLst>
                                          <p:attrName>style.visibility</p:attrName>
                                        </p:attrNameLst>
                                      </p:cBhvr>
                                      <p:to>
                                        <p:strVal val="visible"/>
                                      </p:to>
                                    </p:set>
                                    <p:animEffect transition="in" filter="wipe(up)">
                                      <p:cBhvr>
                                        <p:cTn id="121" dur="500"/>
                                        <p:tgtEl>
                                          <p:spTgt spid="50"/>
                                        </p:tgtEl>
                                      </p:cBhvr>
                                    </p:animEffect>
                                  </p:childTnLst>
                                </p:cTn>
                              </p:par>
                            </p:childTnLst>
                          </p:cTn>
                        </p:par>
                        <p:par>
                          <p:cTn id="122" fill="hold" nodeType="afterGroup">
                            <p:stCondLst>
                              <p:cond delay="1000"/>
                            </p:stCondLst>
                            <p:childTnLst>
                              <p:par>
                                <p:cTn id="123" presetID="10" presetClass="entr" presetSubtype="0" fill="hold" grpId="0" nodeType="afterEffect">
                                  <p:stCondLst>
                                    <p:cond delay="0"/>
                                  </p:stCondLst>
                                  <p:childTnLst>
                                    <p:set>
                                      <p:cBhvr>
                                        <p:cTn id="124" dur="1" fill="hold">
                                          <p:stCondLst>
                                            <p:cond delay="0"/>
                                          </p:stCondLst>
                                        </p:cTn>
                                        <p:tgtEl>
                                          <p:spTgt spid="20"/>
                                        </p:tgtEl>
                                        <p:attrNameLst>
                                          <p:attrName>style.visibility</p:attrName>
                                        </p:attrNameLst>
                                      </p:cBhvr>
                                      <p:to>
                                        <p:strVal val="visible"/>
                                      </p:to>
                                    </p:set>
                                    <p:animEffect transition="in" filter="fade">
                                      <p:cBhvr>
                                        <p:cTn id="125" dur="500"/>
                                        <p:tgtEl>
                                          <p:spTgt spid="20"/>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0" presetClass="entr" presetSubtype="0" fill="hold" nodeType="clickEffect">
                                  <p:stCondLst>
                                    <p:cond delay="0"/>
                                  </p:stCondLst>
                                  <p:childTnLst>
                                    <p:set>
                                      <p:cBhvr>
                                        <p:cTn id="129" dur="1" fill="hold">
                                          <p:stCondLst>
                                            <p:cond delay="0"/>
                                          </p:stCondLst>
                                        </p:cTn>
                                        <p:tgtEl>
                                          <p:spTgt spid="5"/>
                                        </p:tgtEl>
                                        <p:attrNameLst>
                                          <p:attrName>style.visibility</p:attrName>
                                        </p:attrNameLst>
                                      </p:cBhvr>
                                      <p:to>
                                        <p:strVal val="visible"/>
                                      </p:to>
                                    </p:set>
                                    <p:animEffect transition="in" filter="fade">
                                      <p:cBhvr>
                                        <p:cTn id="130" dur="500"/>
                                        <p:tgtEl>
                                          <p:spTgt spid="5"/>
                                        </p:tgtEl>
                                      </p:cBhvr>
                                    </p:animEffect>
                                  </p:childTnLst>
                                </p:cTn>
                              </p:par>
                            </p:childTnLst>
                          </p:cTn>
                        </p:par>
                        <p:par>
                          <p:cTn id="131" fill="hold" nodeType="afterGroup">
                            <p:stCondLst>
                              <p:cond delay="500"/>
                            </p:stCondLst>
                            <p:childTnLst>
                              <p:par>
                                <p:cTn id="132" presetID="22" presetClass="entr" presetSubtype="1" fill="hold" grpId="0" nodeType="afterEffect">
                                  <p:stCondLst>
                                    <p:cond delay="0"/>
                                  </p:stCondLst>
                                  <p:childTnLst>
                                    <p:set>
                                      <p:cBhvr>
                                        <p:cTn id="133" dur="1" fill="hold">
                                          <p:stCondLst>
                                            <p:cond delay="0"/>
                                          </p:stCondLst>
                                        </p:cTn>
                                        <p:tgtEl>
                                          <p:spTgt spid="68816"/>
                                        </p:tgtEl>
                                        <p:attrNameLst>
                                          <p:attrName>style.visibility</p:attrName>
                                        </p:attrNameLst>
                                      </p:cBhvr>
                                      <p:to>
                                        <p:strVal val="visible"/>
                                      </p:to>
                                    </p:set>
                                    <p:animEffect transition="in" filter="wipe(up)">
                                      <p:cBhvr>
                                        <p:cTn id="134" dur="500"/>
                                        <p:tgtEl>
                                          <p:spTgt spid="68816"/>
                                        </p:tgtEl>
                                      </p:cBhvr>
                                    </p:animEffect>
                                  </p:childTnLst>
                                </p:cTn>
                              </p:par>
                            </p:childTnLst>
                          </p:cTn>
                        </p:par>
                        <p:par>
                          <p:cTn id="135" fill="hold" nodeType="afterGroup">
                            <p:stCondLst>
                              <p:cond delay="1000"/>
                            </p:stCondLst>
                            <p:childTnLst>
                              <p:par>
                                <p:cTn id="136" presetID="10" presetClass="entr" presetSubtype="0" fill="hold" grpId="0" nodeType="afterEffect">
                                  <p:stCondLst>
                                    <p:cond delay="0"/>
                                  </p:stCondLst>
                                  <p:childTnLst>
                                    <p:set>
                                      <p:cBhvr>
                                        <p:cTn id="137" dur="1" fill="hold">
                                          <p:stCondLst>
                                            <p:cond delay="0"/>
                                          </p:stCondLst>
                                        </p:cTn>
                                        <p:tgtEl>
                                          <p:spTgt spid="3"/>
                                        </p:tgtEl>
                                        <p:attrNameLst>
                                          <p:attrName>style.visibility</p:attrName>
                                        </p:attrNameLst>
                                      </p:cBhvr>
                                      <p:to>
                                        <p:strVal val="visible"/>
                                      </p:to>
                                    </p:set>
                                    <p:animEffect transition="in" filter="fade">
                                      <p:cBhvr>
                                        <p:cTn id="138" dur="500"/>
                                        <p:tgtEl>
                                          <p:spTgt spid="3"/>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0" presetClass="entr" presetSubtype="0" fill="hold" nodeType="clickEffect">
                                  <p:stCondLst>
                                    <p:cond delay="0"/>
                                  </p:stCondLst>
                                  <p:childTnLst>
                                    <p:set>
                                      <p:cBhvr>
                                        <p:cTn id="142" dur="1" fill="hold">
                                          <p:stCondLst>
                                            <p:cond delay="0"/>
                                          </p:stCondLst>
                                        </p:cTn>
                                        <p:tgtEl>
                                          <p:spTgt spid="113"/>
                                        </p:tgtEl>
                                        <p:attrNameLst>
                                          <p:attrName>style.visibility</p:attrName>
                                        </p:attrNameLst>
                                      </p:cBhvr>
                                      <p:to>
                                        <p:strVal val="visible"/>
                                      </p:to>
                                    </p:set>
                                    <p:animEffect transition="in" filter="fade">
                                      <p:cBhvr>
                                        <p:cTn id="143" dur="500"/>
                                        <p:tgtEl>
                                          <p:spTgt spid="113"/>
                                        </p:tgtEl>
                                      </p:cBhvr>
                                    </p:animEffect>
                                  </p:childTnLst>
                                </p:cTn>
                              </p:par>
                            </p:childTnLst>
                          </p:cTn>
                        </p:par>
                        <p:par>
                          <p:cTn id="144" fill="hold" nodeType="afterGroup">
                            <p:stCondLst>
                              <p:cond delay="500"/>
                            </p:stCondLst>
                            <p:childTnLst>
                              <p:par>
                                <p:cTn id="145" presetID="10" presetClass="entr" presetSubtype="0" fill="hold" grpId="0" nodeType="afterEffect">
                                  <p:stCondLst>
                                    <p:cond delay="0"/>
                                  </p:stCondLst>
                                  <p:childTnLst>
                                    <p:set>
                                      <p:cBhvr>
                                        <p:cTn id="146" dur="1" fill="hold">
                                          <p:stCondLst>
                                            <p:cond delay="0"/>
                                          </p:stCondLst>
                                        </p:cTn>
                                        <p:tgtEl>
                                          <p:spTgt spid="19"/>
                                        </p:tgtEl>
                                        <p:attrNameLst>
                                          <p:attrName>style.visibility</p:attrName>
                                        </p:attrNameLst>
                                      </p:cBhvr>
                                      <p:to>
                                        <p:strVal val="visible"/>
                                      </p:to>
                                    </p:set>
                                    <p:animEffect transition="in" filter="fade">
                                      <p:cBhvr>
                                        <p:cTn id="147" dur="500"/>
                                        <p:tgtEl>
                                          <p:spTgt spid="19"/>
                                        </p:tgtEl>
                                      </p:cBhvr>
                                    </p:animEffect>
                                  </p:childTnLst>
                                </p:cTn>
                              </p:par>
                              <p:par>
                                <p:cTn id="148" presetID="22" presetClass="entr" presetSubtype="8" fill="hold" nodeType="withEffect">
                                  <p:stCondLst>
                                    <p:cond delay="0"/>
                                  </p:stCondLst>
                                  <p:childTnLst>
                                    <p:set>
                                      <p:cBhvr>
                                        <p:cTn id="149" dur="1" fill="hold">
                                          <p:stCondLst>
                                            <p:cond delay="0"/>
                                          </p:stCondLst>
                                        </p:cTn>
                                        <p:tgtEl>
                                          <p:spTgt spid="101"/>
                                        </p:tgtEl>
                                        <p:attrNameLst>
                                          <p:attrName>style.visibility</p:attrName>
                                        </p:attrNameLst>
                                      </p:cBhvr>
                                      <p:to>
                                        <p:strVal val="visible"/>
                                      </p:to>
                                    </p:set>
                                    <p:animEffect transition="in" filter="wipe(left)">
                                      <p:cBhvr>
                                        <p:cTn id="150" dur="500"/>
                                        <p:tgtEl>
                                          <p:spTgt spid="101"/>
                                        </p:tgtEl>
                                      </p:cBhvr>
                                    </p:animEffect>
                                  </p:childTnLst>
                                </p:cTn>
                              </p:par>
                              <p:par>
                                <p:cTn id="151" presetID="22" presetClass="entr" presetSubtype="8" fill="hold" nodeType="withEffect">
                                  <p:stCondLst>
                                    <p:cond delay="0"/>
                                  </p:stCondLst>
                                  <p:childTnLst>
                                    <p:set>
                                      <p:cBhvr>
                                        <p:cTn id="152" dur="1" fill="hold">
                                          <p:stCondLst>
                                            <p:cond delay="0"/>
                                          </p:stCondLst>
                                        </p:cTn>
                                        <p:tgtEl>
                                          <p:spTgt spid="89"/>
                                        </p:tgtEl>
                                        <p:attrNameLst>
                                          <p:attrName>style.visibility</p:attrName>
                                        </p:attrNameLst>
                                      </p:cBhvr>
                                      <p:to>
                                        <p:strVal val="visible"/>
                                      </p:to>
                                    </p:set>
                                    <p:animEffect transition="in" filter="wipe(left)">
                                      <p:cBhvr>
                                        <p:cTn id="153" dur="500"/>
                                        <p:tgtEl>
                                          <p:spTgt spid="89"/>
                                        </p:tgtEl>
                                      </p:cBhvr>
                                    </p:animEffect>
                                  </p:childTnLst>
                                </p:cTn>
                              </p:par>
                              <p:par>
                                <p:cTn id="154" presetID="22" presetClass="entr" presetSubtype="8" fill="hold" nodeType="withEffect">
                                  <p:stCondLst>
                                    <p:cond delay="0"/>
                                  </p:stCondLst>
                                  <p:childTnLst>
                                    <p:set>
                                      <p:cBhvr>
                                        <p:cTn id="155" dur="1" fill="hold">
                                          <p:stCondLst>
                                            <p:cond delay="0"/>
                                          </p:stCondLst>
                                        </p:cTn>
                                        <p:tgtEl>
                                          <p:spTgt spid="12"/>
                                        </p:tgtEl>
                                        <p:attrNameLst>
                                          <p:attrName>style.visibility</p:attrName>
                                        </p:attrNameLst>
                                      </p:cBhvr>
                                      <p:to>
                                        <p:strVal val="visible"/>
                                      </p:to>
                                    </p:set>
                                    <p:animEffect transition="in" filter="wipe(left)">
                                      <p:cBhvr>
                                        <p:cTn id="156" dur="500"/>
                                        <p:tgtEl>
                                          <p:spTgt spid="12"/>
                                        </p:tgtEl>
                                      </p:cBhvr>
                                    </p:animEffect>
                                  </p:childTnLst>
                                </p:cTn>
                              </p:par>
                              <p:par>
                                <p:cTn id="157" presetID="22" presetClass="entr" presetSubtype="8" fill="hold" nodeType="withEffect">
                                  <p:stCondLst>
                                    <p:cond delay="0"/>
                                  </p:stCondLst>
                                  <p:childTnLst>
                                    <p:set>
                                      <p:cBhvr>
                                        <p:cTn id="158" dur="1" fill="hold">
                                          <p:stCondLst>
                                            <p:cond delay="0"/>
                                          </p:stCondLst>
                                        </p:cTn>
                                        <p:tgtEl>
                                          <p:spTgt spid="82"/>
                                        </p:tgtEl>
                                        <p:attrNameLst>
                                          <p:attrName>style.visibility</p:attrName>
                                        </p:attrNameLst>
                                      </p:cBhvr>
                                      <p:to>
                                        <p:strVal val="visible"/>
                                      </p:to>
                                    </p:set>
                                    <p:animEffect transition="in" filter="wipe(left)">
                                      <p:cBhvr>
                                        <p:cTn id="159" dur="500"/>
                                        <p:tgtEl>
                                          <p:spTgt spid="82"/>
                                        </p:tgtEl>
                                      </p:cBhvr>
                                    </p:animEffect>
                                  </p:childTnLst>
                                </p:cTn>
                              </p:par>
                              <p:par>
                                <p:cTn id="160" presetID="22" presetClass="entr" presetSubtype="8" fill="hold" nodeType="withEffect">
                                  <p:stCondLst>
                                    <p:cond delay="0"/>
                                  </p:stCondLst>
                                  <p:childTnLst>
                                    <p:set>
                                      <p:cBhvr>
                                        <p:cTn id="161" dur="1" fill="hold">
                                          <p:stCondLst>
                                            <p:cond delay="0"/>
                                          </p:stCondLst>
                                        </p:cTn>
                                        <p:tgtEl>
                                          <p:spTgt spid="83"/>
                                        </p:tgtEl>
                                        <p:attrNameLst>
                                          <p:attrName>style.visibility</p:attrName>
                                        </p:attrNameLst>
                                      </p:cBhvr>
                                      <p:to>
                                        <p:strVal val="visible"/>
                                      </p:to>
                                    </p:set>
                                    <p:animEffect transition="in" filter="wipe(left)">
                                      <p:cBhvr>
                                        <p:cTn id="162" dur="500"/>
                                        <p:tgtEl>
                                          <p:spTgt spid="83"/>
                                        </p:tgtEl>
                                      </p:cBhvr>
                                    </p:animEffect>
                                  </p:childTnLst>
                                </p:cTn>
                              </p:par>
                              <p:par>
                                <p:cTn id="163" presetID="22" presetClass="entr" presetSubtype="8" fill="hold" nodeType="withEffect">
                                  <p:stCondLst>
                                    <p:cond delay="0"/>
                                  </p:stCondLst>
                                  <p:childTnLst>
                                    <p:set>
                                      <p:cBhvr>
                                        <p:cTn id="164" dur="1" fill="hold">
                                          <p:stCondLst>
                                            <p:cond delay="0"/>
                                          </p:stCondLst>
                                        </p:cTn>
                                        <p:tgtEl>
                                          <p:spTgt spid="92"/>
                                        </p:tgtEl>
                                        <p:attrNameLst>
                                          <p:attrName>style.visibility</p:attrName>
                                        </p:attrNameLst>
                                      </p:cBhvr>
                                      <p:to>
                                        <p:strVal val="visible"/>
                                      </p:to>
                                    </p:set>
                                    <p:animEffect transition="in" filter="wipe(left)">
                                      <p:cBhvr>
                                        <p:cTn id="165" dur="500"/>
                                        <p:tgtEl>
                                          <p:spTgt spid="92"/>
                                        </p:tgtEl>
                                      </p:cBhvr>
                                    </p:animEffect>
                                  </p:childTnLst>
                                </p:cTn>
                              </p:par>
                              <p:par>
                                <p:cTn id="166" presetID="22" presetClass="entr" presetSubtype="8" fill="hold" grpId="0" nodeType="withEffect">
                                  <p:stCondLst>
                                    <p:cond delay="0"/>
                                  </p:stCondLst>
                                  <p:childTnLst>
                                    <p:set>
                                      <p:cBhvr>
                                        <p:cTn id="167" dur="1" fill="hold">
                                          <p:stCondLst>
                                            <p:cond delay="0"/>
                                          </p:stCondLst>
                                        </p:cTn>
                                        <p:tgtEl>
                                          <p:spTgt spid="91"/>
                                        </p:tgtEl>
                                        <p:attrNameLst>
                                          <p:attrName>style.visibility</p:attrName>
                                        </p:attrNameLst>
                                      </p:cBhvr>
                                      <p:to>
                                        <p:strVal val="visible"/>
                                      </p:to>
                                    </p:set>
                                    <p:animEffect transition="in" filter="wipe(left)">
                                      <p:cBhvr>
                                        <p:cTn id="168" dur="500"/>
                                        <p:tgtEl>
                                          <p:spTgt spid="91"/>
                                        </p:tgtEl>
                                      </p:cBhvr>
                                    </p:animEffect>
                                  </p:childTnLst>
                                </p:cTn>
                              </p:par>
                              <p:par>
                                <p:cTn id="169" presetID="22" presetClass="entr" presetSubtype="8" fill="hold" nodeType="withEffect">
                                  <p:stCondLst>
                                    <p:cond delay="0"/>
                                  </p:stCondLst>
                                  <p:childTnLst>
                                    <p:set>
                                      <p:cBhvr>
                                        <p:cTn id="170" dur="1" fill="hold">
                                          <p:stCondLst>
                                            <p:cond delay="0"/>
                                          </p:stCondLst>
                                        </p:cTn>
                                        <p:tgtEl>
                                          <p:spTgt spid="87"/>
                                        </p:tgtEl>
                                        <p:attrNameLst>
                                          <p:attrName>style.visibility</p:attrName>
                                        </p:attrNameLst>
                                      </p:cBhvr>
                                      <p:to>
                                        <p:strVal val="visible"/>
                                      </p:to>
                                    </p:set>
                                    <p:animEffect transition="in" filter="wipe(left)">
                                      <p:cBhvr>
                                        <p:cTn id="171" dur="500"/>
                                        <p:tgtEl>
                                          <p:spTgt spid="87"/>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88"/>
                                        </p:tgtEl>
                                        <p:attrNameLst>
                                          <p:attrName>style.visibility</p:attrName>
                                        </p:attrNameLst>
                                      </p:cBhvr>
                                      <p:to>
                                        <p:strVal val="visible"/>
                                      </p:to>
                                    </p:set>
                                    <p:animEffect transition="in" filter="wipe(left)">
                                      <p:cBhvr>
                                        <p:cTn id="174" dur="500"/>
                                        <p:tgtEl>
                                          <p:spTgt spid="88"/>
                                        </p:tgtEl>
                                      </p:cBhvr>
                                    </p:animEffect>
                                  </p:childTnLst>
                                </p:cTn>
                              </p:par>
                              <p:par>
                                <p:cTn id="175" presetID="22" presetClass="entr" presetSubtype="8" fill="hold" nodeType="withEffect">
                                  <p:stCondLst>
                                    <p:cond delay="0"/>
                                  </p:stCondLst>
                                  <p:childTnLst>
                                    <p:set>
                                      <p:cBhvr>
                                        <p:cTn id="176" dur="1" fill="hold">
                                          <p:stCondLst>
                                            <p:cond delay="0"/>
                                          </p:stCondLst>
                                        </p:cTn>
                                        <p:tgtEl>
                                          <p:spTgt spid="97"/>
                                        </p:tgtEl>
                                        <p:attrNameLst>
                                          <p:attrName>style.visibility</p:attrName>
                                        </p:attrNameLst>
                                      </p:cBhvr>
                                      <p:to>
                                        <p:strVal val="visible"/>
                                      </p:to>
                                    </p:set>
                                    <p:animEffect transition="in" filter="wipe(left)">
                                      <p:cBhvr>
                                        <p:cTn id="177" dur="500"/>
                                        <p:tgtEl>
                                          <p:spTgt spid="97"/>
                                        </p:tgtEl>
                                      </p:cBhvr>
                                    </p:animEffect>
                                  </p:childTnLst>
                                </p:cTn>
                              </p:par>
                              <p:par>
                                <p:cTn id="178" presetID="22" presetClass="entr" presetSubtype="8" fill="hold" nodeType="withEffect">
                                  <p:stCondLst>
                                    <p:cond delay="0"/>
                                  </p:stCondLst>
                                  <p:childTnLst>
                                    <p:set>
                                      <p:cBhvr>
                                        <p:cTn id="179" dur="1" fill="hold">
                                          <p:stCondLst>
                                            <p:cond delay="0"/>
                                          </p:stCondLst>
                                        </p:cTn>
                                        <p:tgtEl>
                                          <p:spTgt spid="95"/>
                                        </p:tgtEl>
                                        <p:attrNameLst>
                                          <p:attrName>style.visibility</p:attrName>
                                        </p:attrNameLst>
                                      </p:cBhvr>
                                      <p:to>
                                        <p:strVal val="visible"/>
                                      </p:to>
                                    </p:set>
                                    <p:animEffect transition="in" filter="wipe(left)">
                                      <p:cBhvr>
                                        <p:cTn id="180" dur="500"/>
                                        <p:tgtEl>
                                          <p:spTgt spid="95"/>
                                        </p:tgtEl>
                                      </p:cBhvr>
                                    </p:animEffect>
                                  </p:childTnLst>
                                </p:cTn>
                              </p:par>
                              <p:par>
                                <p:cTn id="181" presetID="22" presetClass="entr" presetSubtype="4" fill="hold" nodeType="withEffect">
                                  <p:stCondLst>
                                    <p:cond delay="0"/>
                                  </p:stCondLst>
                                  <p:childTnLst>
                                    <p:set>
                                      <p:cBhvr>
                                        <p:cTn id="182" dur="1" fill="hold">
                                          <p:stCondLst>
                                            <p:cond delay="0"/>
                                          </p:stCondLst>
                                        </p:cTn>
                                        <p:tgtEl>
                                          <p:spTgt spid="93"/>
                                        </p:tgtEl>
                                        <p:attrNameLst>
                                          <p:attrName>style.visibility</p:attrName>
                                        </p:attrNameLst>
                                      </p:cBhvr>
                                      <p:to>
                                        <p:strVal val="visible"/>
                                      </p:to>
                                    </p:set>
                                    <p:animEffect transition="in" filter="wipe(down)">
                                      <p:cBhvr>
                                        <p:cTn id="183" dur="500"/>
                                        <p:tgtEl>
                                          <p:spTgt spid="93"/>
                                        </p:tgtEl>
                                      </p:cBhvr>
                                    </p:animEffect>
                                  </p:childTnLst>
                                </p:cTn>
                              </p:par>
                              <p:par>
                                <p:cTn id="184" presetID="22" presetClass="entr" presetSubtype="4" fill="hold" nodeType="withEffect">
                                  <p:stCondLst>
                                    <p:cond delay="0"/>
                                  </p:stCondLst>
                                  <p:childTnLst>
                                    <p:set>
                                      <p:cBhvr>
                                        <p:cTn id="185" dur="1" fill="hold">
                                          <p:stCondLst>
                                            <p:cond delay="0"/>
                                          </p:stCondLst>
                                        </p:cTn>
                                        <p:tgtEl>
                                          <p:spTgt spid="90"/>
                                        </p:tgtEl>
                                        <p:attrNameLst>
                                          <p:attrName>style.visibility</p:attrName>
                                        </p:attrNameLst>
                                      </p:cBhvr>
                                      <p:to>
                                        <p:strVal val="visible"/>
                                      </p:to>
                                    </p:set>
                                    <p:animEffect transition="in" filter="wipe(down)">
                                      <p:cBhvr>
                                        <p:cTn id="186" dur="500"/>
                                        <p:tgtEl>
                                          <p:spTgt spid="90"/>
                                        </p:tgtEl>
                                      </p:cBhvr>
                                    </p:animEffect>
                                  </p:childTnLst>
                                </p:cTn>
                              </p:par>
                              <p:par>
                                <p:cTn id="187" presetID="22" presetClass="entr" presetSubtype="4" fill="hold" nodeType="withEffect">
                                  <p:stCondLst>
                                    <p:cond delay="0"/>
                                  </p:stCondLst>
                                  <p:childTnLst>
                                    <p:set>
                                      <p:cBhvr>
                                        <p:cTn id="188" dur="1" fill="hold">
                                          <p:stCondLst>
                                            <p:cond delay="0"/>
                                          </p:stCondLst>
                                        </p:cTn>
                                        <p:tgtEl>
                                          <p:spTgt spid="99"/>
                                        </p:tgtEl>
                                        <p:attrNameLst>
                                          <p:attrName>style.visibility</p:attrName>
                                        </p:attrNameLst>
                                      </p:cBhvr>
                                      <p:to>
                                        <p:strVal val="visible"/>
                                      </p:to>
                                    </p:set>
                                    <p:animEffect transition="in" filter="wipe(down)">
                                      <p:cBhvr>
                                        <p:cTn id="189" dur="500"/>
                                        <p:tgtEl>
                                          <p:spTgt spid="99"/>
                                        </p:tgtEl>
                                      </p:cBhvr>
                                    </p:animEffect>
                                  </p:childTnLst>
                                </p:cTn>
                              </p:par>
                              <p:par>
                                <p:cTn id="190" presetID="22" presetClass="entr" presetSubtype="4" fill="hold" nodeType="withEffect">
                                  <p:stCondLst>
                                    <p:cond delay="0"/>
                                  </p:stCondLst>
                                  <p:childTnLst>
                                    <p:set>
                                      <p:cBhvr>
                                        <p:cTn id="191" dur="1" fill="hold">
                                          <p:stCondLst>
                                            <p:cond delay="0"/>
                                          </p:stCondLst>
                                        </p:cTn>
                                        <p:tgtEl>
                                          <p:spTgt spid="84"/>
                                        </p:tgtEl>
                                        <p:attrNameLst>
                                          <p:attrName>style.visibility</p:attrName>
                                        </p:attrNameLst>
                                      </p:cBhvr>
                                      <p:to>
                                        <p:strVal val="visible"/>
                                      </p:to>
                                    </p:set>
                                    <p:animEffect transition="in" filter="wipe(down)">
                                      <p:cBhvr>
                                        <p:cTn id="192" dur="500"/>
                                        <p:tgtEl>
                                          <p:spTgt spid="84"/>
                                        </p:tgtEl>
                                      </p:cBhvr>
                                    </p:animEffect>
                                  </p:childTnLst>
                                </p:cTn>
                              </p:par>
                              <p:par>
                                <p:cTn id="193" presetID="22" presetClass="entr" presetSubtype="8" fill="hold" nodeType="withEffect">
                                  <p:stCondLst>
                                    <p:cond delay="0"/>
                                  </p:stCondLst>
                                  <p:childTnLst>
                                    <p:set>
                                      <p:cBhvr>
                                        <p:cTn id="194" dur="1" fill="hold">
                                          <p:stCondLst>
                                            <p:cond delay="0"/>
                                          </p:stCondLst>
                                        </p:cTn>
                                        <p:tgtEl>
                                          <p:spTgt spid="85"/>
                                        </p:tgtEl>
                                        <p:attrNameLst>
                                          <p:attrName>style.visibility</p:attrName>
                                        </p:attrNameLst>
                                      </p:cBhvr>
                                      <p:to>
                                        <p:strVal val="visible"/>
                                      </p:to>
                                    </p:set>
                                    <p:animEffect transition="in" filter="wipe(left)">
                                      <p:cBhvr>
                                        <p:cTn id="195" dur="500"/>
                                        <p:tgtEl>
                                          <p:spTgt spid="85"/>
                                        </p:tgtEl>
                                      </p:cBhvr>
                                    </p:animEffect>
                                  </p:childTnLst>
                                </p:cTn>
                              </p:par>
                              <p:par>
                                <p:cTn id="196" presetID="22" presetClass="entr" presetSubtype="8" fill="hold" nodeType="withEffect">
                                  <p:stCondLst>
                                    <p:cond delay="0"/>
                                  </p:stCondLst>
                                  <p:childTnLst>
                                    <p:set>
                                      <p:cBhvr>
                                        <p:cTn id="197" dur="1" fill="hold">
                                          <p:stCondLst>
                                            <p:cond delay="0"/>
                                          </p:stCondLst>
                                        </p:cTn>
                                        <p:tgtEl>
                                          <p:spTgt spid="112"/>
                                        </p:tgtEl>
                                        <p:attrNameLst>
                                          <p:attrName>style.visibility</p:attrName>
                                        </p:attrNameLst>
                                      </p:cBhvr>
                                      <p:to>
                                        <p:strVal val="visible"/>
                                      </p:to>
                                    </p:set>
                                    <p:animEffect transition="in" filter="wipe(left)">
                                      <p:cBhvr>
                                        <p:cTn id="198" dur="500"/>
                                        <p:tgtEl>
                                          <p:spTgt spid="112"/>
                                        </p:tgtEl>
                                      </p:cBhvr>
                                    </p:animEffect>
                                  </p:childTnLst>
                                </p:cTn>
                              </p:par>
                              <p:par>
                                <p:cTn id="199" presetID="22" presetClass="entr" presetSubtype="4" fill="hold" nodeType="withEffect">
                                  <p:stCondLst>
                                    <p:cond delay="0"/>
                                  </p:stCondLst>
                                  <p:childTnLst>
                                    <p:set>
                                      <p:cBhvr>
                                        <p:cTn id="200" dur="1" fill="hold">
                                          <p:stCondLst>
                                            <p:cond delay="0"/>
                                          </p:stCondLst>
                                        </p:cTn>
                                        <p:tgtEl>
                                          <p:spTgt spid="96"/>
                                        </p:tgtEl>
                                        <p:attrNameLst>
                                          <p:attrName>style.visibility</p:attrName>
                                        </p:attrNameLst>
                                      </p:cBhvr>
                                      <p:to>
                                        <p:strVal val="visible"/>
                                      </p:to>
                                    </p:set>
                                    <p:animEffect transition="in" filter="wipe(down)">
                                      <p:cBhvr>
                                        <p:cTn id="201" dur="500"/>
                                        <p:tgtEl>
                                          <p:spTgt spid="96"/>
                                        </p:tgtEl>
                                      </p:cBhvr>
                                    </p:animEffect>
                                  </p:childTnLst>
                                </p:cTn>
                              </p:par>
                              <p:par>
                                <p:cTn id="202" presetID="22" presetClass="entr" presetSubtype="8" fill="hold" nodeType="withEffect">
                                  <p:stCondLst>
                                    <p:cond delay="0"/>
                                  </p:stCondLst>
                                  <p:childTnLst>
                                    <p:set>
                                      <p:cBhvr>
                                        <p:cTn id="203" dur="1" fill="hold">
                                          <p:stCondLst>
                                            <p:cond delay="0"/>
                                          </p:stCondLst>
                                        </p:cTn>
                                        <p:tgtEl>
                                          <p:spTgt spid="94"/>
                                        </p:tgtEl>
                                        <p:attrNameLst>
                                          <p:attrName>style.visibility</p:attrName>
                                        </p:attrNameLst>
                                      </p:cBhvr>
                                      <p:to>
                                        <p:strVal val="visible"/>
                                      </p:to>
                                    </p:set>
                                    <p:animEffect transition="in" filter="wipe(left)">
                                      <p:cBhvr>
                                        <p:cTn id="204" dur="500"/>
                                        <p:tgtEl>
                                          <p:spTgt spid="94"/>
                                        </p:tgtEl>
                                      </p:cBhvr>
                                    </p:animEffect>
                                  </p:childTnLst>
                                </p:cTn>
                              </p:par>
                              <p:par>
                                <p:cTn id="205" presetID="22" presetClass="entr" presetSubtype="2" fill="hold" nodeType="withEffect">
                                  <p:stCondLst>
                                    <p:cond delay="0"/>
                                  </p:stCondLst>
                                  <p:childTnLst>
                                    <p:set>
                                      <p:cBhvr>
                                        <p:cTn id="206" dur="1" fill="hold">
                                          <p:stCondLst>
                                            <p:cond delay="0"/>
                                          </p:stCondLst>
                                        </p:cTn>
                                        <p:tgtEl>
                                          <p:spTgt spid="98"/>
                                        </p:tgtEl>
                                        <p:attrNameLst>
                                          <p:attrName>style.visibility</p:attrName>
                                        </p:attrNameLst>
                                      </p:cBhvr>
                                      <p:to>
                                        <p:strVal val="visible"/>
                                      </p:to>
                                    </p:set>
                                    <p:animEffect transition="in" filter="wipe(right)">
                                      <p:cBhvr>
                                        <p:cTn id="207" dur="500"/>
                                        <p:tgtEl>
                                          <p:spTgt spid="98"/>
                                        </p:tgtEl>
                                      </p:cBhvr>
                                    </p:animEffect>
                                  </p:childTnLst>
                                </p:cTn>
                              </p:par>
                              <p:par>
                                <p:cTn id="208" presetID="22" presetClass="entr" presetSubtype="8" fill="hold" nodeType="withEffect">
                                  <p:stCondLst>
                                    <p:cond delay="0"/>
                                  </p:stCondLst>
                                  <p:childTnLst>
                                    <p:set>
                                      <p:cBhvr>
                                        <p:cTn id="209" dur="1" fill="hold">
                                          <p:stCondLst>
                                            <p:cond delay="0"/>
                                          </p:stCondLst>
                                        </p:cTn>
                                        <p:tgtEl>
                                          <p:spTgt spid="100"/>
                                        </p:tgtEl>
                                        <p:attrNameLst>
                                          <p:attrName>style.visibility</p:attrName>
                                        </p:attrNameLst>
                                      </p:cBhvr>
                                      <p:to>
                                        <p:strVal val="visible"/>
                                      </p:to>
                                    </p:set>
                                    <p:animEffect transition="in" filter="wipe(left)">
                                      <p:cBhvr>
                                        <p:cTn id="210" dur="500"/>
                                        <p:tgtEl>
                                          <p:spTgt spid="100"/>
                                        </p:tgtEl>
                                      </p:cBhvr>
                                    </p:animEffect>
                                  </p:childTnLst>
                                </p:cTn>
                              </p:par>
                              <p:par>
                                <p:cTn id="211" presetID="22" presetClass="entr" presetSubtype="8" fill="hold" nodeType="withEffect">
                                  <p:stCondLst>
                                    <p:cond delay="0"/>
                                  </p:stCondLst>
                                  <p:childTnLst>
                                    <p:set>
                                      <p:cBhvr>
                                        <p:cTn id="212" dur="1" fill="hold">
                                          <p:stCondLst>
                                            <p:cond delay="0"/>
                                          </p:stCondLst>
                                        </p:cTn>
                                        <p:tgtEl>
                                          <p:spTgt spid="86"/>
                                        </p:tgtEl>
                                        <p:attrNameLst>
                                          <p:attrName>style.visibility</p:attrName>
                                        </p:attrNameLst>
                                      </p:cBhvr>
                                      <p:to>
                                        <p:strVal val="visible"/>
                                      </p:to>
                                    </p:set>
                                    <p:animEffect transition="in" filter="wipe(left)">
                                      <p:cBhvr>
                                        <p:cTn id="21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33" grpId="0" animBg="1"/>
      <p:bldP spid="34" grpId="0" animBg="1"/>
      <p:bldP spid="88" grpId="0" animBg="1"/>
      <p:bldP spid="91" grpId="0" animBg="1"/>
      <p:bldP spid="68816"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 2"/>
          <p:cNvGrpSpPr>
            <a:grpSpLocks/>
          </p:cNvGrpSpPr>
          <p:nvPr/>
        </p:nvGrpSpPr>
        <p:grpSpPr bwMode="auto">
          <a:xfrm>
            <a:off x="6248400" y="1143000"/>
            <a:ext cx="2209800" cy="2406650"/>
            <a:chOff x="1084" y="624"/>
            <a:chExt cx="3208" cy="3328"/>
          </a:xfrm>
        </p:grpSpPr>
        <p:sp>
          <p:nvSpPr>
            <p:cNvPr id="28676" name="Freeform 49"/>
            <p:cNvSpPr>
              <a:spLocks noChangeAspect="1"/>
            </p:cNvSpPr>
            <p:nvPr/>
          </p:nvSpPr>
          <p:spPr bwMode="auto">
            <a:xfrm>
              <a:off x="2917" y="1937"/>
              <a:ext cx="60" cy="127"/>
            </a:xfrm>
            <a:custGeom>
              <a:avLst/>
              <a:gdLst>
                <a:gd name="T0" fmla="*/ 131 w 56"/>
                <a:gd name="T1" fmla="*/ 0 h 116"/>
                <a:gd name="T2" fmla="*/ 149 w 56"/>
                <a:gd name="T3" fmla="*/ 2 h 116"/>
                <a:gd name="T4" fmla="*/ 153 w 56"/>
                <a:gd name="T5" fmla="*/ 15 h 116"/>
                <a:gd name="T6" fmla="*/ 165 w 56"/>
                <a:gd name="T7" fmla="*/ 15 h 116"/>
                <a:gd name="T8" fmla="*/ 169 w 56"/>
                <a:gd name="T9" fmla="*/ 18 h 116"/>
                <a:gd name="T10" fmla="*/ 170 w 56"/>
                <a:gd name="T11" fmla="*/ 26 h 116"/>
                <a:gd name="T12" fmla="*/ 170 w 56"/>
                <a:gd name="T13" fmla="*/ 34 h 116"/>
                <a:gd name="T14" fmla="*/ 169 w 56"/>
                <a:gd name="T15" fmla="*/ 47 h 116"/>
                <a:gd name="T16" fmla="*/ 169 w 56"/>
                <a:gd name="T17" fmla="*/ 65 h 116"/>
                <a:gd name="T18" fmla="*/ 169 w 56"/>
                <a:gd name="T19" fmla="*/ 79 h 116"/>
                <a:gd name="T20" fmla="*/ 165 w 56"/>
                <a:gd name="T21" fmla="*/ 96 h 116"/>
                <a:gd name="T22" fmla="*/ 149 w 56"/>
                <a:gd name="T23" fmla="*/ 139 h 116"/>
                <a:gd name="T24" fmla="*/ 143 w 56"/>
                <a:gd name="T25" fmla="*/ 188 h 116"/>
                <a:gd name="T26" fmla="*/ 131 w 56"/>
                <a:gd name="T27" fmla="*/ 230 h 116"/>
                <a:gd name="T28" fmla="*/ 123 w 56"/>
                <a:gd name="T29" fmla="*/ 264 h 116"/>
                <a:gd name="T30" fmla="*/ 100 w 56"/>
                <a:gd name="T31" fmla="*/ 304 h 116"/>
                <a:gd name="T32" fmla="*/ 87 w 56"/>
                <a:gd name="T33" fmla="*/ 324 h 116"/>
                <a:gd name="T34" fmla="*/ 81 w 56"/>
                <a:gd name="T35" fmla="*/ 334 h 116"/>
                <a:gd name="T36" fmla="*/ 70 w 56"/>
                <a:gd name="T37" fmla="*/ 400 h 116"/>
                <a:gd name="T38" fmla="*/ 62 w 56"/>
                <a:gd name="T39" fmla="*/ 392 h 116"/>
                <a:gd name="T40" fmla="*/ 58 w 56"/>
                <a:gd name="T41" fmla="*/ 368 h 116"/>
                <a:gd name="T42" fmla="*/ 44 w 56"/>
                <a:gd name="T43" fmla="*/ 345 h 116"/>
                <a:gd name="T44" fmla="*/ 25 w 56"/>
                <a:gd name="T45" fmla="*/ 327 h 116"/>
                <a:gd name="T46" fmla="*/ 5 w 56"/>
                <a:gd name="T47" fmla="*/ 291 h 116"/>
                <a:gd name="T48" fmla="*/ 0 w 56"/>
                <a:gd name="T49" fmla="*/ 241 h 116"/>
                <a:gd name="T50" fmla="*/ 0 w 56"/>
                <a:gd name="T51" fmla="*/ 204 h 116"/>
                <a:gd name="T52" fmla="*/ 2 w 56"/>
                <a:gd name="T53" fmla="*/ 185 h 116"/>
                <a:gd name="T54" fmla="*/ 17 w 56"/>
                <a:gd name="T55" fmla="*/ 148 h 116"/>
                <a:gd name="T56" fmla="*/ 86 w 56"/>
                <a:gd name="T57" fmla="*/ 30 h 116"/>
                <a:gd name="T58" fmla="*/ 113 w 56"/>
                <a:gd name="T59" fmla="*/ 15 h 116"/>
                <a:gd name="T60" fmla="*/ 123 w 56"/>
                <a:gd name="T61" fmla="*/ 0 h 116"/>
                <a:gd name="T62" fmla="*/ 131 w 56"/>
                <a:gd name="T63" fmla="*/ 0 h 1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
                <a:gd name="T97" fmla="*/ 0 h 116"/>
                <a:gd name="T98" fmla="*/ 56 w 56"/>
                <a:gd name="T99" fmla="*/ 116 h 1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 h="116">
                  <a:moveTo>
                    <a:pt x="43" y="0"/>
                  </a:moveTo>
                  <a:lnTo>
                    <a:pt x="49" y="1"/>
                  </a:lnTo>
                  <a:lnTo>
                    <a:pt x="51" y="4"/>
                  </a:lnTo>
                  <a:lnTo>
                    <a:pt x="54" y="4"/>
                  </a:lnTo>
                  <a:lnTo>
                    <a:pt x="55" y="5"/>
                  </a:lnTo>
                  <a:lnTo>
                    <a:pt x="56" y="8"/>
                  </a:lnTo>
                  <a:lnTo>
                    <a:pt x="56" y="10"/>
                  </a:lnTo>
                  <a:lnTo>
                    <a:pt x="55" y="14"/>
                  </a:lnTo>
                  <a:lnTo>
                    <a:pt x="55" y="18"/>
                  </a:lnTo>
                  <a:lnTo>
                    <a:pt x="55" y="23"/>
                  </a:lnTo>
                  <a:lnTo>
                    <a:pt x="54" y="28"/>
                  </a:lnTo>
                  <a:lnTo>
                    <a:pt x="49" y="40"/>
                  </a:lnTo>
                  <a:lnTo>
                    <a:pt x="46" y="55"/>
                  </a:lnTo>
                  <a:lnTo>
                    <a:pt x="43" y="66"/>
                  </a:lnTo>
                  <a:lnTo>
                    <a:pt x="40" y="76"/>
                  </a:lnTo>
                  <a:lnTo>
                    <a:pt x="33" y="88"/>
                  </a:lnTo>
                  <a:lnTo>
                    <a:pt x="29" y="93"/>
                  </a:lnTo>
                  <a:lnTo>
                    <a:pt x="27" y="98"/>
                  </a:lnTo>
                  <a:lnTo>
                    <a:pt x="23" y="116"/>
                  </a:lnTo>
                  <a:lnTo>
                    <a:pt x="21" y="113"/>
                  </a:lnTo>
                  <a:lnTo>
                    <a:pt x="19" y="106"/>
                  </a:lnTo>
                  <a:lnTo>
                    <a:pt x="15" y="99"/>
                  </a:lnTo>
                  <a:lnTo>
                    <a:pt x="9" y="94"/>
                  </a:lnTo>
                  <a:lnTo>
                    <a:pt x="3" y="85"/>
                  </a:lnTo>
                  <a:lnTo>
                    <a:pt x="0" y="70"/>
                  </a:lnTo>
                  <a:lnTo>
                    <a:pt x="0" y="59"/>
                  </a:lnTo>
                  <a:lnTo>
                    <a:pt x="1" y="54"/>
                  </a:lnTo>
                  <a:lnTo>
                    <a:pt x="5" y="43"/>
                  </a:lnTo>
                  <a:lnTo>
                    <a:pt x="28" y="9"/>
                  </a:lnTo>
                  <a:lnTo>
                    <a:pt x="37" y="4"/>
                  </a:lnTo>
                  <a:lnTo>
                    <a:pt x="40" y="0"/>
                  </a:lnTo>
                  <a:lnTo>
                    <a:pt x="43" y="0"/>
                  </a:lnTo>
                  <a:close/>
                </a:path>
              </a:pathLst>
            </a:custGeom>
            <a:solidFill>
              <a:schemeClr val="accent2">
                <a:alpha val="25098"/>
              </a:schemeClr>
            </a:solidFill>
            <a:ln w="3175">
              <a:solidFill>
                <a:srgbClr val="B0A696"/>
              </a:solidFill>
              <a:round/>
              <a:headEnd/>
              <a:tailEnd/>
            </a:ln>
          </p:spPr>
          <p:txBody>
            <a:bodyPr lIns="91427" tIns="45713" rIns="91427" bIns="45713"/>
            <a:lstStyle/>
            <a:p>
              <a:endParaRPr lang="en-US"/>
            </a:p>
          </p:txBody>
        </p:sp>
        <p:sp>
          <p:nvSpPr>
            <p:cNvPr id="28677" name="Freeform 15"/>
            <p:cNvSpPr>
              <a:spLocks noChangeAspect="1"/>
            </p:cNvSpPr>
            <p:nvPr/>
          </p:nvSpPr>
          <p:spPr bwMode="auto">
            <a:xfrm>
              <a:off x="2294" y="2023"/>
              <a:ext cx="256" cy="540"/>
            </a:xfrm>
            <a:custGeom>
              <a:avLst/>
              <a:gdLst>
                <a:gd name="T0" fmla="*/ 332 w 232"/>
                <a:gd name="T1" fmla="*/ 1096 h 487"/>
                <a:gd name="T2" fmla="*/ 350 w 232"/>
                <a:gd name="T3" fmla="*/ 1082 h 487"/>
                <a:gd name="T4" fmla="*/ 377 w 232"/>
                <a:gd name="T5" fmla="*/ 1050 h 487"/>
                <a:gd name="T6" fmla="*/ 455 w 232"/>
                <a:gd name="T7" fmla="*/ 1029 h 487"/>
                <a:gd name="T8" fmla="*/ 527 w 232"/>
                <a:gd name="T9" fmla="*/ 985 h 487"/>
                <a:gd name="T10" fmla="*/ 542 w 232"/>
                <a:gd name="T11" fmla="*/ 945 h 487"/>
                <a:gd name="T12" fmla="*/ 542 w 232"/>
                <a:gd name="T13" fmla="*/ 931 h 487"/>
                <a:gd name="T14" fmla="*/ 542 w 232"/>
                <a:gd name="T15" fmla="*/ 878 h 487"/>
                <a:gd name="T16" fmla="*/ 555 w 232"/>
                <a:gd name="T17" fmla="*/ 865 h 487"/>
                <a:gd name="T18" fmla="*/ 544 w 232"/>
                <a:gd name="T19" fmla="*/ 805 h 487"/>
                <a:gd name="T20" fmla="*/ 538 w 232"/>
                <a:gd name="T21" fmla="*/ 736 h 487"/>
                <a:gd name="T22" fmla="*/ 470 w 232"/>
                <a:gd name="T23" fmla="*/ 594 h 487"/>
                <a:gd name="T24" fmla="*/ 455 w 232"/>
                <a:gd name="T25" fmla="*/ 580 h 487"/>
                <a:gd name="T26" fmla="*/ 397 w 232"/>
                <a:gd name="T27" fmla="*/ 541 h 487"/>
                <a:gd name="T28" fmla="*/ 354 w 232"/>
                <a:gd name="T29" fmla="*/ 498 h 487"/>
                <a:gd name="T30" fmla="*/ 319 w 232"/>
                <a:gd name="T31" fmla="*/ 429 h 487"/>
                <a:gd name="T32" fmla="*/ 273 w 232"/>
                <a:gd name="T33" fmla="*/ 351 h 487"/>
                <a:gd name="T34" fmla="*/ 333 w 232"/>
                <a:gd name="T35" fmla="*/ 246 h 487"/>
                <a:gd name="T36" fmla="*/ 362 w 232"/>
                <a:gd name="T37" fmla="*/ 200 h 487"/>
                <a:gd name="T38" fmla="*/ 430 w 232"/>
                <a:gd name="T39" fmla="*/ 151 h 487"/>
                <a:gd name="T40" fmla="*/ 436 w 232"/>
                <a:gd name="T41" fmla="*/ 139 h 487"/>
                <a:gd name="T42" fmla="*/ 354 w 232"/>
                <a:gd name="T43" fmla="*/ 110 h 487"/>
                <a:gd name="T44" fmla="*/ 343 w 232"/>
                <a:gd name="T45" fmla="*/ 33 h 487"/>
                <a:gd name="T46" fmla="*/ 257 w 232"/>
                <a:gd name="T47" fmla="*/ 2 h 487"/>
                <a:gd name="T48" fmla="*/ 199 w 232"/>
                <a:gd name="T49" fmla="*/ 27 h 487"/>
                <a:gd name="T50" fmla="*/ 142 w 232"/>
                <a:gd name="T51" fmla="*/ 47 h 487"/>
                <a:gd name="T52" fmla="*/ 98 w 232"/>
                <a:gd name="T53" fmla="*/ 43 h 487"/>
                <a:gd name="T54" fmla="*/ 52 w 232"/>
                <a:gd name="T55" fmla="*/ 47 h 487"/>
                <a:gd name="T56" fmla="*/ 17 w 232"/>
                <a:gd name="T57" fmla="*/ 50 h 487"/>
                <a:gd name="T58" fmla="*/ 15 w 232"/>
                <a:gd name="T59" fmla="*/ 83 h 487"/>
                <a:gd name="T60" fmla="*/ 60 w 232"/>
                <a:gd name="T61" fmla="*/ 161 h 487"/>
                <a:gd name="T62" fmla="*/ 132 w 232"/>
                <a:gd name="T63" fmla="*/ 191 h 487"/>
                <a:gd name="T64" fmla="*/ 180 w 232"/>
                <a:gd name="T65" fmla="*/ 234 h 487"/>
                <a:gd name="T66" fmla="*/ 205 w 232"/>
                <a:gd name="T67" fmla="*/ 276 h 487"/>
                <a:gd name="T68" fmla="*/ 153 w 232"/>
                <a:gd name="T69" fmla="*/ 303 h 487"/>
                <a:gd name="T70" fmla="*/ 153 w 232"/>
                <a:gd name="T71" fmla="*/ 336 h 487"/>
                <a:gd name="T72" fmla="*/ 233 w 232"/>
                <a:gd name="T73" fmla="*/ 405 h 487"/>
                <a:gd name="T74" fmla="*/ 299 w 232"/>
                <a:gd name="T75" fmla="*/ 477 h 487"/>
                <a:gd name="T76" fmla="*/ 332 w 232"/>
                <a:gd name="T77" fmla="*/ 541 h 487"/>
                <a:gd name="T78" fmla="*/ 374 w 232"/>
                <a:gd name="T79" fmla="*/ 568 h 487"/>
                <a:gd name="T80" fmla="*/ 410 w 232"/>
                <a:gd name="T81" fmla="*/ 662 h 487"/>
                <a:gd name="T82" fmla="*/ 422 w 232"/>
                <a:gd name="T83" fmla="*/ 805 h 487"/>
                <a:gd name="T84" fmla="*/ 397 w 232"/>
                <a:gd name="T85" fmla="*/ 904 h 487"/>
                <a:gd name="T86" fmla="*/ 332 w 232"/>
                <a:gd name="T87" fmla="*/ 936 h 487"/>
                <a:gd name="T88" fmla="*/ 286 w 232"/>
                <a:gd name="T89" fmla="*/ 976 h 487"/>
                <a:gd name="T90" fmla="*/ 273 w 232"/>
                <a:gd name="T91" fmla="*/ 1012 h 487"/>
                <a:gd name="T92" fmla="*/ 223 w 232"/>
                <a:gd name="T93" fmla="*/ 1023 h 487"/>
                <a:gd name="T94" fmla="*/ 188 w 232"/>
                <a:gd name="T95" fmla="*/ 1050 h 487"/>
                <a:gd name="T96" fmla="*/ 225 w 232"/>
                <a:gd name="T97" fmla="*/ 1088 h 487"/>
                <a:gd name="T98" fmla="*/ 207 w 232"/>
                <a:gd name="T99" fmla="*/ 1155 h 487"/>
                <a:gd name="T100" fmla="*/ 216 w 232"/>
                <a:gd name="T101" fmla="*/ 1206 h 487"/>
                <a:gd name="T102" fmla="*/ 274 w 232"/>
                <a:gd name="T103" fmla="*/ 1155 h 487"/>
                <a:gd name="T104" fmla="*/ 319 w 232"/>
                <a:gd name="T105" fmla="*/ 1120 h 48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2"/>
                <a:gd name="T160" fmla="*/ 0 h 487"/>
                <a:gd name="T161" fmla="*/ 232 w 232"/>
                <a:gd name="T162" fmla="*/ 487 h 48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2" h="487">
                  <a:moveTo>
                    <a:pt x="134" y="452"/>
                  </a:moveTo>
                  <a:lnTo>
                    <a:pt x="139" y="455"/>
                  </a:lnTo>
                  <a:lnTo>
                    <a:pt x="142" y="450"/>
                  </a:lnTo>
                  <a:lnTo>
                    <a:pt x="139" y="443"/>
                  </a:lnTo>
                  <a:lnTo>
                    <a:pt x="140" y="441"/>
                  </a:lnTo>
                  <a:lnTo>
                    <a:pt x="144" y="442"/>
                  </a:lnTo>
                  <a:lnTo>
                    <a:pt x="144" y="438"/>
                  </a:lnTo>
                  <a:lnTo>
                    <a:pt x="147" y="438"/>
                  </a:lnTo>
                  <a:lnTo>
                    <a:pt x="146" y="433"/>
                  </a:lnTo>
                  <a:lnTo>
                    <a:pt x="148" y="432"/>
                  </a:lnTo>
                  <a:lnTo>
                    <a:pt x="149" y="428"/>
                  </a:lnTo>
                  <a:lnTo>
                    <a:pt x="158" y="425"/>
                  </a:lnTo>
                  <a:lnTo>
                    <a:pt x="162" y="428"/>
                  </a:lnTo>
                  <a:lnTo>
                    <a:pt x="166" y="428"/>
                  </a:lnTo>
                  <a:lnTo>
                    <a:pt x="180" y="419"/>
                  </a:lnTo>
                  <a:lnTo>
                    <a:pt x="189" y="416"/>
                  </a:lnTo>
                  <a:lnTo>
                    <a:pt x="193" y="410"/>
                  </a:lnTo>
                  <a:lnTo>
                    <a:pt x="212" y="402"/>
                  </a:lnTo>
                  <a:lnTo>
                    <a:pt x="216" y="399"/>
                  </a:lnTo>
                  <a:lnTo>
                    <a:pt x="221" y="397"/>
                  </a:lnTo>
                  <a:lnTo>
                    <a:pt x="222" y="395"/>
                  </a:lnTo>
                  <a:lnTo>
                    <a:pt x="223" y="388"/>
                  </a:lnTo>
                  <a:lnTo>
                    <a:pt x="226" y="386"/>
                  </a:lnTo>
                  <a:lnTo>
                    <a:pt x="227" y="382"/>
                  </a:lnTo>
                  <a:lnTo>
                    <a:pt x="225" y="381"/>
                  </a:lnTo>
                  <a:lnTo>
                    <a:pt x="226" y="378"/>
                  </a:lnTo>
                  <a:lnTo>
                    <a:pt x="227" y="378"/>
                  </a:lnTo>
                  <a:lnTo>
                    <a:pt x="227" y="376"/>
                  </a:lnTo>
                  <a:lnTo>
                    <a:pt x="225" y="363"/>
                  </a:lnTo>
                  <a:lnTo>
                    <a:pt x="226" y="360"/>
                  </a:lnTo>
                  <a:lnTo>
                    <a:pt x="228" y="362"/>
                  </a:lnTo>
                  <a:lnTo>
                    <a:pt x="227" y="355"/>
                  </a:lnTo>
                  <a:lnTo>
                    <a:pt x="230" y="353"/>
                  </a:lnTo>
                  <a:lnTo>
                    <a:pt x="232" y="353"/>
                  </a:lnTo>
                  <a:lnTo>
                    <a:pt x="232" y="355"/>
                  </a:lnTo>
                  <a:lnTo>
                    <a:pt x="232" y="349"/>
                  </a:lnTo>
                  <a:lnTo>
                    <a:pt x="231" y="344"/>
                  </a:lnTo>
                  <a:lnTo>
                    <a:pt x="228" y="341"/>
                  </a:lnTo>
                  <a:lnTo>
                    <a:pt x="228" y="332"/>
                  </a:lnTo>
                  <a:lnTo>
                    <a:pt x="228" y="326"/>
                  </a:lnTo>
                  <a:lnTo>
                    <a:pt x="227" y="321"/>
                  </a:lnTo>
                  <a:lnTo>
                    <a:pt x="227" y="316"/>
                  </a:lnTo>
                  <a:lnTo>
                    <a:pt x="226" y="313"/>
                  </a:lnTo>
                  <a:lnTo>
                    <a:pt x="225" y="297"/>
                  </a:lnTo>
                  <a:lnTo>
                    <a:pt x="214" y="266"/>
                  </a:lnTo>
                  <a:lnTo>
                    <a:pt x="202" y="253"/>
                  </a:lnTo>
                  <a:lnTo>
                    <a:pt x="198" y="247"/>
                  </a:lnTo>
                  <a:lnTo>
                    <a:pt x="196" y="239"/>
                  </a:lnTo>
                  <a:lnTo>
                    <a:pt x="196" y="242"/>
                  </a:lnTo>
                  <a:lnTo>
                    <a:pt x="193" y="242"/>
                  </a:lnTo>
                  <a:lnTo>
                    <a:pt x="193" y="239"/>
                  </a:lnTo>
                  <a:lnTo>
                    <a:pt x="189" y="234"/>
                  </a:lnTo>
                  <a:lnTo>
                    <a:pt x="180" y="233"/>
                  </a:lnTo>
                  <a:lnTo>
                    <a:pt x="175" y="227"/>
                  </a:lnTo>
                  <a:lnTo>
                    <a:pt x="170" y="221"/>
                  </a:lnTo>
                  <a:lnTo>
                    <a:pt x="165" y="218"/>
                  </a:lnTo>
                  <a:lnTo>
                    <a:pt x="161" y="211"/>
                  </a:lnTo>
                  <a:lnTo>
                    <a:pt x="158" y="210"/>
                  </a:lnTo>
                  <a:lnTo>
                    <a:pt x="156" y="205"/>
                  </a:lnTo>
                  <a:lnTo>
                    <a:pt x="149" y="201"/>
                  </a:lnTo>
                  <a:lnTo>
                    <a:pt x="146" y="195"/>
                  </a:lnTo>
                  <a:lnTo>
                    <a:pt x="138" y="190"/>
                  </a:lnTo>
                  <a:lnTo>
                    <a:pt x="137" y="182"/>
                  </a:lnTo>
                  <a:lnTo>
                    <a:pt x="134" y="173"/>
                  </a:lnTo>
                  <a:lnTo>
                    <a:pt x="128" y="169"/>
                  </a:lnTo>
                  <a:lnTo>
                    <a:pt x="115" y="158"/>
                  </a:lnTo>
                  <a:lnTo>
                    <a:pt x="112" y="150"/>
                  </a:lnTo>
                  <a:lnTo>
                    <a:pt x="114" y="142"/>
                  </a:lnTo>
                  <a:lnTo>
                    <a:pt x="115" y="136"/>
                  </a:lnTo>
                  <a:lnTo>
                    <a:pt x="116" y="130"/>
                  </a:lnTo>
                  <a:lnTo>
                    <a:pt x="124" y="113"/>
                  </a:lnTo>
                  <a:lnTo>
                    <a:pt x="140" y="99"/>
                  </a:lnTo>
                  <a:lnTo>
                    <a:pt x="142" y="97"/>
                  </a:lnTo>
                  <a:lnTo>
                    <a:pt x="144" y="88"/>
                  </a:lnTo>
                  <a:lnTo>
                    <a:pt x="148" y="84"/>
                  </a:lnTo>
                  <a:lnTo>
                    <a:pt x="151" y="81"/>
                  </a:lnTo>
                  <a:lnTo>
                    <a:pt x="162" y="76"/>
                  </a:lnTo>
                  <a:lnTo>
                    <a:pt x="167" y="72"/>
                  </a:lnTo>
                  <a:lnTo>
                    <a:pt x="168" y="66"/>
                  </a:lnTo>
                  <a:lnTo>
                    <a:pt x="180" y="61"/>
                  </a:lnTo>
                  <a:lnTo>
                    <a:pt x="185" y="62"/>
                  </a:lnTo>
                  <a:lnTo>
                    <a:pt x="186" y="61"/>
                  </a:lnTo>
                  <a:lnTo>
                    <a:pt x="188" y="60"/>
                  </a:lnTo>
                  <a:lnTo>
                    <a:pt x="182" y="56"/>
                  </a:lnTo>
                  <a:lnTo>
                    <a:pt x="172" y="57"/>
                  </a:lnTo>
                  <a:lnTo>
                    <a:pt x="166" y="56"/>
                  </a:lnTo>
                  <a:lnTo>
                    <a:pt x="163" y="52"/>
                  </a:lnTo>
                  <a:lnTo>
                    <a:pt x="149" y="44"/>
                  </a:lnTo>
                  <a:lnTo>
                    <a:pt x="146" y="38"/>
                  </a:lnTo>
                  <a:lnTo>
                    <a:pt x="143" y="29"/>
                  </a:lnTo>
                  <a:lnTo>
                    <a:pt x="146" y="20"/>
                  </a:lnTo>
                  <a:lnTo>
                    <a:pt x="143" y="14"/>
                  </a:lnTo>
                  <a:lnTo>
                    <a:pt x="132" y="14"/>
                  </a:lnTo>
                  <a:lnTo>
                    <a:pt x="124" y="11"/>
                  </a:lnTo>
                  <a:lnTo>
                    <a:pt x="115" y="7"/>
                  </a:lnTo>
                  <a:lnTo>
                    <a:pt x="107" y="2"/>
                  </a:lnTo>
                  <a:lnTo>
                    <a:pt x="98" y="0"/>
                  </a:lnTo>
                  <a:lnTo>
                    <a:pt x="95" y="0"/>
                  </a:lnTo>
                  <a:lnTo>
                    <a:pt x="88" y="6"/>
                  </a:lnTo>
                  <a:lnTo>
                    <a:pt x="83" y="10"/>
                  </a:lnTo>
                  <a:lnTo>
                    <a:pt x="74" y="15"/>
                  </a:lnTo>
                  <a:lnTo>
                    <a:pt x="70" y="16"/>
                  </a:lnTo>
                  <a:lnTo>
                    <a:pt x="65" y="14"/>
                  </a:lnTo>
                  <a:lnTo>
                    <a:pt x="60" y="19"/>
                  </a:lnTo>
                  <a:lnTo>
                    <a:pt x="55" y="21"/>
                  </a:lnTo>
                  <a:lnTo>
                    <a:pt x="53" y="17"/>
                  </a:lnTo>
                  <a:lnTo>
                    <a:pt x="45" y="20"/>
                  </a:lnTo>
                  <a:lnTo>
                    <a:pt x="41" y="17"/>
                  </a:lnTo>
                  <a:lnTo>
                    <a:pt x="37" y="17"/>
                  </a:lnTo>
                  <a:lnTo>
                    <a:pt x="30" y="23"/>
                  </a:lnTo>
                  <a:lnTo>
                    <a:pt x="26" y="23"/>
                  </a:lnTo>
                  <a:lnTo>
                    <a:pt x="22" y="19"/>
                  </a:lnTo>
                  <a:lnTo>
                    <a:pt x="14" y="17"/>
                  </a:lnTo>
                  <a:lnTo>
                    <a:pt x="12" y="16"/>
                  </a:lnTo>
                  <a:lnTo>
                    <a:pt x="11" y="17"/>
                  </a:lnTo>
                  <a:lnTo>
                    <a:pt x="8" y="20"/>
                  </a:lnTo>
                  <a:lnTo>
                    <a:pt x="4" y="25"/>
                  </a:lnTo>
                  <a:lnTo>
                    <a:pt x="4" y="28"/>
                  </a:lnTo>
                  <a:lnTo>
                    <a:pt x="0" y="25"/>
                  </a:lnTo>
                  <a:lnTo>
                    <a:pt x="7" y="34"/>
                  </a:lnTo>
                  <a:lnTo>
                    <a:pt x="17" y="46"/>
                  </a:lnTo>
                  <a:lnTo>
                    <a:pt x="23" y="52"/>
                  </a:lnTo>
                  <a:lnTo>
                    <a:pt x="26" y="57"/>
                  </a:lnTo>
                  <a:lnTo>
                    <a:pt x="25" y="65"/>
                  </a:lnTo>
                  <a:lnTo>
                    <a:pt x="25" y="70"/>
                  </a:lnTo>
                  <a:lnTo>
                    <a:pt x="34" y="79"/>
                  </a:lnTo>
                  <a:lnTo>
                    <a:pt x="45" y="81"/>
                  </a:lnTo>
                  <a:lnTo>
                    <a:pt x="56" y="77"/>
                  </a:lnTo>
                  <a:lnTo>
                    <a:pt x="65" y="79"/>
                  </a:lnTo>
                  <a:lnTo>
                    <a:pt x="72" y="85"/>
                  </a:lnTo>
                  <a:lnTo>
                    <a:pt x="76" y="90"/>
                  </a:lnTo>
                  <a:lnTo>
                    <a:pt x="76" y="94"/>
                  </a:lnTo>
                  <a:lnTo>
                    <a:pt x="81" y="98"/>
                  </a:lnTo>
                  <a:lnTo>
                    <a:pt x="83" y="103"/>
                  </a:lnTo>
                  <a:lnTo>
                    <a:pt x="86" y="107"/>
                  </a:lnTo>
                  <a:lnTo>
                    <a:pt x="86" y="112"/>
                  </a:lnTo>
                  <a:lnTo>
                    <a:pt x="77" y="121"/>
                  </a:lnTo>
                  <a:lnTo>
                    <a:pt x="73" y="121"/>
                  </a:lnTo>
                  <a:lnTo>
                    <a:pt x="67" y="119"/>
                  </a:lnTo>
                  <a:lnTo>
                    <a:pt x="63" y="121"/>
                  </a:lnTo>
                  <a:lnTo>
                    <a:pt x="60" y="125"/>
                  </a:lnTo>
                  <a:lnTo>
                    <a:pt x="59" y="130"/>
                  </a:lnTo>
                  <a:lnTo>
                    <a:pt x="59" y="133"/>
                  </a:lnTo>
                  <a:lnTo>
                    <a:pt x="63" y="135"/>
                  </a:lnTo>
                  <a:lnTo>
                    <a:pt x="68" y="139"/>
                  </a:lnTo>
                  <a:lnTo>
                    <a:pt x="78" y="144"/>
                  </a:lnTo>
                  <a:lnTo>
                    <a:pt x="95" y="155"/>
                  </a:lnTo>
                  <a:lnTo>
                    <a:pt x="97" y="164"/>
                  </a:lnTo>
                  <a:lnTo>
                    <a:pt x="110" y="176"/>
                  </a:lnTo>
                  <a:lnTo>
                    <a:pt x="112" y="182"/>
                  </a:lnTo>
                  <a:lnTo>
                    <a:pt x="121" y="192"/>
                  </a:lnTo>
                  <a:lnTo>
                    <a:pt x="125" y="193"/>
                  </a:lnTo>
                  <a:lnTo>
                    <a:pt x="135" y="201"/>
                  </a:lnTo>
                  <a:lnTo>
                    <a:pt x="138" y="209"/>
                  </a:lnTo>
                  <a:lnTo>
                    <a:pt x="140" y="216"/>
                  </a:lnTo>
                  <a:lnTo>
                    <a:pt x="139" y="218"/>
                  </a:lnTo>
                  <a:lnTo>
                    <a:pt x="140" y="218"/>
                  </a:lnTo>
                  <a:lnTo>
                    <a:pt x="143" y="225"/>
                  </a:lnTo>
                  <a:lnTo>
                    <a:pt x="148" y="225"/>
                  </a:lnTo>
                  <a:lnTo>
                    <a:pt x="156" y="230"/>
                  </a:lnTo>
                  <a:lnTo>
                    <a:pt x="161" y="235"/>
                  </a:lnTo>
                  <a:lnTo>
                    <a:pt x="163" y="247"/>
                  </a:lnTo>
                  <a:lnTo>
                    <a:pt x="171" y="262"/>
                  </a:lnTo>
                  <a:lnTo>
                    <a:pt x="171" y="267"/>
                  </a:lnTo>
                  <a:lnTo>
                    <a:pt x="171" y="286"/>
                  </a:lnTo>
                  <a:lnTo>
                    <a:pt x="170" y="308"/>
                  </a:lnTo>
                  <a:lnTo>
                    <a:pt x="171" y="317"/>
                  </a:lnTo>
                  <a:lnTo>
                    <a:pt x="176" y="326"/>
                  </a:lnTo>
                  <a:lnTo>
                    <a:pt x="175" y="355"/>
                  </a:lnTo>
                  <a:lnTo>
                    <a:pt x="174" y="363"/>
                  </a:lnTo>
                  <a:lnTo>
                    <a:pt x="170" y="367"/>
                  </a:lnTo>
                  <a:lnTo>
                    <a:pt x="165" y="365"/>
                  </a:lnTo>
                  <a:lnTo>
                    <a:pt x="158" y="372"/>
                  </a:lnTo>
                  <a:lnTo>
                    <a:pt x="154" y="373"/>
                  </a:lnTo>
                  <a:lnTo>
                    <a:pt x="151" y="373"/>
                  </a:lnTo>
                  <a:lnTo>
                    <a:pt x="139" y="378"/>
                  </a:lnTo>
                  <a:lnTo>
                    <a:pt x="139" y="385"/>
                  </a:lnTo>
                  <a:lnTo>
                    <a:pt x="128" y="385"/>
                  </a:lnTo>
                  <a:lnTo>
                    <a:pt x="123" y="387"/>
                  </a:lnTo>
                  <a:lnTo>
                    <a:pt x="120" y="395"/>
                  </a:lnTo>
                  <a:lnTo>
                    <a:pt x="121" y="400"/>
                  </a:lnTo>
                  <a:lnTo>
                    <a:pt x="121" y="405"/>
                  </a:lnTo>
                  <a:lnTo>
                    <a:pt x="119" y="406"/>
                  </a:lnTo>
                  <a:lnTo>
                    <a:pt x="114" y="408"/>
                  </a:lnTo>
                  <a:lnTo>
                    <a:pt x="107" y="413"/>
                  </a:lnTo>
                  <a:lnTo>
                    <a:pt x="101" y="414"/>
                  </a:lnTo>
                  <a:lnTo>
                    <a:pt x="97" y="413"/>
                  </a:lnTo>
                  <a:lnTo>
                    <a:pt x="93" y="413"/>
                  </a:lnTo>
                  <a:lnTo>
                    <a:pt x="92" y="418"/>
                  </a:lnTo>
                  <a:lnTo>
                    <a:pt x="90" y="422"/>
                  </a:lnTo>
                  <a:lnTo>
                    <a:pt x="84" y="424"/>
                  </a:lnTo>
                  <a:lnTo>
                    <a:pt x="78" y="425"/>
                  </a:lnTo>
                  <a:lnTo>
                    <a:pt x="76" y="425"/>
                  </a:lnTo>
                  <a:lnTo>
                    <a:pt x="81" y="433"/>
                  </a:lnTo>
                  <a:lnTo>
                    <a:pt x="91" y="437"/>
                  </a:lnTo>
                  <a:lnTo>
                    <a:pt x="95" y="439"/>
                  </a:lnTo>
                  <a:lnTo>
                    <a:pt x="92" y="446"/>
                  </a:lnTo>
                  <a:lnTo>
                    <a:pt x="88" y="451"/>
                  </a:lnTo>
                  <a:lnTo>
                    <a:pt x="87" y="461"/>
                  </a:lnTo>
                  <a:lnTo>
                    <a:pt x="87" y="467"/>
                  </a:lnTo>
                  <a:lnTo>
                    <a:pt x="88" y="474"/>
                  </a:lnTo>
                  <a:lnTo>
                    <a:pt x="91" y="481"/>
                  </a:lnTo>
                  <a:lnTo>
                    <a:pt x="88" y="484"/>
                  </a:lnTo>
                  <a:lnTo>
                    <a:pt x="90" y="487"/>
                  </a:lnTo>
                  <a:lnTo>
                    <a:pt x="95" y="487"/>
                  </a:lnTo>
                  <a:lnTo>
                    <a:pt x="104" y="480"/>
                  </a:lnTo>
                  <a:lnTo>
                    <a:pt x="109" y="473"/>
                  </a:lnTo>
                  <a:lnTo>
                    <a:pt x="115" y="467"/>
                  </a:lnTo>
                  <a:lnTo>
                    <a:pt x="126" y="462"/>
                  </a:lnTo>
                  <a:lnTo>
                    <a:pt x="129" y="460"/>
                  </a:lnTo>
                  <a:lnTo>
                    <a:pt x="129" y="455"/>
                  </a:lnTo>
                  <a:lnTo>
                    <a:pt x="134" y="452"/>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678" name="Freeform 16"/>
            <p:cNvSpPr>
              <a:spLocks noChangeAspect="1"/>
            </p:cNvSpPr>
            <p:nvPr/>
          </p:nvSpPr>
          <p:spPr bwMode="auto">
            <a:xfrm>
              <a:off x="3144" y="1393"/>
              <a:ext cx="127" cy="181"/>
            </a:xfrm>
            <a:custGeom>
              <a:avLst/>
              <a:gdLst>
                <a:gd name="T0" fmla="*/ 225 w 112"/>
                <a:gd name="T1" fmla="*/ 3 h 167"/>
                <a:gd name="T2" fmla="*/ 270 w 112"/>
                <a:gd name="T3" fmla="*/ 55 h 167"/>
                <a:gd name="T4" fmla="*/ 298 w 112"/>
                <a:gd name="T5" fmla="*/ 89 h 167"/>
                <a:gd name="T6" fmla="*/ 318 w 112"/>
                <a:gd name="T7" fmla="*/ 138 h 167"/>
                <a:gd name="T8" fmla="*/ 319 w 112"/>
                <a:gd name="T9" fmla="*/ 211 h 167"/>
                <a:gd name="T10" fmla="*/ 318 w 112"/>
                <a:gd name="T11" fmla="*/ 246 h 167"/>
                <a:gd name="T12" fmla="*/ 281 w 112"/>
                <a:gd name="T13" fmla="*/ 279 h 167"/>
                <a:gd name="T14" fmla="*/ 249 w 112"/>
                <a:gd name="T15" fmla="*/ 284 h 167"/>
                <a:gd name="T16" fmla="*/ 225 w 112"/>
                <a:gd name="T17" fmla="*/ 285 h 167"/>
                <a:gd name="T18" fmla="*/ 209 w 112"/>
                <a:gd name="T19" fmla="*/ 308 h 167"/>
                <a:gd name="T20" fmla="*/ 194 w 112"/>
                <a:gd name="T21" fmla="*/ 300 h 167"/>
                <a:gd name="T22" fmla="*/ 164 w 112"/>
                <a:gd name="T23" fmla="*/ 293 h 167"/>
                <a:gd name="T24" fmla="*/ 152 w 112"/>
                <a:gd name="T25" fmla="*/ 308 h 167"/>
                <a:gd name="T26" fmla="*/ 138 w 112"/>
                <a:gd name="T27" fmla="*/ 322 h 167"/>
                <a:gd name="T28" fmla="*/ 126 w 112"/>
                <a:gd name="T29" fmla="*/ 308 h 167"/>
                <a:gd name="T30" fmla="*/ 112 w 112"/>
                <a:gd name="T31" fmla="*/ 334 h 167"/>
                <a:gd name="T32" fmla="*/ 99 w 112"/>
                <a:gd name="T33" fmla="*/ 332 h 167"/>
                <a:gd name="T34" fmla="*/ 112 w 112"/>
                <a:gd name="T35" fmla="*/ 316 h 167"/>
                <a:gd name="T36" fmla="*/ 85 w 112"/>
                <a:gd name="T37" fmla="*/ 323 h 167"/>
                <a:gd name="T38" fmla="*/ 66 w 112"/>
                <a:gd name="T39" fmla="*/ 336 h 167"/>
                <a:gd name="T40" fmla="*/ 54 w 112"/>
                <a:gd name="T41" fmla="*/ 336 h 167"/>
                <a:gd name="T42" fmla="*/ 32 w 112"/>
                <a:gd name="T43" fmla="*/ 336 h 167"/>
                <a:gd name="T44" fmla="*/ 14 w 112"/>
                <a:gd name="T45" fmla="*/ 350 h 167"/>
                <a:gd name="T46" fmla="*/ 14 w 112"/>
                <a:gd name="T47" fmla="*/ 334 h 167"/>
                <a:gd name="T48" fmla="*/ 37 w 112"/>
                <a:gd name="T49" fmla="*/ 325 h 167"/>
                <a:gd name="T50" fmla="*/ 42 w 112"/>
                <a:gd name="T51" fmla="*/ 309 h 167"/>
                <a:gd name="T52" fmla="*/ 23 w 112"/>
                <a:gd name="T53" fmla="*/ 313 h 167"/>
                <a:gd name="T54" fmla="*/ 28 w 112"/>
                <a:gd name="T55" fmla="*/ 285 h 167"/>
                <a:gd name="T56" fmla="*/ 32 w 112"/>
                <a:gd name="T57" fmla="*/ 260 h 167"/>
                <a:gd name="T58" fmla="*/ 42 w 112"/>
                <a:gd name="T59" fmla="*/ 244 h 167"/>
                <a:gd name="T60" fmla="*/ 59 w 112"/>
                <a:gd name="T61" fmla="*/ 228 h 167"/>
                <a:gd name="T62" fmla="*/ 52 w 112"/>
                <a:gd name="T63" fmla="*/ 212 h 167"/>
                <a:gd name="T64" fmla="*/ 42 w 112"/>
                <a:gd name="T65" fmla="*/ 185 h 167"/>
                <a:gd name="T66" fmla="*/ 32 w 112"/>
                <a:gd name="T67" fmla="*/ 157 h 167"/>
                <a:gd name="T68" fmla="*/ 28 w 112"/>
                <a:gd name="T69" fmla="*/ 168 h 167"/>
                <a:gd name="T70" fmla="*/ 11 w 112"/>
                <a:gd name="T71" fmla="*/ 163 h 167"/>
                <a:gd name="T72" fmla="*/ 0 w 112"/>
                <a:gd name="T73" fmla="*/ 150 h 167"/>
                <a:gd name="T74" fmla="*/ 29 w 112"/>
                <a:gd name="T75" fmla="*/ 138 h 167"/>
                <a:gd name="T76" fmla="*/ 67 w 112"/>
                <a:gd name="T77" fmla="*/ 142 h 167"/>
                <a:gd name="T78" fmla="*/ 66 w 112"/>
                <a:gd name="T79" fmla="*/ 132 h 167"/>
                <a:gd name="T80" fmla="*/ 59 w 112"/>
                <a:gd name="T81" fmla="*/ 117 h 167"/>
                <a:gd name="T82" fmla="*/ 66 w 112"/>
                <a:gd name="T83" fmla="*/ 104 h 167"/>
                <a:gd name="T84" fmla="*/ 51 w 112"/>
                <a:gd name="T85" fmla="*/ 96 h 167"/>
                <a:gd name="T86" fmla="*/ 42 w 112"/>
                <a:gd name="T87" fmla="*/ 86 h 167"/>
                <a:gd name="T88" fmla="*/ 37 w 112"/>
                <a:gd name="T89" fmla="*/ 78 h 167"/>
                <a:gd name="T90" fmla="*/ 32 w 112"/>
                <a:gd name="T91" fmla="*/ 65 h 167"/>
                <a:gd name="T92" fmla="*/ 66 w 112"/>
                <a:gd name="T93" fmla="*/ 55 h 167"/>
                <a:gd name="T94" fmla="*/ 132 w 112"/>
                <a:gd name="T95" fmla="*/ 26 h 167"/>
                <a:gd name="T96" fmla="*/ 186 w 112"/>
                <a:gd name="T97" fmla="*/ 17 h 1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2"/>
                <a:gd name="T148" fmla="*/ 0 h 167"/>
                <a:gd name="T149" fmla="*/ 112 w 112"/>
                <a:gd name="T150" fmla="*/ 167 h 1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2" h="167">
                  <a:moveTo>
                    <a:pt x="74" y="0"/>
                  </a:moveTo>
                  <a:lnTo>
                    <a:pt x="76" y="3"/>
                  </a:lnTo>
                  <a:lnTo>
                    <a:pt x="85" y="20"/>
                  </a:lnTo>
                  <a:lnTo>
                    <a:pt x="92" y="26"/>
                  </a:lnTo>
                  <a:lnTo>
                    <a:pt x="97" y="33"/>
                  </a:lnTo>
                  <a:lnTo>
                    <a:pt x="102" y="42"/>
                  </a:lnTo>
                  <a:lnTo>
                    <a:pt x="106" y="54"/>
                  </a:lnTo>
                  <a:lnTo>
                    <a:pt x="107" y="66"/>
                  </a:lnTo>
                  <a:lnTo>
                    <a:pt x="107" y="87"/>
                  </a:lnTo>
                  <a:lnTo>
                    <a:pt x="108" y="100"/>
                  </a:lnTo>
                  <a:lnTo>
                    <a:pt x="112" y="100"/>
                  </a:lnTo>
                  <a:lnTo>
                    <a:pt x="107" y="117"/>
                  </a:lnTo>
                  <a:lnTo>
                    <a:pt x="102" y="126"/>
                  </a:lnTo>
                  <a:lnTo>
                    <a:pt x="95" y="133"/>
                  </a:lnTo>
                  <a:lnTo>
                    <a:pt x="90" y="134"/>
                  </a:lnTo>
                  <a:lnTo>
                    <a:pt x="84" y="135"/>
                  </a:lnTo>
                  <a:lnTo>
                    <a:pt x="79" y="134"/>
                  </a:lnTo>
                  <a:lnTo>
                    <a:pt x="76" y="136"/>
                  </a:lnTo>
                  <a:lnTo>
                    <a:pt x="75" y="142"/>
                  </a:lnTo>
                  <a:lnTo>
                    <a:pt x="70" y="147"/>
                  </a:lnTo>
                  <a:lnTo>
                    <a:pt x="69" y="143"/>
                  </a:lnTo>
                  <a:lnTo>
                    <a:pt x="65" y="143"/>
                  </a:lnTo>
                  <a:lnTo>
                    <a:pt x="60" y="140"/>
                  </a:lnTo>
                  <a:lnTo>
                    <a:pt x="56" y="140"/>
                  </a:lnTo>
                  <a:lnTo>
                    <a:pt x="48" y="144"/>
                  </a:lnTo>
                  <a:lnTo>
                    <a:pt x="51" y="147"/>
                  </a:lnTo>
                  <a:lnTo>
                    <a:pt x="50" y="152"/>
                  </a:lnTo>
                  <a:lnTo>
                    <a:pt x="47" y="153"/>
                  </a:lnTo>
                  <a:lnTo>
                    <a:pt x="45" y="149"/>
                  </a:lnTo>
                  <a:lnTo>
                    <a:pt x="42" y="147"/>
                  </a:lnTo>
                  <a:lnTo>
                    <a:pt x="42" y="157"/>
                  </a:lnTo>
                  <a:lnTo>
                    <a:pt x="38" y="159"/>
                  </a:lnTo>
                  <a:lnTo>
                    <a:pt x="36" y="159"/>
                  </a:lnTo>
                  <a:lnTo>
                    <a:pt x="34" y="157"/>
                  </a:lnTo>
                  <a:lnTo>
                    <a:pt x="38" y="153"/>
                  </a:lnTo>
                  <a:lnTo>
                    <a:pt x="38" y="150"/>
                  </a:lnTo>
                  <a:lnTo>
                    <a:pt x="34" y="152"/>
                  </a:lnTo>
                  <a:lnTo>
                    <a:pt x="29" y="154"/>
                  </a:lnTo>
                  <a:lnTo>
                    <a:pt x="24" y="161"/>
                  </a:lnTo>
                  <a:lnTo>
                    <a:pt x="22" y="161"/>
                  </a:lnTo>
                  <a:lnTo>
                    <a:pt x="20" y="157"/>
                  </a:lnTo>
                  <a:lnTo>
                    <a:pt x="19" y="161"/>
                  </a:lnTo>
                  <a:lnTo>
                    <a:pt x="13" y="166"/>
                  </a:lnTo>
                  <a:lnTo>
                    <a:pt x="11" y="161"/>
                  </a:lnTo>
                  <a:lnTo>
                    <a:pt x="6" y="162"/>
                  </a:lnTo>
                  <a:lnTo>
                    <a:pt x="5" y="167"/>
                  </a:lnTo>
                  <a:lnTo>
                    <a:pt x="3" y="165"/>
                  </a:lnTo>
                  <a:lnTo>
                    <a:pt x="5" y="159"/>
                  </a:lnTo>
                  <a:lnTo>
                    <a:pt x="6" y="153"/>
                  </a:lnTo>
                  <a:lnTo>
                    <a:pt x="13" y="156"/>
                  </a:lnTo>
                  <a:lnTo>
                    <a:pt x="11" y="152"/>
                  </a:lnTo>
                  <a:lnTo>
                    <a:pt x="14" y="148"/>
                  </a:lnTo>
                  <a:lnTo>
                    <a:pt x="11" y="145"/>
                  </a:lnTo>
                  <a:lnTo>
                    <a:pt x="8" y="149"/>
                  </a:lnTo>
                  <a:lnTo>
                    <a:pt x="6" y="144"/>
                  </a:lnTo>
                  <a:lnTo>
                    <a:pt x="9" y="136"/>
                  </a:lnTo>
                  <a:lnTo>
                    <a:pt x="9" y="131"/>
                  </a:lnTo>
                  <a:lnTo>
                    <a:pt x="11" y="124"/>
                  </a:lnTo>
                  <a:lnTo>
                    <a:pt x="15" y="119"/>
                  </a:lnTo>
                  <a:lnTo>
                    <a:pt x="14" y="116"/>
                  </a:lnTo>
                  <a:lnTo>
                    <a:pt x="19" y="112"/>
                  </a:lnTo>
                  <a:lnTo>
                    <a:pt x="20" y="108"/>
                  </a:lnTo>
                  <a:lnTo>
                    <a:pt x="18" y="105"/>
                  </a:lnTo>
                  <a:lnTo>
                    <a:pt x="18" y="101"/>
                  </a:lnTo>
                  <a:lnTo>
                    <a:pt x="14" y="97"/>
                  </a:lnTo>
                  <a:lnTo>
                    <a:pt x="14" y="89"/>
                  </a:lnTo>
                  <a:lnTo>
                    <a:pt x="11" y="83"/>
                  </a:lnTo>
                  <a:lnTo>
                    <a:pt x="11" y="75"/>
                  </a:lnTo>
                  <a:lnTo>
                    <a:pt x="8" y="74"/>
                  </a:lnTo>
                  <a:lnTo>
                    <a:pt x="9" y="80"/>
                  </a:lnTo>
                  <a:lnTo>
                    <a:pt x="6" y="83"/>
                  </a:lnTo>
                  <a:lnTo>
                    <a:pt x="3" y="77"/>
                  </a:lnTo>
                  <a:lnTo>
                    <a:pt x="0" y="77"/>
                  </a:lnTo>
                  <a:lnTo>
                    <a:pt x="0" y="71"/>
                  </a:lnTo>
                  <a:lnTo>
                    <a:pt x="5" y="66"/>
                  </a:lnTo>
                  <a:lnTo>
                    <a:pt x="10" y="66"/>
                  </a:lnTo>
                  <a:lnTo>
                    <a:pt x="18" y="64"/>
                  </a:lnTo>
                  <a:lnTo>
                    <a:pt x="23" y="68"/>
                  </a:lnTo>
                  <a:lnTo>
                    <a:pt x="25" y="69"/>
                  </a:lnTo>
                  <a:lnTo>
                    <a:pt x="22" y="63"/>
                  </a:lnTo>
                  <a:lnTo>
                    <a:pt x="22" y="57"/>
                  </a:lnTo>
                  <a:lnTo>
                    <a:pt x="20" y="55"/>
                  </a:lnTo>
                  <a:lnTo>
                    <a:pt x="20" y="51"/>
                  </a:lnTo>
                  <a:lnTo>
                    <a:pt x="22" y="50"/>
                  </a:lnTo>
                  <a:lnTo>
                    <a:pt x="19" y="47"/>
                  </a:lnTo>
                  <a:lnTo>
                    <a:pt x="17" y="47"/>
                  </a:lnTo>
                  <a:lnTo>
                    <a:pt x="14" y="43"/>
                  </a:lnTo>
                  <a:lnTo>
                    <a:pt x="14" y="41"/>
                  </a:lnTo>
                  <a:lnTo>
                    <a:pt x="17" y="41"/>
                  </a:lnTo>
                  <a:lnTo>
                    <a:pt x="13" y="37"/>
                  </a:lnTo>
                  <a:lnTo>
                    <a:pt x="11" y="33"/>
                  </a:lnTo>
                  <a:lnTo>
                    <a:pt x="11" y="31"/>
                  </a:lnTo>
                  <a:lnTo>
                    <a:pt x="14" y="32"/>
                  </a:lnTo>
                  <a:lnTo>
                    <a:pt x="22" y="26"/>
                  </a:lnTo>
                  <a:lnTo>
                    <a:pt x="34" y="13"/>
                  </a:lnTo>
                  <a:lnTo>
                    <a:pt x="45" y="12"/>
                  </a:lnTo>
                  <a:lnTo>
                    <a:pt x="55" y="13"/>
                  </a:lnTo>
                  <a:lnTo>
                    <a:pt x="64" y="9"/>
                  </a:lnTo>
                  <a:lnTo>
                    <a:pt x="74" y="0"/>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679" name="Freeform 17"/>
            <p:cNvSpPr>
              <a:spLocks noChangeAspect="1"/>
            </p:cNvSpPr>
            <p:nvPr/>
          </p:nvSpPr>
          <p:spPr bwMode="auto">
            <a:xfrm>
              <a:off x="2556" y="2622"/>
              <a:ext cx="345" cy="211"/>
            </a:xfrm>
            <a:custGeom>
              <a:avLst/>
              <a:gdLst>
                <a:gd name="T0" fmla="*/ 372 w 310"/>
                <a:gd name="T1" fmla="*/ 171 h 193"/>
                <a:gd name="T2" fmla="*/ 398 w 310"/>
                <a:gd name="T3" fmla="*/ 202 h 193"/>
                <a:gd name="T4" fmla="*/ 418 w 310"/>
                <a:gd name="T5" fmla="*/ 204 h 193"/>
                <a:gd name="T6" fmla="*/ 432 w 310"/>
                <a:gd name="T7" fmla="*/ 154 h 193"/>
                <a:gd name="T8" fmla="*/ 451 w 310"/>
                <a:gd name="T9" fmla="*/ 156 h 193"/>
                <a:gd name="T10" fmla="*/ 464 w 310"/>
                <a:gd name="T11" fmla="*/ 181 h 193"/>
                <a:gd name="T12" fmla="*/ 476 w 310"/>
                <a:gd name="T13" fmla="*/ 165 h 193"/>
                <a:gd name="T14" fmla="*/ 464 w 310"/>
                <a:gd name="T15" fmla="*/ 141 h 193"/>
                <a:gd name="T16" fmla="*/ 487 w 310"/>
                <a:gd name="T17" fmla="*/ 125 h 193"/>
                <a:gd name="T18" fmla="*/ 484 w 310"/>
                <a:gd name="T19" fmla="*/ 106 h 193"/>
                <a:gd name="T20" fmla="*/ 526 w 310"/>
                <a:gd name="T21" fmla="*/ 81 h 193"/>
                <a:gd name="T22" fmla="*/ 571 w 310"/>
                <a:gd name="T23" fmla="*/ 21 h 193"/>
                <a:gd name="T24" fmla="*/ 585 w 310"/>
                <a:gd name="T25" fmla="*/ 0 h 193"/>
                <a:gd name="T26" fmla="*/ 593 w 310"/>
                <a:gd name="T27" fmla="*/ 16 h 193"/>
                <a:gd name="T28" fmla="*/ 602 w 310"/>
                <a:gd name="T29" fmla="*/ 13 h 193"/>
                <a:gd name="T30" fmla="*/ 623 w 310"/>
                <a:gd name="T31" fmla="*/ 1 h 193"/>
                <a:gd name="T32" fmla="*/ 647 w 310"/>
                <a:gd name="T33" fmla="*/ 21 h 193"/>
                <a:gd name="T34" fmla="*/ 662 w 310"/>
                <a:gd name="T35" fmla="*/ 57 h 193"/>
                <a:gd name="T36" fmla="*/ 668 w 310"/>
                <a:gd name="T37" fmla="*/ 71 h 193"/>
                <a:gd name="T38" fmla="*/ 692 w 310"/>
                <a:gd name="T39" fmla="*/ 68 h 193"/>
                <a:gd name="T40" fmla="*/ 688 w 310"/>
                <a:gd name="T41" fmla="*/ 89 h 193"/>
                <a:gd name="T42" fmla="*/ 707 w 310"/>
                <a:gd name="T43" fmla="*/ 81 h 193"/>
                <a:gd name="T44" fmla="*/ 747 w 310"/>
                <a:gd name="T45" fmla="*/ 106 h 193"/>
                <a:gd name="T46" fmla="*/ 790 w 310"/>
                <a:gd name="T47" fmla="*/ 124 h 193"/>
                <a:gd name="T48" fmla="*/ 761 w 310"/>
                <a:gd name="T49" fmla="*/ 140 h 193"/>
                <a:gd name="T50" fmla="*/ 721 w 310"/>
                <a:gd name="T51" fmla="*/ 141 h 193"/>
                <a:gd name="T52" fmla="*/ 710 w 310"/>
                <a:gd name="T53" fmla="*/ 165 h 193"/>
                <a:gd name="T54" fmla="*/ 737 w 310"/>
                <a:gd name="T55" fmla="*/ 178 h 193"/>
                <a:gd name="T56" fmla="*/ 692 w 310"/>
                <a:gd name="T57" fmla="*/ 195 h 193"/>
                <a:gd name="T58" fmla="*/ 667 w 310"/>
                <a:gd name="T59" fmla="*/ 184 h 193"/>
                <a:gd name="T60" fmla="*/ 647 w 310"/>
                <a:gd name="T61" fmla="*/ 196 h 193"/>
                <a:gd name="T62" fmla="*/ 539 w 310"/>
                <a:gd name="T63" fmla="*/ 181 h 193"/>
                <a:gd name="T64" fmla="*/ 492 w 310"/>
                <a:gd name="T65" fmla="*/ 219 h 193"/>
                <a:gd name="T66" fmla="*/ 443 w 310"/>
                <a:gd name="T67" fmla="*/ 296 h 193"/>
                <a:gd name="T68" fmla="*/ 407 w 310"/>
                <a:gd name="T69" fmla="*/ 370 h 193"/>
                <a:gd name="T70" fmla="*/ 375 w 310"/>
                <a:gd name="T71" fmla="*/ 392 h 193"/>
                <a:gd name="T72" fmla="*/ 325 w 310"/>
                <a:gd name="T73" fmla="*/ 408 h 193"/>
                <a:gd name="T74" fmla="*/ 274 w 310"/>
                <a:gd name="T75" fmla="*/ 398 h 193"/>
                <a:gd name="T76" fmla="*/ 223 w 310"/>
                <a:gd name="T77" fmla="*/ 384 h 193"/>
                <a:gd name="T78" fmla="*/ 180 w 310"/>
                <a:gd name="T79" fmla="*/ 422 h 193"/>
                <a:gd name="T80" fmla="*/ 141 w 310"/>
                <a:gd name="T81" fmla="*/ 423 h 193"/>
                <a:gd name="T82" fmla="*/ 97 w 310"/>
                <a:gd name="T83" fmla="*/ 422 h 193"/>
                <a:gd name="T84" fmla="*/ 41 w 310"/>
                <a:gd name="T85" fmla="*/ 408 h 193"/>
                <a:gd name="T86" fmla="*/ 1 w 310"/>
                <a:gd name="T87" fmla="*/ 349 h 193"/>
                <a:gd name="T88" fmla="*/ 14 w 310"/>
                <a:gd name="T89" fmla="*/ 351 h 193"/>
                <a:gd name="T90" fmla="*/ 51 w 310"/>
                <a:gd name="T91" fmla="*/ 367 h 193"/>
                <a:gd name="T92" fmla="*/ 86 w 310"/>
                <a:gd name="T93" fmla="*/ 373 h 193"/>
                <a:gd name="T94" fmla="*/ 131 w 310"/>
                <a:gd name="T95" fmla="*/ 370 h 193"/>
                <a:gd name="T96" fmla="*/ 139 w 310"/>
                <a:gd name="T97" fmla="*/ 344 h 193"/>
                <a:gd name="T98" fmla="*/ 151 w 310"/>
                <a:gd name="T99" fmla="*/ 328 h 193"/>
                <a:gd name="T100" fmla="*/ 157 w 310"/>
                <a:gd name="T101" fmla="*/ 304 h 193"/>
                <a:gd name="T102" fmla="*/ 196 w 310"/>
                <a:gd name="T103" fmla="*/ 288 h 193"/>
                <a:gd name="T104" fmla="*/ 227 w 310"/>
                <a:gd name="T105" fmla="*/ 280 h 193"/>
                <a:gd name="T106" fmla="*/ 268 w 310"/>
                <a:gd name="T107" fmla="*/ 274 h 193"/>
                <a:gd name="T108" fmla="*/ 308 w 310"/>
                <a:gd name="T109" fmla="*/ 227 h 193"/>
                <a:gd name="T110" fmla="*/ 357 w 310"/>
                <a:gd name="T111" fmla="*/ 184 h 1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10"/>
                <a:gd name="T169" fmla="*/ 0 h 193"/>
                <a:gd name="T170" fmla="*/ 310 w 310"/>
                <a:gd name="T171" fmla="*/ 193 h 19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10" h="193">
                  <a:moveTo>
                    <a:pt x="141" y="75"/>
                  </a:moveTo>
                  <a:lnTo>
                    <a:pt x="144" y="77"/>
                  </a:lnTo>
                  <a:lnTo>
                    <a:pt x="146" y="78"/>
                  </a:lnTo>
                  <a:lnTo>
                    <a:pt x="151" y="84"/>
                  </a:lnTo>
                  <a:lnTo>
                    <a:pt x="154" y="87"/>
                  </a:lnTo>
                  <a:lnTo>
                    <a:pt x="156" y="91"/>
                  </a:lnTo>
                  <a:lnTo>
                    <a:pt x="159" y="92"/>
                  </a:lnTo>
                  <a:lnTo>
                    <a:pt x="161" y="93"/>
                  </a:lnTo>
                  <a:lnTo>
                    <a:pt x="164" y="92"/>
                  </a:lnTo>
                  <a:lnTo>
                    <a:pt x="167" y="87"/>
                  </a:lnTo>
                  <a:lnTo>
                    <a:pt x="167" y="73"/>
                  </a:lnTo>
                  <a:lnTo>
                    <a:pt x="169" y="70"/>
                  </a:lnTo>
                  <a:lnTo>
                    <a:pt x="172" y="69"/>
                  </a:lnTo>
                  <a:lnTo>
                    <a:pt x="174" y="69"/>
                  </a:lnTo>
                  <a:lnTo>
                    <a:pt x="177" y="71"/>
                  </a:lnTo>
                  <a:lnTo>
                    <a:pt x="178" y="75"/>
                  </a:lnTo>
                  <a:lnTo>
                    <a:pt x="179" y="79"/>
                  </a:lnTo>
                  <a:lnTo>
                    <a:pt x="182" y="82"/>
                  </a:lnTo>
                  <a:lnTo>
                    <a:pt x="186" y="82"/>
                  </a:lnTo>
                  <a:lnTo>
                    <a:pt x="187" y="79"/>
                  </a:lnTo>
                  <a:lnTo>
                    <a:pt x="187" y="74"/>
                  </a:lnTo>
                  <a:lnTo>
                    <a:pt x="187" y="71"/>
                  </a:lnTo>
                  <a:lnTo>
                    <a:pt x="184" y="68"/>
                  </a:lnTo>
                  <a:lnTo>
                    <a:pt x="182" y="64"/>
                  </a:lnTo>
                  <a:lnTo>
                    <a:pt x="184" y="64"/>
                  </a:lnTo>
                  <a:lnTo>
                    <a:pt x="188" y="61"/>
                  </a:lnTo>
                  <a:lnTo>
                    <a:pt x="192" y="56"/>
                  </a:lnTo>
                  <a:lnTo>
                    <a:pt x="188" y="55"/>
                  </a:lnTo>
                  <a:lnTo>
                    <a:pt x="187" y="51"/>
                  </a:lnTo>
                  <a:lnTo>
                    <a:pt x="189" y="47"/>
                  </a:lnTo>
                  <a:lnTo>
                    <a:pt x="192" y="46"/>
                  </a:lnTo>
                  <a:lnTo>
                    <a:pt x="198" y="46"/>
                  </a:lnTo>
                  <a:lnTo>
                    <a:pt x="206" y="37"/>
                  </a:lnTo>
                  <a:lnTo>
                    <a:pt x="209" y="31"/>
                  </a:lnTo>
                  <a:lnTo>
                    <a:pt x="210" y="27"/>
                  </a:lnTo>
                  <a:lnTo>
                    <a:pt x="224" y="10"/>
                  </a:lnTo>
                  <a:lnTo>
                    <a:pt x="226" y="6"/>
                  </a:lnTo>
                  <a:lnTo>
                    <a:pt x="228" y="3"/>
                  </a:lnTo>
                  <a:lnTo>
                    <a:pt x="230" y="0"/>
                  </a:lnTo>
                  <a:lnTo>
                    <a:pt x="232" y="0"/>
                  </a:lnTo>
                  <a:lnTo>
                    <a:pt x="232" y="1"/>
                  </a:lnTo>
                  <a:lnTo>
                    <a:pt x="232" y="8"/>
                  </a:lnTo>
                  <a:lnTo>
                    <a:pt x="230" y="10"/>
                  </a:lnTo>
                  <a:lnTo>
                    <a:pt x="230" y="13"/>
                  </a:lnTo>
                  <a:lnTo>
                    <a:pt x="237" y="5"/>
                  </a:lnTo>
                  <a:lnTo>
                    <a:pt x="239" y="0"/>
                  </a:lnTo>
                  <a:lnTo>
                    <a:pt x="243" y="0"/>
                  </a:lnTo>
                  <a:lnTo>
                    <a:pt x="244" y="1"/>
                  </a:lnTo>
                  <a:lnTo>
                    <a:pt x="248" y="10"/>
                  </a:lnTo>
                  <a:lnTo>
                    <a:pt x="252" y="13"/>
                  </a:lnTo>
                  <a:lnTo>
                    <a:pt x="254" y="10"/>
                  </a:lnTo>
                  <a:lnTo>
                    <a:pt x="260" y="15"/>
                  </a:lnTo>
                  <a:lnTo>
                    <a:pt x="261" y="23"/>
                  </a:lnTo>
                  <a:lnTo>
                    <a:pt x="260" y="26"/>
                  </a:lnTo>
                  <a:lnTo>
                    <a:pt x="260" y="33"/>
                  </a:lnTo>
                  <a:lnTo>
                    <a:pt x="261" y="33"/>
                  </a:lnTo>
                  <a:lnTo>
                    <a:pt x="262" y="32"/>
                  </a:lnTo>
                  <a:lnTo>
                    <a:pt x="265" y="33"/>
                  </a:lnTo>
                  <a:lnTo>
                    <a:pt x="268" y="31"/>
                  </a:lnTo>
                  <a:lnTo>
                    <a:pt x="271" y="31"/>
                  </a:lnTo>
                  <a:lnTo>
                    <a:pt x="274" y="34"/>
                  </a:lnTo>
                  <a:lnTo>
                    <a:pt x="272" y="37"/>
                  </a:lnTo>
                  <a:lnTo>
                    <a:pt x="270" y="40"/>
                  </a:lnTo>
                  <a:lnTo>
                    <a:pt x="271" y="41"/>
                  </a:lnTo>
                  <a:lnTo>
                    <a:pt x="275" y="41"/>
                  </a:lnTo>
                  <a:lnTo>
                    <a:pt x="277" y="37"/>
                  </a:lnTo>
                  <a:lnTo>
                    <a:pt x="281" y="38"/>
                  </a:lnTo>
                  <a:lnTo>
                    <a:pt x="285" y="40"/>
                  </a:lnTo>
                  <a:lnTo>
                    <a:pt x="294" y="47"/>
                  </a:lnTo>
                  <a:lnTo>
                    <a:pt x="307" y="50"/>
                  </a:lnTo>
                  <a:lnTo>
                    <a:pt x="310" y="52"/>
                  </a:lnTo>
                  <a:lnTo>
                    <a:pt x="310" y="55"/>
                  </a:lnTo>
                  <a:lnTo>
                    <a:pt x="309" y="59"/>
                  </a:lnTo>
                  <a:lnTo>
                    <a:pt x="304" y="60"/>
                  </a:lnTo>
                  <a:lnTo>
                    <a:pt x="300" y="63"/>
                  </a:lnTo>
                  <a:lnTo>
                    <a:pt x="294" y="65"/>
                  </a:lnTo>
                  <a:lnTo>
                    <a:pt x="288" y="66"/>
                  </a:lnTo>
                  <a:lnTo>
                    <a:pt x="282" y="64"/>
                  </a:lnTo>
                  <a:lnTo>
                    <a:pt x="279" y="66"/>
                  </a:lnTo>
                  <a:lnTo>
                    <a:pt x="277" y="70"/>
                  </a:lnTo>
                  <a:lnTo>
                    <a:pt x="279" y="74"/>
                  </a:lnTo>
                  <a:lnTo>
                    <a:pt x="282" y="77"/>
                  </a:lnTo>
                  <a:lnTo>
                    <a:pt x="285" y="78"/>
                  </a:lnTo>
                  <a:lnTo>
                    <a:pt x="289" y="79"/>
                  </a:lnTo>
                  <a:lnTo>
                    <a:pt x="289" y="82"/>
                  </a:lnTo>
                  <a:lnTo>
                    <a:pt x="281" y="83"/>
                  </a:lnTo>
                  <a:lnTo>
                    <a:pt x="271" y="87"/>
                  </a:lnTo>
                  <a:lnTo>
                    <a:pt x="267" y="87"/>
                  </a:lnTo>
                  <a:lnTo>
                    <a:pt x="265" y="85"/>
                  </a:lnTo>
                  <a:lnTo>
                    <a:pt x="261" y="83"/>
                  </a:lnTo>
                  <a:lnTo>
                    <a:pt x="260" y="87"/>
                  </a:lnTo>
                  <a:lnTo>
                    <a:pt x="258" y="88"/>
                  </a:lnTo>
                  <a:lnTo>
                    <a:pt x="254" y="88"/>
                  </a:lnTo>
                  <a:lnTo>
                    <a:pt x="247" y="85"/>
                  </a:lnTo>
                  <a:lnTo>
                    <a:pt x="242" y="83"/>
                  </a:lnTo>
                  <a:lnTo>
                    <a:pt x="211" y="82"/>
                  </a:lnTo>
                  <a:lnTo>
                    <a:pt x="201" y="83"/>
                  </a:lnTo>
                  <a:lnTo>
                    <a:pt x="197" y="88"/>
                  </a:lnTo>
                  <a:lnTo>
                    <a:pt x="193" y="98"/>
                  </a:lnTo>
                  <a:lnTo>
                    <a:pt x="192" y="111"/>
                  </a:lnTo>
                  <a:lnTo>
                    <a:pt x="189" y="117"/>
                  </a:lnTo>
                  <a:lnTo>
                    <a:pt x="174" y="134"/>
                  </a:lnTo>
                  <a:lnTo>
                    <a:pt x="170" y="150"/>
                  </a:lnTo>
                  <a:lnTo>
                    <a:pt x="165" y="161"/>
                  </a:lnTo>
                  <a:lnTo>
                    <a:pt x="161" y="167"/>
                  </a:lnTo>
                  <a:lnTo>
                    <a:pt x="159" y="172"/>
                  </a:lnTo>
                  <a:lnTo>
                    <a:pt x="155" y="175"/>
                  </a:lnTo>
                  <a:lnTo>
                    <a:pt x="147" y="177"/>
                  </a:lnTo>
                  <a:lnTo>
                    <a:pt x="141" y="179"/>
                  </a:lnTo>
                  <a:lnTo>
                    <a:pt x="135" y="180"/>
                  </a:lnTo>
                  <a:lnTo>
                    <a:pt x="128" y="184"/>
                  </a:lnTo>
                  <a:lnTo>
                    <a:pt x="123" y="184"/>
                  </a:lnTo>
                  <a:lnTo>
                    <a:pt x="111" y="180"/>
                  </a:lnTo>
                  <a:lnTo>
                    <a:pt x="108" y="179"/>
                  </a:lnTo>
                  <a:lnTo>
                    <a:pt x="107" y="175"/>
                  </a:lnTo>
                  <a:lnTo>
                    <a:pt x="104" y="173"/>
                  </a:lnTo>
                  <a:lnTo>
                    <a:pt x="88" y="173"/>
                  </a:lnTo>
                  <a:lnTo>
                    <a:pt x="85" y="173"/>
                  </a:lnTo>
                  <a:lnTo>
                    <a:pt x="81" y="179"/>
                  </a:lnTo>
                  <a:lnTo>
                    <a:pt x="71" y="190"/>
                  </a:lnTo>
                  <a:lnTo>
                    <a:pt x="67" y="191"/>
                  </a:lnTo>
                  <a:lnTo>
                    <a:pt x="62" y="190"/>
                  </a:lnTo>
                  <a:lnTo>
                    <a:pt x="56" y="191"/>
                  </a:lnTo>
                  <a:lnTo>
                    <a:pt x="51" y="193"/>
                  </a:lnTo>
                  <a:lnTo>
                    <a:pt x="44" y="190"/>
                  </a:lnTo>
                  <a:lnTo>
                    <a:pt x="38" y="190"/>
                  </a:lnTo>
                  <a:lnTo>
                    <a:pt x="32" y="193"/>
                  </a:lnTo>
                  <a:lnTo>
                    <a:pt x="23" y="190"/>
                  </a:lnTo>
                  <a:lnTo>
                    <a:pt x="16" y="184"/>
                  </a:lnTo>
                  <a:lnTo>
                    <a:pt x="0" y="161"/>
                  </a:lnTo>
                  <a:lnTo>
                    <a:pt x="0" y="158"/>
                  </a:lnTo>
                  <a:lnTo>
                    <a:pt x="1" y="157"/>
                  </a:lnTo>
                  <a:lnTo>
                    <a:pt x="2" y="156"/>
                  </a:lnTo>
                  <a:lnTo>
                    <a:pt x="4" y="154"/>
                  </a:lnTo>
                  <a:lnTo>
                    <a:pt x="6" y="159"/>
                  </a:lnTo>
                  <a:lnTo>
                    <a:pt x="7" y="162"/>
                  </a:lnTo>
                  <a:lnTo>
                    <a:pt x="16" y="166"/>
                  </a:lnTo>
                  <a:lnTo>
                    <a:pt x="20" y="166"/>
                  </a:lnTo>
                  <a:lnTo>
                    <a:pt x="28" y="166"/>
                  </a:lnTo>
                  <a:lnTo>
                    <a:pt x="30" y="166"/>
                  </a:lnTo>
                  <a:lnTo>
                    <a:pt x="34" y="168"/>
                  </a:lnTo>
                  <a:lnTo>
                    <a:pt x="39" y="170"/>
                  </a:lnTo>
                  <a:lnTo>
                    <a:pt x="49" y="171"/>
                  </a:lnTo>
                  <a:lnTo>
                    <a:pt x="51" y="167"/>
                  </a:lnTo>
                  <a:lnTo>
                    <a:pt x="52" y="163"/>
                  </a:lnTo>
                  <a:lnTo>
                    <a:pt x="53" y="157"/>
                  </a:lnTo>
                  <a:lnTo>
                    <a:pt x="55" y="154"/>
                  </a:lnTo>
                  <a:lnTo>
                    <a:pt x="53" y="148"/>
                  </a:lnTo>
                  <a:lnTo>
                    <a:pt x="56" y="145"/>
                  </a:lnTo>
                  <a:lnTo>
                    <a:pt x="60" y="147"/>
                  </a:lnTo>
                  <a:lnTo>
                    <a:pt x="61" y="148"/>
                  </a:lnTo>
                  <a:lnTo>
                    <a:pt x="61" y="139"/>
                  </a:lnTo>
                  <a:lnTo>
                    <a:pt x="62" y="136"/>
                  </a:lnTo>
                  <a:lnTo>
                    <a:pt x="66" y="131"/>
                  </a:lnTo>
                  <a:lnTo>
                    <a:pt x="69" y="130"/>
                  </a:lnTo>
                  <a:lnTo>
                    <a:pt x="77" y="129"/>
                  </a:lnTo>
                  <a:lnTo>
                    <a:pt x="80" y="128"/>
                  </a:lnTo>
                  <a:lnTo>
                    <a:pt x="83" y="126"/>
                  </a:lnTo>
                  <a:lnTo>
                    <a:pt x="89" y="126"/>
                  </a:lnTo>
                  <a:lnTo>
                    <a:pt x="94" y="125"/>
                  </a:lnTo>
                  <a:lnTo>
                    <a:pt x="102" y="125"/>
                  </a:lnTo>
                  <a:lnTo>
                    <a:pt x="105" y="124"/>
                  </a:lnTo>
                  <a:lnTo>
                    <a:pt x="112" y="117"/>
                  </a:lnTo>
                  <a:lnTo>
                    <a:pt x="119" y="107"/>
                  </a:lnTo>
                  <a:lnTo>
                    <a:pt x="122" y="103"/>
                  </a:lnTo>
                  <a:lnTo>
                    <a:pt x="126" y="98"/>
                  </a:lnTo>
                  <a:lnTo>
                    <a:pt x="136" y="89"/>
                  </a:lnTo>
                  <a:lnTo>
                    <a:pt x="140" y="83"/>
                  </a:lnTo>
                  <a:lnTo>
                    <a:pt x="141" y="77"/>
                  </a:lnTo>
                  <a:lnTo>
                    <a:pt x="141" y="75"/>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680" name="Freeform 18"/>
            <p:cNvSpPr>
              <a:spLocks noChangeAspect="1"/>
            </p:cNvSpPr>
            <p:nvPr/>
          </p:nvSpPr>
          <p:spPr bwMode="auto">
            <a:xfrm>
              <a:off x="2226" y="2629"/>
              <a:ext cx="146" cy="187"/>
            </a:xfrm>
            <a:custGeom>
              <a:avLst/>
              <a:gdLst>
                <a:gd name="T0" fmla="*/ 3 w 132"/>
                <a:gd name="T1" fmla="*/ 17 h 171"/>
                <a:gd name="T2" fmla="*/ 1 w 132"/>
                <a:gd name="T3" fmla="*/ 25 h 171"/>
                <a:gd name="T4" fmla="*/ 12 w 132"/>
                <a:gd name="T5" fmla="*/ 36 h 171"/>
                <a:gd name="T6" fmla="*/ 13 w 132"/>
                <a:gd name="T7" fmla="*/ 57 h 171"/>
                <a:gd name="T8" fmla="*/ 17 w 132"/>
                <a:gd name="T9" fmla="*/ 74 h 171"/>
                <a:gd name="T10" fmla="*/ 21 w 132"/>
                <a:gd name="T11" fmla="*/ 116 h 171"/>
                <a:gd name="T12" fmla="*/ 25 w 132"/>
                <a:gd name="T13" fmla="*/ 128 h 171"/>
                <a:gd name="T14" fmla="*/ 37 w 132"/>
                <a:gd name="T15" fmla="*/ 139 h 171"/>
                <a:gd name="T16" fmla="*/ 37 w 132"/>
                <a:gd name="T17" fmla="*/ 153 h 171"/>
                <a:gd name="T18" fmla="*/ 37 w 132"/>
                <a:gd name="T19" fmla="*/ 170 h 171"/>
                <a:gd name="T20" fmla="*/ 46 w 132"/>
                <a:gd name="T21" fmla="*/ 184 h 171"/>
                <a:gd name="T22" fmla="*/ 46 w 132"/>
                <a:gd name="T23" fmla="*/ 196 h 171"/>
                <a:gd name="T24" fmla="*/ 74 w 132"/>
                <a:gd name="T25" fmla="*/ 225 h 171"/>
                <a:gd name="T26" fmla="*/ 87 w 132"/>
                <a:gd name="T27" fmla="*/ 241 h 171"/>
                <a:gd name="T28" fmla="*/ 93 w 132"/>
                <a:gd name="T29" fmla="*/ 257 h 171"/>
                <a:gd name="T30" fmla="*/ 96 w 132"/>
                <a:gd name="T31" fmla="*/ 273 h 171"/>
                <a:gd name="T32" fmla="*/ 111 w 132"/>
                <a:gd name="T33" fmla="*/ 289 h 171"/>
                <a:gd name="T34" fmla="*/ 136 w 132"/>
                <a:gd name="T35" fmla="*/ 304 h 171"/>
                <a:gd name="T36" fmla="*/ 166 w 132"/>
                <a:gd name="T37" fmla="*/ 323 h 171"/>
                <a:gd name="T38" fmla="*/ 181 w 132"/>
                <a:gd name="T39" fmla="*/ 334 h 171"/>
                <a:gd name="T40" fmla="*/ 206 w 132"/>
                <a:gd name="T41" fmla="*/ 348 h 171"/>
                <a:gd name="T42" fmla="*/ 215 w 132"/>
                <a:gd name="T43" fmla="*/ 350 h 171"/>
                <a:gd name="T44" fmla="*/ 238 w 132"/>
                <a:gd name="T45" fmla="*/ 365 h 171"/>
                <a:gd name="T46" fmla="*/ 253 w 132"/>
                <a:gd name="T47" fmla="*/ 379 h 171"/>
                <a:gd name="T48" fmla="*/ 255 w 132"/>
                <a:gd name="T49" fmla="*/ 378 h 171"/>
                <a:gd name="T50" fmla="*/ 263 w 132"/>
                <a:gd name="T51" fmla="*/ 381 h 171"/>
                <a:gd name="T52" fmla="*/ 269 w 132"/>
                <a:gd name="T53" fmla="*/ 379 h 171"/>
                <a:gd name="T54" fmla="*/ 272 w 132"/>
                <a:gd name="T55" fmla="*/ 369 h 171"/>
                <a:gd name="T56" fmla="*/ 281 w 132"/>
                <a:gd name="T57" fmla="*/ 365 h 171"/>
                <a:gd name="T58" fmla="*/ 301 w 132"/>
                <a:gd name="T59" fmla="*/ 366 h 171"/>
                <a:gd name="T60" fmla="*/ 314 w 132"/>
                <a:gd name="T61" fmla="*/ 379 h 171"/>
                <a:gd name="T62" fmla="*/ 316 w 132"/>
                <a:gd name="T63" fmla="*/ 369 h 171"/>
                <a:gd name="T64" fmla="*/ 322 w 132"/>
                <a:gd name="T65" fmla="*/ 349 h 171"/>
                <a:gd name="T66" fmla="*/ 301 w 132"/>
                <a:gd name="T67" fmla="*/ 309 h 171"/>
                <a:gd name="T68" fmla="*/ 292 w 132"/>
                <a:gd name="T69" fmla="*/ 294 h 171"/>
                <a:gd name="T70" fmla="*/ 267 w 132"/>
                <a:gd name="T71" fmla="*/ 276 h 171"/>
                <a:gd name="T72" fmla="*/ 259 w 132"/>
                <a:gd name="T73" fmla="*/ 252 h 171"/>
                <a:gd name="T74" fmla="*/ 255 w 132"/>
                <a:gd name="T75" fmla="*/ 200 h 171"/>
                <a:gd name="T76" fmla="*/ 259 w 132"/>
                <a:gd name="T77" fmla="*/ 168 h 171"/>
                <a:gd name="T78" fmla="*/ 259 w 132"/>
                <a:gd name="T79" fmla="*/ 142 h 171"/>
                <a:gd name="T80" fmla="*/ 255 w 132"/>
                <a:gd name="T81" fmla="*/ 127 h 171"/>
                <a:gd name="T82" fmla="*/ 246 w 132"/>
                <a:gd name="T83" fmla="*/ 112 h 171"/>
                <a:gd name="T84" fmla="*/ 226 w 132"/>
                <a:gd name="T85" fmla="*/ 80 h 171"/>
                <a:gd name="T86" fmla="*/ 194 w 132"/>
                <a:gd name="T87" fmla="*/ 57 h 171"/>
                <a:gd name="T88" fmla="*/ 171 w 132"/>
                <a:gd name="T89" fmla="*/ 37 h 171"/>
                <a:gd name="T90" fmla="*/ 157 w 132"/>
                <a:gd name="T91" fmla="*/ 40 h 171"/>
                <a:gd name="T92" fmla="*/ 143 w 132"/>
                <a:gd name="T93" fmla="*/ 57 h 171"/>
                <a:gd name="T94" fmla="*/ 129 w 132"/>
                <a:gd name="T95" fmla="*/ 57 h 171"/>
                <a:gd name="T96" fmla="*/ 114 w 132"/>
                <a:gd name="T97" fmla="*/ 56 h 171"/>
                <a:gd name="T98" fmla="*/ 82 w 132"/>
                <a:gd name="T99" fmla="*/ 79 h 171"/>
                <a:gd name="T100" fmla="*/ 80 w 132"/>
                <a:gd name="T101" fmla="*/ 60 h 171"/>
                <a:gd name="T102" fmla="*/ 81 w 132"/>
                <a:gd name="T103" fmla="*/ 40 h 171"/>
                <a:gd name="T104" fmla="*/ 66 w 132"/>
                <a:gd name="T105" fmla="*/ 17 h 171"/>
                <a:gd name="T106" fmla="*/ 53 w 132"/>
                <a:gd name="T107" fmla="*/ 16 h 171"/>
                <a:gd name="T108" fmla="*/ 28 w 132"/>
                <a:gd name="T109" fmla="*/ 15 h 171"/>
                <a:gd name="T110" fmla="*/ 17 w 132"/>
                <a:gd name="T111" fmla="*/ 0 h 171"/>
                <a:gd name="T112" fmla="*/ 0 w 132"/>
                <a:gd name="T113" fmla="*/ 0 h 171"/>
                <a:gd name="T114" fmla="*/ 3 w 132"/>
                <a:gd name="T115" fmla="*/ 17 h 1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2"/>
                <a:gd name="T175" fmla="*/ 0 h 171"/>
                <a:gd name="T176" fmla="*/ 132 w 132"/>
                <a:gd name="T177" fmla="*/ 171 h 17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2" h="171">
                  <a:moveTo>
                    <a:pt x="3" y="9"/>
                  </a:moveTo>
                  <a:lnTo>
                    <a:pt x="1" y="11"/>
                  </a:lnTo>
                  <a:lnTo>
                    <a:pt x="4" y="16"/>
                  </a:lnTo>
                  <a:lnTo>
                    <a:pt x="5" y="26"/>
                  </a:lnTo>
                  <a:lnTo>
                    <a:pt x="8" y="34"/>
                  </a:lnTo>
                  <a:lnTo>
                    <a:pt x="9" y="53"/>
                  </a:lnTo>
                  <a:lnTo>
                    <a:pt x="10" y="58"/>
                  </a:lnTo>
                  <a:lnTo>
                    <a:pt x="15" y="62"/>
                  </a:lnTo>
                  <a:lnTo>
                    <a:pt x="15" y="69"/>
                  </a:lnTo>
                  <a:lnTo>
                    <a:pt x="15" y="77"/>
                  </a:lnTo>
                  <a:lnTo>
                    <a:pt x="19" y="83"/>
                  </a:lnTo>
                  <a:lnTo>
                    <a:pt x="19" y="88"/>
                  </a:lnTo>
                  <a:lnTo>
                    <a:pt x="31" y="102"/>
                  </a:lnTo>
                  <a:lnTo>
                    <a:pt x="36" y="109"/>
                  </a:lnTo>
                  <a:lnTo>
                    <a:pt x="38" y="116"/>
                  </a:lnTo>
                  <a:lnTo>
                    <a:pt x="39" y="123"/>
                  </a:lnTo>
                  <a:lnTo>
                    <a:pt x="45" y="129"/>
                  </a:lnTo>
                  <a:lnTo>
                    <a:pt x="55" y="136"/>
                  </a:lnTo>
                  <a:lnTo>
                    <a:pt x="68" y="146"/>
                  </a:lnTo>
                  <a:lnTo>
                    <a:pt x="75" y="150"/>
                  </a:lnTo>
                  <a:lnTo>
                    <a:pt x="84" y="156"/>
                  </a:lnTo>
                  <a:lnTo>
                    <a:pt x="89" y="158"/>
                  </a:lnTo>
                  <a:lnTo>
                    <a:pt x="97" y="164"/>
                  </a:lnTo>
                  <a:lnTo>
                    <a:pt x="104" y="170"/>
                  </a:lnTo>
                  <a:lnTo>
                    <a:pt x="106" y="169"/>
                  </a:lnTo>
                  <a:lnTo>
                    <a:pt x="108" y="171"/>
                  </a:lnTo>
                  <a:lnTo>
                    <a:pt x="111" y="170"/>
                  </a:lnTo>
                  <a:lnTo>
                    <a:pt x="112" y="166"/>
                  </a:lnTo>
                  <a:lnTo>
                    <a:pt x="116" y="164"/>
                  </a:lnTo>
                  <a:lnTo>
                    <a:pt x="124" y="165"/>
                  </a:lnTo>
                  <a:lnTo>
                    <a:pt x="129" y="170"/>
                  </a:lnTo>
                  <a:lnTo>
                    <a:pt x="131" y="166"/>
                  </a:lnTo>
                  <a:lnTo>
                    <a:pt x="132" y="157"/>
                  </a:lnTo>
                  <a:lnTo>
                    <a:pt x="124" y="139"/>
                  </a:lnTo>
                  <a:lnTo>
                    <a:pt x="120" y="132"/>
                  </a:lnTo>
                  <a:lnTo>
                    <a:pt x="110" y="124"/>
                  </a:lnTo>
                  <a:lnTo>
                    <a:pt x="107" y="113"/>
                  </a:lnTo>
                  <a:lnTo>
                    <a:pt x="106" y="90"/>
                  </a:lnTo>
                  <a:lnTo>
                    <a:pt x="107" y="76"/>
                  </a:lnTo>
                  <a:lnTo>
                    <a:pt x="107" y="64"/>
                  </a:lnTo>
                  <a:lnTo>
                    <a:pt x="106" y="57"/>
                  </a:lnTo>
                  <a:lnTo>
                    <a:pt x="102" y="50"/>
                  </a:lnTo>
                  <a:lnTo>
                    <a:pt x="93" y="36"/>
                  </a:lnTo>
                  <a:lnTo>
                    <a:pt x="80" y="26"/>
                  </a:lnTo>
                  <a:lnTo>
                    <a:pt x="71" y="17"/>
                  </a:lnTo>
                  <a:lnTo>
                    <a:pt x="65" y="18"/>
                  </a:lnTo>
                  <a:lnTo>
                    <a:pt x="60" y="26"/>
                  </a:lnTo>
                  <a:lnTo>
                    <a:pt x="54" y="26"/>
                  </a:lnTo>
                  <a:lnTo>
                    <a:pt x="47" y="25"/>
                  </a:lnTo>
                  <a:lnTo>
                    <a:pt x="34" y="35"/>
                  </a:lnTo>
                  <a:lnTo>
                    <a:pt x="32" y="27"/>
                  </a:lnTo>
                  <a:lnTo>
                    <a:pt x="33" y="18"/>
                  </a:lnTo>
                  <a:lnTo>
                    <a:pt x="27" y="9"/>
                  </a:lnTo>
                  <a:lnTo>
                    <a:pt x="22" y="8"/>
                  </a:lnTo>
                  <a:lnTo>
                    <a:pt x="11" y="7"/>
                  </a:lnTo>
                  <a:lnTo>
                    <a:pt x="8" y="0"/>
                  </a:lnTo>
                  <a:lnTo>
                    <a:pt x="0" y="0"/>
                  </a:lnTo>
                  <a:lnTo>
                    <a:pt x="3" y="9"/>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681" name="Freeform 19"/>
            <p:cNvSpPr>
              <a:spLocks noChangeAspect="1"/>
            </p:cNvSpPr>
            <p:nvPr/>
          </p:nvSpPr>
          <p:spPr bwMode="auto">
            <a:xfrm>
              <a:off x="2828" y="2463"/>
              <a:ext cx="85" cy="105"/>
            </a:xfrm>
            <a:custGeom>
              <a:avLst/>
              <a:gdLst>
                <a:gd name="T0" fmla="*/ 187 w 76"/>
                <a:gd name="T1" fmla="*/ 1 h 97"/>
                <a:gd name="T2" fmla="*/ 188 w 76"/>
                <a:gd name="T3" fmla="*/ 0 h 97"/>
                <a:gd name="T4" fmla="*/ 192 w 76"/>
                <a:gd name="T5" fmla="*/ 1 h 97"/>
                <a:gd name="T6" fmla="*/ 192 w 76"/>
                <a:gd name="T7" fmla="*/ 17 h 97"/>
                <a:gd name="T8" fmla="*/ 198 w 76"/>
                <a:gd name="T9" fmla="*/ 25 h 97"/>
                <a:gd name="T10" fmla="*/ 188 w 76"/>
                <a:gd name="T11" fmla="*/ 29 h 97"/>
                <a:gd name="T12" fmla="*/ 192 w 76"/>
                <a:gd name="T13" fmla="*/ 40 h 97"/>
                <a:gd name="T14" fmla="*/ 200 w 76"/>
                <a:gd name="T15" fmla="*/ 56 h 97"/>
                <a:gd name="T16" fmla="*/ 198 w 76"/>
                <a:gd name="T17" fmla="*/ 65 h 97"/>
                <a:gd name="T18" fmla="*/ 179 w 76"/>
                <a:gd name="T19" fmla="*/ 71 h 97"/>
                <a:gd name="T20" fmla="*/ 172 w 76"/>
                <a:gd name="T21" fmla="*/ 82 h 97"/>
                <a:gd name="T22" fmla="*/ 161 w 76"/>
                <a:gd name="T23" fmla="*/ 94 h 97"/>
                <a:gd name="T24" fmla="*/ 144 w 76"/>
                <a:gd name="T25" fmla="*/ 96 h 97"/>
                <a:gd name="T26" fmla="*/ 131 w 76"/>
                <a:gd name="T27" fmla="*/ 104 h 97"/>
                <a:gd name="T28" fmla="*/ 129 w 76"/>
                <a:gd name="T29" fmla="*/ 122 h 97"/>
                <a:gd name="T30" fmla="*/ 114 w 76"/>
                <a:gd name="T31" fmla="*/ 136 h 97"/>
                <a:gd name="T32" fmla="*/ 77 w 76"/>
                <a:gd name="T33" fmla="*/ 159 h 97"/>
                <a:gd name="T34" fmla="*/ 55 w 76"/>
                <a:gd name="T35" fmla="*/ 173 h 97"/>
                <a:gd name="T36" fmla="*/ 44 w 76"/>
                <a:gd name="T37" fmla="*/ 182 h 97"/>
                <a:gd name="T38" fmla="*/ 29 w 76"/>
                <a:gd name="T39" fmla="*/ 184 h 97"/>
                <a:gd name="T40" fmla="*/ 17 w 76"/>
                <a:gd name="T41" fmla="*/ 194 h 97"/>
                <a:gd name="T42" fmla="*/ 3 w 76"/>
                <a:gd name="T43" fmla="*/ 200 h 97"/>
                <a:gd name="T44" fmla="*/ 0 w 76"/>
                <a:gd name="T45" fmla="*/ 199 h 97"/>
                <a:gd name="T46" fmla="*/ 1 w 76"/>
                <a:gd name="T47" fmla="*/ 182 h 97"/>
                <a:gd name="T48" fmla="*/ 15 w 76"/>
                <a:gd name="T49" fmla="*/ 166 h 97"/>
                <a:gd name="T50" fmla="*/ 28 w 76"/>
                <a:gd name="T51" fmla="*/ 159 h 97"/>
                <a:gd name="T52" fmla="*/ 49 w 76"/>
                <a:gd name="T53" fmla="*/ 144 h 97"/>
                <a:gd name="T54" fmla="*/ 56 w 76"/>
                <a:gd name="T55" fmla="*/ 141 h 97"/>
                <a:gd name="T56" fmla="*/ 104 w 76"/>
                <a:gd name="T57" fmla="*/ 104 h 97"/>
                <a:gd name="T58" fmla="*/ 117 w 76"/>
                <a:gd name="T59" fmla="*/ 90 h 97"/>
                <a:gd name="T60" fmla="*/ 129 w 76"/>
                <a:gd name="T61" fmla="*/ 87 h 97"/>
                <a:gd name="T62" fmla="*/ 134 w 76"/>
                <a:gd name="T63" fmla="*/ 77 h 97"/>
                <a:gd name="T64" fmla="*/ 149 w 76"/>
                <a:gd name="T65" fmla="*/ 67 h 97"/>
                <a:gd name="T66" fmla="*/ 161 w 76"/>
                <a:gd name="T67" fmla="*/ 65 h 97"/>
                <a:gd name="T68" fmla="*/ 172 w 76"/>
                <a:gd name="T69" fmla="*/ 47 h 97"/>
                <a:gd name="T70" fmla="*/ 168 w 76"/>
                <a:gd name="T71" fmla="*/ 37 h 97"/>
                <a:gd name="T72" fmla="*/ 172 w 76"/>
                <a:gd name="T73" fmla="*/ 41 h 97"/>
                <a:gd name="T74" fmla="*/ 179 w 76"/>
                <a:gd name="T75" fmla="*/ 37 h 97"/>
                <a:gd name="T76" fmla="*/ 179 w 76"/>
                <a:gd name="T77" fmla="*/ 35 h 97"/>
                <a:gd name="T78" fmla="*/ 172 w 76"/>
                <a:gd name="T79" fmla="*/ 29 h 97"/>
                <a:gd name="T80" fmla="*/ 177 w 76"/>
                <a:gd name="T81" fmla="*/ 27 h 97"/>
                <a:gd name="T82" fmla="*/ 179 w 76"/>
                <a:gd name="T83" fmla="*/ 16 h 97"/>
                <a:gd name="T84" fmla="*/ 183 w 76"/>
                <a:gd name="T85" fmla="*/ 3 h 97"/>
                <a:gd name="T86" fmla="*/ 187 w 76"/>
                <a:gd name="T87" fmla="*/ 1 h 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97"/>
                <a:gd name="T134" fmla="*/ 76 w 76"/>
                <a:gd name="T135" fmla="*/ 97 h 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97">
                  <a:moveTo>
                    <a:pt x="71" y="1"/>
                  </a:moveTo>
                  <a:lnTo>
                    <a:pt x="72" y="0"/>
                  </a:lnTo>
                  <a:lnTo>
                    <a:pt x="73" y="1"/>
                  </a:lnTo>
                  <a:lnTo>
                    <a:pt x="73" y="9"/>
                  </a:lnTo>
                  <a:lnTo>
                    <a:pt x="75" y="12"/>
                  </a:lnTo>
                  <a:lnTo>
                    <a:pt x="72" y="14"/>
                  </a:lnTo>
                  <a:lnTo>
                    <a:pt x="73" y="19"/>
                  </a:lnTo>
                  <a:lnTo>
                    <a:pt x="76" y="27"/>
                  </a:lnTo>
                  <a:lnTo>
                    <a:pt x="75" y="31"/>
                  </a:lnTo>
                  <a:lnTo>
                    <a:pt x="68" y="34"/>
                  </a:lnTo>
                  <a:lnTo>
                    <a:pt x="66" y="40"/>
                  </a:lnTo>
                  <a:lnTo>
                    <a:pt x="61" y="45"/>
                  </a:lnTo>
                  <a:lnTo>
                    <a:pt x="54" y="47"/>
                  </a:lnTo>
                  <a:lnTo>
                    <a:pt x="50" y="50"/>
                  </a:lnTo>
                  <a:lnTo>
                    <a:pt x="48" y="59"/>
                  </a:lnTo>
                  <a:lnTo>
                    <a:pt x="42" y="65"/>
                  </a:lnTo>
                  <a:lnTo>
                    <a:pt x="29" y="77"/>
                  </a:lnTo>
                  <a:lnTo>
                    <a:pt x="21" y="84"/>
                  </a:lnTo>
                  <a:lnTo>
                    <a:pt x="16" y="88"/>
                  </a:lnTo>
                  <a:lnTo>
                    <a:pt x="11" y="89"/>
                  </a:lnTo>
                  <a:lnTo>
                    <a:pt x="7" y="93"/>
                  </a:lnTo>
                  <a:lnTo>
                    <a:pt x="3" y="97"/>
                  </a:lnTo>
                  <a:lnTo>
                    <a:pt x="0" y="96"/>
                  </a:lnTo>
                  <a:lnTo>
                    <a:pt x="1" y="88"/>
                  </a:lnTo>
                  <a:lnTo>
                    <a:pt x="6" y="80"/>
                  </a:lnTo>
                  <a:lnTo>
                    <a:pt x="10" y="77"/>
                  </a:lnTo>
                  <a:lnTo>
                    <a:pt x="19" y="70"/>
                  </a:lnTo>
                  <a:lnTo>
                    <a:pt x="22" y="69"/>
                  </a:lnTo>
                  <a:lnTo>
                    <a:pt x="40" y="50"/>
                  </a:lnTo>
                  <a:lnTo>
                    <a:pt x="45" y="43"/>
                  </a:lnTo>
                  <a:lnTo>
                    <a:pt x="48" y="42"/>
                  </a:lnTo>
                  <a:lnTo>
                    <a:pt x="52" y="37"/>
                  </a:lnTo>
                  <a:lnTo>
                    <a:pt x="57" y="33"/>
                  </a:lnTo>
                  <a:lnTo>
                    <a:pt x="61" y="31"/>
                  </a:lnTo>
                  <a:lnTo>
                    <a:pt x="66" y="23"/>
                  </a:lnTo>
                  <a:lnTo>
                    <a:pt x="64" y="18"/>
                  </a:lnTo>
                  <a:lnTo>
                    <a:pt x="66" y="20"/>
                  </a:lnTo>
                  <a:lnTo>
                    <a:pt x="68" y="18"/>
                  </a:lnTo>
                  <a:lnTo>
                    <a:pt x="68" y="17"/>
                  </a:lnTo>
                  <a:lnTo>
                    <a:pt x="66" y="14"/>
                  </a:lnTo>
                  <a:lnTo>
                    <a:pt x="67" y="13"/>
                  </a:lnTo>
                  <a:lnTo>
                    <a:pt x="68" y="8"/>
                  </a:lnTo>
                  <a:lnTo>
                    <a:pt x="70" y="3"/>
                  </a:lnTo>
                  <a:lnTo>
                    <a:pt x="71" y="1"/>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682" name="Freeform 20"/>
            <p:cNvSpPr>
              <a:spLocks noChangeAspect="1"/>
            </p:cNvSpPr>
            <p:nvPr/>
          </p:nvSpPr>
          <p:spPr bwMode="auto">
            <a:xfrm>
              <a:off x="2924" y="2444"/>
              <a:ext cx="4" cy="6"/>
            </a:xfrm>
            <a:custGeom>
              <a:avLst/>
              <a:gdLst>
                <a:gd name="T0" fmla="*/ 0 w 5"/>
                <a:gd name="T1" fmla="*/ 0 h 8"/>
                <a:gd name="T2" fmla="*/ 2 w 5"/>
                <a:gd name="T3" fmla="*/ 2 h 8"/>
                <a:gd name="T4" fmla="*/ 2 w 5"/>
                <a:gd name="T5" fmla="*/ 2 h 8"/>
                <a:gd name="T6" fmla="*/ 2 w 5"/>
                <a:gd name="T7" fmla="*/ 2 h 8"/>
                <a:gd name="T8" fmla="*/ 2 w 5"/>
                <a:gd name="T9" fmla="*/ 2 h 8"/>
                <a:gd name="T10" fmla="*/ 1 w 5"/>
                <a:gd name="T11" fmla="*/ 2 h 8"/>
                <a:gd name="T12" fmla="*/ 0 w 5"/>
                <a:gd name="T13" fmla="*/ 1 h 8"/>
                <a:gd name="T14" fmla="*/ 0 w 5"/>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8"/>
                <a:gd name="T26" fmla="*/ 5 w 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8">
                  <a:moveTo>
                    <a:pt x="0" y="0"/>
                  </a:moveTo>
                  <a:lnTo>
                    <a:pt x="4" y="3"/>
                  </a:lnTo>
                  <a:lnTo>
                    <a:pt x="5" y="4"/>
                  </a:lnTo>
                  <a:lnTo>
                    <a:pt x="5" y="7"/>
                  </a:lnTo>
                  <a:lnTo>
                    <a:pt x="4" y="8"/>
                  </a:lnTo>
                  <a:lnTo>
                    <a:pt x="1" y="7"/>
                  </a:lnTo>
                  <a:lnTo>
                    <a:pt x="0" y="1"/>
                  </a:lnTo>
                  <a:lnTo>
                    <a:pt x="0" y="0"/>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683" name="Freeform 21"/>
            <p:cNvSpPr>
              <a:spLocks noChangeAspect="1"/>
            </p:cNvSpPr>
            <p:nvPr/>
          </p:nvSpPr>
          <p:spPr bwMode="auto">
            <a:xfrm>
              <a:off x="2924" y="2430"/>
              <a:ext cx="12" cy="9"/>
            </a:xfrm>
            <a:custGeom>
              <a:avLst/>
              <a:gdLst>
                <a:gd name="T0" fmla="*/ 0 w 11"/>
                <a:gd name="T1" fmla="*/ 0 h 9"/>
                <a:gd name="T2" fmla="*/ 14 w 11"/>
                <a:gd name="T3" fmla="*/ 4 h 9"/>
                <a:gd name="T4" fmla="*/ 23 w 11"/>
                <a:gd name="T5" fmla="*/ 4 h 9"/>
                <a:gd name="T6" fmla="*/ 31 w 11"/>
                <a:gd name="T7" fmla="*/ 8 h 9"/>
                <a:gd name="T8" fmla="*/ 31 w 11"/>
                <a:gd name="T9" fmla="*/ 9 h 9"/>
                <a:gd name="T10" fmla="*/ 16 w 11"/>
                <a:gd name="T11" fmla="*/ 11 h 9"/>
                <a:gd name="T12" fmla="*/ 12 w 11"/>
                <a:gd name="T13" fmla="*/ 8 h 9"/>
                <a:gd name="T14" fmla="*/ 0 w 11"/>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9"/>
                <a:gd name="T26" fmla="*/ 11 w 11"/>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9">
                  <a:moveTo>
                    <a:pt x="0" y="0"/>
                  </a:moveTo>
                  <a:lnTo>
                    <a:pt x="5" y="4"/>
                  </a:lnTo>
                  <a:lnTo>
                    <a:pt x="9" y="4"/>
                  </a:lnTo>
                  <a:lnTo>
                    <a:pt x="11" y="6"/>
                  </a:lnTo>
                  <a:lnTo>
                    <a:pt x="11" y="7"/>
                  </a:lnTo>
                  <a:lnTo>
                    <a:pt x="6" y="9"/>
                  </a:lnTo>
                  <a:lnTo>
                    <a:pt x="4" y="6"/>
                  </a:lnTo>
                  <a:lnTo>
                    <a:pt x="0" y="0"/>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684" name="Freeform 22"/>
            <p:cNvSpPr>
              <a:spLocks noChangeAspect="1"/>
            </p:cNvSpPr>
            <p:nvPr/>
          </p:nvSpPr>
          <p:spPr bwMode="auto">
            <a:xfrm>
              <a:off x="2941" y="2386"/>
              <a:ext cx="42" cy="47"/>
            </a:xfrm>
            <a:custGeom>
              <a:avLst/>
              <a:gdLst>
                <a:gd name="T0" fmla="*/ 0 w 38"/>
                <a:gd name="T1" fmla="*/ 3 h 42"/>
                <a:gd name="T2" fmla="*/ 0 w 38"/>
                <a:gd name="T3" fmla="*/ 0 h 42"/>
                <a:gd name="T4" fmla="*/ 1 w 38"/>
                <a:gd name="T5" fmla="*/ 0 h 42"/>
                <a:gd name="T6" fmla="*/ 44 w 38"/>
                <a:gd name="T7" fmla="*/ 0 h 42"/>
                <a:gd name="T8" fmla="*/ 53 w 38"/>
                <a:gd name="T9" fmla="*/ 1 h 42"/>
                <a:gd name="T10" fmla="*/ 66 w 38"/>
                <a:gd name="T11" fmla="*/ 3 h 42"/>
                <a:gd name="T12" fmla="*/ 80 w 38"/>
                <a:gd name="T13" fmla="*/ 17 h 42"/>
                <a:gd name="T14" fmla="*/ 82 w 38"/>
                <a:gd name="T15" fmla="*/ 27 h 42"/>
                <a:gd name="T16" fmla="*/ 90 w 38"/>
                <a:gd name="T17" fmla="*/ 27 h 42"/>
                <a:gd name="T18" fmla="*/ 91 w 38"/>
                <a:gd name="T19" fmla="*/ 44 h 42"/>
                <a:gd name="T20" fmla="*/ 91 w 38"/>
                <a:gd name="T21" fmla="*/ 60 h 42"/>
                <a:gd name="T22" fmla="*/ 93 w 38"/>
                <a:gd name="T23" fmla="*/ 77 h 42"/>
                <a:gd name="T24" fmla="*/ 90 w 38"/>
                <a:gd name="T25" fmla="*/ 83 h 42"/>
                <a:gd name="T26" fmla="*/ 90 w 38"/>
                <a:gd name="T27" fmla="*/ 94 h 42"/>
                <a:gd name="T28" fmla="*/ 67 w 38"/>
                <a:gd name="T29" fmla="*/ 107 h 42"/>
                <a:gd name="T30" fmla="*/ 65 w 38"/>
                <a:gd name="T31" fmla="*/ 96 h 42"/>
                <a:gd name="T32" fmla="*/ 49 w 38"/>
                <a:gd name="T33" fmla="*/ 91 h 42"/>
                <a:gd name="T34" fmla="*/ 34 w 38"/>
                <a:gd name="T35" fmla="*/ 56 h 42"/>
                <a:gd name="T36" fmla="*/ 34 w 38"/>
                <a:gd name="T37" fmla="*/ 35 h 42"/>
                <a:gd name="T38" fmla="*/ 25 w 38"/>
                <a:gd name="T39" fmla="*/ 27 h 42"/>
                <a:gd name="T40" fmla="*/ 14 w 38"/>
                <a:gd name="T41" fmla="*/ 19 h 42"/>
                <a:gd name="T42" fmla="*/ 13 w 38"/>
                <a:gd name="T43" fmla="*/ 3 h 42"/>
                <a:gd name="T44" fmla="*/ 1 w 38"/>
                <a:gd name="T45" fmla="*/ 1 h 42"/>
                <a:gd name="T46" fmla="*/ 0 w 38"/>
                <a:gd name="T47" fmla="*/ 3 h 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
                <a:gd name="T73" fmla="*/ 0 h 42"/>
                <a:gd name="T74" fmla="*/ 38 w 38"/>
                <a:gd name="T75" fmla="*/ 42 h 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 h="42">
                  <a:moveTo>
                    <a:pt x="0" y="3"/>
                  </a:moveTo>
                  <a:lnTo>
                    <a:pt x="0" y="0"/>
                  </a:lnTo>
                  <a:lnTo>
                    <a:pt x="1" y="0"/>
                  </a:lnTo>
                  <a:lnTo>
                    <a:pt x="18" y="0"/>
                  </a:lnTo>
                  <a:lnTo>
                    <a:pt x="22" y="1"/>
                  </a:lnTo>
                  <a:lnTo>
                    <a:pt x="27" y="3"/>
                  </a:lnTo>
                  <a:lnTo>
                    <a:pt x="32" y="7"/>
                  </a:lnTo>
                  <a:lnTo>
                    <a:pt x="34" y="10"/>
                  </a:lnTo>
                  <a:lnTo>
                    <a:pt x="36" y="10"/>
                  </a:lnTo>
                  <a:lnTo>
                    <a:pt x="37" y="17"/>
                  </a:lnTo>
                  <a:lnTo>
                    <a:pt x="37" y="23"/>
                  </a:lnTo>
                  <a:lnTo>
                    <a:pt x="38" y="30"/>
                  </a:lnTo>
                  <a:lnTo>
                    <a:pt x="36" y="32"/>
                  </a:lnTo>
                  <a:lnTo>
                    <a:pt x="36" y="37"/>
                  </a:lnTo>
                  <a:lnTo>
                    <a:pt x="28" y="42"/>
                  </a:lnTo>
                  <a:lnTo>
                    <a:pt x="26" y="38"/>
                  </a:lnTo>
                  <a:lnTo>
                    <a:pt x="20" y="35"/>
                  </a:lnTo>
                  <a:lnTo>
                    <a:pt x="14" y="22"/>
                  </a:lnTo>
                  <a:lnTo>
                    <a:pt x="14" y="14"/>
                  </a:lnTo>
                  <a:lnTo>
                    <a:pt x="10" y="10"/>
                  </a:lnTo>
                  <a:lnTo>
                    <a:pt x="6" y="8"/>
                  </a:lnTo>
                  <a:lnTo>
                    <a:pt x="5" y="3"/>
                  </a:lnTo>
                  <a:lnTo>
                    <a:pt x="1" y="1"/>
                  </a:lnTo>
                  <a:lnTo>
                    <a:pt x="0" y="3"/>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685" name="Freeform 23"/>
            <p:cNvSpPr>
              <a:spLocks noChangeAspect="1"/>
            </p:cNvSpPr>
            <p:nvPr/>
          </p:nvSpPr>
          <p:spPr bwMode="auto">
            <a:xfrm>
              <a:off x="2921" y="2198"/>
              <a:ext cx="150" cy="224"/>
            </a:xfrm>
            <a:custGeom>
              <a:avLst/>
              <a:gdLst>
                <a:gd name="T0" fmla="*/ 173 w 138"/>
                <a:gd name="T1" fmla="*/ 28 h 203"/>
                <a:gd name="T2" fmla="*/ 160 w 138"/>
                <a:gd name="T3" fmla="*/ 66 h 203"/>
                <a:gd name="T4" fmla="*/ 175 w 138"/>
                <a:gd name="T5" fmla="*/ 108 h 203"/>
                <a:gd name="T6" fmla="*/ 183 w 138"/>
                <a:gd name="T7" fmla="*/ 140 h 203"/>
                <a:gd name="T8" fmla="*/ 166 w 138"/>
                <a:gd name="T9" fmla="*/ 186 h 203"/>
                <a:gd name="T10" fmla="*/ 150 w 138"/>
                <a:gd name="T11" fmla="*/ 205 h 203"/>
                <a:gd name="T12" fmla="*/ 124 w 138"/>
                <a:gd name="T13" fmla="*/ 228 h 203"/>
                <a:gd name="T14" fmla="*/ 109 w 138"/>
                <a:gd name="T15" fmla="*/ 263 h 203"/>
                <a:gd name="T16" fmla="*/ 124 w 138"/>
                <a:gd name="T17" fmla="*/ 303 h 203"/>
                <a:gd name="T18" fmla="*/ 126 w 138"/>
                <a:gd name="T19" fmla="*/ 334 h 203"/>
                <a:gd name="T20" fmla="*/ 150 w 138"/>
                <a:gd name="T21" fmla="*/ 376 h 203"/>
                <a:gd name="T22" fmla="*/ 164 w 138"/>
                <a:gd name="T23" fmla="*/ 364 h 203"/>
                <a:gd name="T24" fmla="*/ 178 w 138"/>
                <a:gd name="T25" fmla="*/ 342 h 203"/>
                <a:gd name="T26" fmla="*/ 208 w 138"/>
                <a:gd name="T27" fmla="*/ 342 h 203"/>
                <a:gd name="T28" fmla="*/ 223 w 138"/>
                <a:gd name="T29" fmla="*/ 382 h 203"/>
                <a:gd name="T30" fmla="*/ 235 w 138"/>
                <a:gd name="T31" fmla="*/ 364 h 203"/>
                <a:gd name="T32" fmla="*/ 260 w 138"/>
                <a:gd name="T33" fmla="*/ 374 h 203"/>
                <a:gd name="T34" fmla="*/ 268 w 138"/>
                <a:gd name="T35" fmla="*/ 391 h 203"/>
                <a:gd name="T36" fmla="*/ 268 w 138"/>
                <a:gd name="T37" fmla="*/ 417 h 203"/>
                <a:gd name="T38" fmla="*/ 276 w 138"/>
                <a:gd name="T39" fmla="*/ 438 h 203"/>
                <a:gd name="T40" fmla="*/ 289 w 138"/>
                <a:gd name="T41" fmla="*/ 446 h 203"/>
                <a:gd name="T42" fmla="*/ 289 w 138"/>
                <a:gd name="T43" fmla="*/ 483 h 203"/>
                <a:gd name="T44" fmla="*/ 285 w 138"/>
                <a:gd name="T45" fmla="*/ 457 h 203"/>
                <a:gd name="T46" fmla="*/ 248 w 138"/>
                <a:gd name="T47" fmla="*/ 446 h 203"/>
                <a:gd name="T48" fmla="*/ 230 w 138"/>
                <a:gd name="T49" fmla="*/ 415 h 203"/>
                <a:gd name="T50" fmla="*/ 207 w 138"/>
                <a:gd name="T51" fmla="*/ 391 h 203"/>
                <a:gd name="T52" fmla="*/ 188 w 138"/>
                <a:gd name="T53" fmla="*/ 391 h 203"/>
                <a:gd name="T54" fmla="*/ 190 w 138"/>
                <a:gd name="T55" fmla="*/ 430 h 203"/>
                <a:gd name="T56" fmla="*/ 155 w 138"/>
                <a:gd name="T57" fmla="*/ 382 h 203"/>
                <a:gd name="T58" fmla="*/ 124 w 138"/>
                <a:gd name="T59" fmla="*/ 376 h 203"/>
                <a:gd name="T60" fmla="*/ 93 w 138"/>
                <a:gd name="T61" fmla="*/ 398 h 203"/>
                <a:gd name="T62" fmla="*/ 71 w 138"/>
                <a:gd name="T63" fmla="*/ 381 h 203"/>
                <a:gd name="T64" fmla="*/ 58 w 138"/>
                <a:gd name="T65" fmla="*/ 354 h 203"/>
                <a:gd name="T66" fmla="*/ 77 w 138"/>
                <a:gd name="T67" fmla="*/ 327 h 203"/>
                <a:gd name="T68" fmla="*/ 58 w 138"/>
                <a:gd name="T69" fmla="*/ 307 h 203"/>
                <a:gd name="T70" fmla="*/ 41 w 138"/>
                <a:gd name="T71" fmla="*/ 324 h 203"/>
                <a:gd name="T72" fmla="*/ 17 w 138"/>
                <a:gd name="T73" fmla="*/ 284 h 203"/>
                <a:gd name="T74" fmla="*/ 0 w 138"/>
                <a:gd name="T75" fmla="*/ 192 h 203"/>
                <a:gd name="T76" fmla="*/ 20 w 138"/>
                <a:gd name="T77" fmla="*/ 207 h 203"/>
                <a:gd name="T78" fmla="*/ 38 w 138"/>
                <a:gd name="T79" fmla="*/ 140 h 203"/>
                <a:gd name="T80" fmla="*/ 41 w 138"/>
                <a:gd name="T81" fmla="*/ 75 h 203"/>
                <a:gd name="T82" fmla="*/ 55 w 138"/>
                <a:gd name="T83" fmla="*/ 14 h 203"/>
                <a:gd name="T84" fmla="*/ 86 w 138"/>
                <a:gd name="T85" fmla="*/ 2 h 203"/>
                <a:gd name="T86" fmla="*/ 139 w 138"/>
                <a:gd name="T87" fmla="*/ 28 h 203"/>
                <a:gd name="T88" fmla="*/ 164 w 138"/>
                <a:gd name="T89" fmla="*/ 3 h 2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8"/>
                <a:gd name="T136" fmla="*/ 0 h 203"/>
                <a:gd name="T137" fmla="*/ 138 w 138"/>
                <a:gd name="T138" fmla="*/ 203 h 2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8" h="203">
                  <a:moveTo>
                    <a:pt x="79" y="7"/>
                  </a:moveTo>
                  <a:lnTo>
                    <a:pt x="80" y="9"/>
                  </a:lnTo>
                  <a:lnTo>
                    <a:pt x="80" y="11"/>
                  </a:lnTo>
                  <a:lnTo>
                    <a:pt x="79" y="14"/>
                  </a:lnTo>
                  <a:lnTo>
                    <a:pt x="77" y="21"/>
                  </a:lnTo>
                  <a:lnTo>
                    <a:pt x="75" y="27"/>
                  </a:lnTo>
                  <a:lnTo>
                    <a:pt x="75" y="40"/>
                  </a:lnTo>
                  <a:lnTo>
                    <a:pt x="79" y="44"/>
                  </a:lnTo>
                  <a:lnTo>
                    <a:pt x="82" y="45"/>
                  </a:lnTo>
                  <a:lnTo>
                    <a:pt x="83" y="49"/>
                  </a:lnTo>
                  <a:lnTo>
                    <a:pt x="86" y="51"/>
                  </a:lnTo>
                  <a:lnTo>
                    <a:pt x="86" y="58"/>
                  </a:lnTo>
                  <a:lnTo>
                    <a:pt x="83" y="65"/>
                  </a:lnTo>
                  <a:lnTo>
                    <a:pt x="79" y="72"/>
                  </a:lnTo>
                  <a:lnTo>
                    <a:pt x="78" y="78"/>
                  </a:lnTo>
                  <a:lnTo>
                    <a:pt x="74" y="85"/>
                  </a:lnTo>
                  <a:lnTo>
                    <a:pt x="72" y="87"/>
                  </a:lnTo>
                  <a:lnTo>
                    <a:pt x="70" y="86"/>
                  </a:lnTo>
                  <a:lnTo>
                    <a:pt x="65" y="88"/>
                  </a:lnTo>
                  <a:lnTo>
                    <a:pt x="61" y="92"/>
                  </a:lnTo>
                  <a:lnTo>
                    <a:pt x="58" y="97"/>
                  </a:lnTo>
                  <a:lnTo>
                    <a:pt x="58" y="102"/>
                  </a:lnTo>
                  <a:lnTo>
                    <a:pt x="55" y="109"/>
                  </a:lnTo>
                  <a:lnTo>
                    <a:pt x="51" y="111"/>
                  </a:lnTo>
                  <a:lnTo>
                    <a:pt x="52" y="116"/>
                  </a:lnTo>
                  <a:lnTo>
                    <a:pt x="55" y="123"/>
                  </a:lnTo>
                  <a:lnTo>
                    <a:pt x="58" y="128"/>
                  </a:lnTo>
                  <a:lnTo>
                    <a:pt x="60" y="132"/>
                  </a:lnTo>
                  <a:lnTo>
                    <a:pt x="59" y="134"/>
                  </a:lnTo>
                  <a:lnTo>
                    <a:pt x="59" y="141"/>
                  </a:lnTo>
                  <a:lnTo>
                    <a:pt x="61" y="146"/>
                  </a:lnTo>
                  <a:lnTo>
                    <a:pt x="61" y="151"/>
                  </a:lnTo>
                  <a:lnTo>
                    <a:pt x="70" y="158"/>
                  </a:lnTo>
                  <a:lnTo>
                    <a:pt x="74" y="158"/>
                  </a:lnTo>
                  <a:lnTo>
                    <a:pt x="78" y="156"/>
                  </a:lnTo>
                  <a:lnTo>
                    <a:pt x="77" y="153"/>
                  </a:lnTo>
                  <a:lnTo>
                    <a:pt x="78" y="148"/>
                  </a:lnTo>
                  <a:lnTo>
                    <a:pt x="79" y="150"/>
                  </a:lnTo>
                  <a:lnTo>
                    <a:pt x="84" y="144"/>
                  </a:lnTo>
                  <a:lnTo>
                    <a:pt x="91" y="146"/>
                  </a:lnTo>
                  <a:lnTo>
                    <a:pt x="93" y="143"/>
                  </a:lnTo>
                  <a:lnTo>
                    <a:pt x="98" y="144"/>
                  </a:lnTo>
                  <a:lnTo>
                    <a:pt x="102" y="148"/>
                  </a:lnTo>
                  <a:lnTo>
                    <a:pt x="105" y="155"/>
                  </a:lnTo>
                  <a:lnTo>
                    <a:pt x="105" y="161"/>
                  </a:lnTo>
                  <a:lnTo>
                    <a:pt x="108" y="164"/>
                  </a:lnTo>
                  <a:lnTo>
                    <a:pt x="111" y="160"/>
                  </a:lnTo>
                  <a:lnTo>
                    <a:pt x="111" y="153"/>
                  </a:lnTo>
                  <a:lnTo>
                    <a:pt x="114" y="155"/>
                  </a:lnTo>
                  <a:lnTo>
                    <a:pt x="116" y="156"/>
                  </a:lnTo>
                  <a:lnTo>
                    <a:pt x="121" y="157"/>
                  </a:lnTo>
                  <a:lnTo>
                    <a:pt x="130" y="161"/>
                  </a:lnTo>
                  <a:lnTo>
                    <a:pt x="131" y="164"/>
                  </a:lnTo>
                  <a:lnTo>
                    <a:pt x="126" y="165"/>
                  </a:lnTo>
                  <a:lnTo>
                    <a:pt x="121" y="169"/>
                  </a:lnTo>
                  <a:lnTo>
                    <a:pt x="122" y="172"/>
                  </a:lnTo>
                  <a:lnTo>
                    <a:pt x="126" y="176"/>
                  </a:lnTo>
                  <a:lnTo>
                    <a:pt x="130" y="178"/>
                  </a:lnTo>
                  <a:lnTo>
                    <a:pt x="129" y="181"/>
                  </a:lnTo>
                  <a:lnTo>
                    <a:pt x="129" y="184"/>
                  </a:lnTo>
                  <a:lnTo>
                    <a:pt x="131" y="184"/>
                  </a:lnTo>
                  <a:lnTo>
                    <a:pt x="133" y="185"/>
                  </a:lnTo>
                  <a:lnTo>
                    <a:pt x="135" y="187"/>
                  </a:lnTo>
                  <a:lnTo>
                    <a:pt x="138" y="189"/>
                  </a:lnTo>
                  <a:lnTo>
                    <a:pt x="138" y="201"/>
                  </a:lnTo>
                  <a:lnTo>
                    <a:pt x="135" y="203"/>
                  </a:lnTo>
                  <a:lnTo>
                    <a:pt x="131" y="199"/>
                  </a:lnTo>
                  <a:lnTo>
                    <a:pt x="129" y="194"/>
                  </a:lnTo>
                  <a:lnTo>
                    <a:pt x="134" y="192"/>
                  </a:lnTo>
                  <a:lnTo>
                    <a:pt x="131" y="190"/>
                  </a:lnTo>
                  <a:lnTo>
                    <a:pt x="124" y="192"/>
                  </a:lnTo>
                  <a:lnTo>
                    <a:pt x="117" y="187"/>
                  </a:lnTo>
                  <a:lnTo>
                    <a:pt x="114" y="185"/>
                  </a:lnTo>
                  <a:lnTo>
                    <a:pt x="111" y="179"/>
                  </a:lnTo>
                  <a:lnTo>
                    <a:pt x="108" y="174"/>
                  </a:lnTo>
                  <a:lnTo>
                    <a:pt x="102" y="170"/>
                  </a:lnTo>
                  <a:lnTo>
                    <a:pt x="98" y="167"/>
                  </a:lnTo>
                  <a:lnTo>
                    <a:pt x="97" y="165"/>
                  </a:lnTo>
                  <a:lnTo>
                    <a:pt x="92" y="160"/>
                  </a:lnTo>
                  <a:lnTo>
                    <a:pt x="86" y="158"/>
                  </a:lnTo>
                  <a:lnTo>
                    <a:pt x="87" y="165"/>
                  </a:lnTo>
                  <a:lnTo>
                    <a:pt x="93" y="179"/>
                  </a:lnTo>
                  <a:lnTo>
                    <a:pt x="93" y="180"/>
                  </a:lnTo>
                  <a:lnTo>
                    <a:pt x="89" y="180"/>
                  </a:lnTo>
                  <a:lnTo>
                    <a:pt x="86" y="174"/>
                  </a:lnTo>
                  <a:lnTo>
                    <a:pt x="80" y="169"/>
                  </a:lnTo>
                  <a:lnTo>
                    <a:pt x="73" y="161"/>
                  </a:lnTo>
                  <a:lnTo>
                    <a:pt x="68" y="158"/>
                  </a:lnTo>
                  <a:lnTo>
                    <a:pt x="64" y="157"/>
                  </a:lnTo>
                  <a:lnTo>
                    <a:pt x="58" y="158"/>
                  </a:lnTo>
                  <a:lnTo>
                    <a:pt x="54" y="164"/>
                  </a:lnTo>
                  <a:lnTo>
                    <a:pt x="50" y="166"/>
                  </a:lnTo>
                  <a:lnTo>
                    <a:pt x="44" y="167"/>
                  </a:lnTo>
                  <a:lnTo>
                    <a:pt x="41" y="164"/>
                  </a:lnTo>
                  <a:lnTo>
                    <a:pt x="37" y="162"/>
                  </a:lnTo>
                  <a:lnTo>
                    <a:pt x="33" y="160"/>
                  </a:lnTo>
                  <a:lnTo>
                    <a:pt x="30" y="161"/>
                  </a:lnTo>
                  <a:lnTo>
                    <a:pt x="27" y="156"/>
                  </a:lnTo>
                  <a:lnTo>
                    <a:pt x="27" y="150"/>
                  </a:lnTo>
                  <a:lnTo>
                    <a:pt x="28" y="146"/>
                  </a:lnTo>
                  <a:lnTo>
                    <a:pt x="33" y="141"/>
                  </a:lnTo>
                  <a:lnTo>
                    <a:pt x="36" y="137"/>
                  </a:lnTo>
                  <a:lnTo>
                    <a:pt x="36" y="133"/>
                  </a:lnTo>
                  <a:lnTo>
                    <a:pt x="32" y="129"/>
                  </a:lnTo>
                  <a:lnTo>
                    <a:pt x="27" y="129"/>
                  </a:lnTo>
                  <a:lnTo>
                    <a:pt x="26" y="138"/>
                  </a:lnTo>
                  <a:lnTo>
                    <a:pt x="24" y="141"/>
                  </a:lnTo>
                  <a:lnTo>
                    <a:pt x="19" y="136"/>
                  </a:lnTo>
                  <a:lnTo>
                    <a:pt x="17" y="129"/>
                  </a:lnTo>
                  <a:lnTo>
                    <a:pt x="13" y="129"/>
                  </a:lnTo>
                  <a:lnTo>
                    <a:pt x="9" y="119"/>
                  </a:lnTo>
                  <a:lnTo>
                    <a:pt x="8" y="111"/>
                  </a:lnTo>
                  <a:lnTo>
                    <a:pt x="2" y="91"/>
                  </a:lnTo>
                  <a:lnTo>
                    <a:pt x="0" y="81"/>
                  </a:lnTo>
                  <a:lnTo>
                    <a:pt x="0" y="79"/>
                  </a:lnTo>
                  <a:lnTo>
                    <a:pt x="5" y="81"/>
                  </a:lnTo>
                  <a:lnTo>
                    <a:pt x="10" y="87"/>
                  </a:lnTo>
                  <a:lnTo>
                    <a:pt x="18" y="85"/>
                  </a:lnTo>
                  <a:lnTo>
                    <a:pt x="17" y="67"/>
                  </a:lnTo>
                  <a:lnTo>
                    <a:pt x="18" y="58"/>
                  </a:lnTo>
                  <a:lnTo>
                    <a:pt x="19" y="49"/>
                  </a:lnTo>
                  <a:lnTo>
                    <a:pt x="19" y="39"/>
                  </a:lnTo>
                  <a:lnTo>
                    <a:pt x="19" y="32"/>
                  </a:lnTo>
                  <a:lnTo>
                    <a:pt x="19" y="25"/>
                  </a:lnTo>
                  <a:lnTo>
                    <a:pt x="22" y="11"/>
                  </a:lnTo>
                  <a:lnTo>
                    <a:pt x="26" y="6"/>
                  </a:lnTo>
                  <a:lnTo>
                    <a:pt x="30" y="0"/>
                  </a:lnTo>
                  <a:lnTo>
                    <a:pt x="33" y="2"/>
                  </a:lnTo>
                  <a:lnTo>
                    <a:pt x="40" y="2"/>
                  </a:lnTo>
                  <a:lnTo>
                    <a:pt x="47" y="3"/>
                  </a:lnTo>
                  <a:lnTo>
                    <a:pt x="60" y="11"/>
                  </a:lnTo>
                  <a:lnTo>
                    <a:pt x="66" y="11"/>
                  </a:lnTo>
                  <a:lnTo>
                    <a:pt x="70" y="9"/>
                  </a:lnTo>
                  <a:lnTo>
                    <a:pt x="72" y="3"/>
                  </a:lnTo>
                  <a:lnTo>
                    <a:pt x="77" y="3"/>
                  </a:lnTo>
                  <a:lnTo>
                    <a:pt x="79" y="7"/>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686" name="Freeform 24"/>
            <p:cNvSpPr>
              <a:spLocks noChangeAspect="1"/>
            </p:cNvSpPr>
            <p:nvPr/>
          </p:nvSpPr>
          <p:spPr bwMode="auto">
            <a:xfrm>
              <a:off x="2994" y="2329"/>
              <a:ext cx="4" cy="13"/>
            </a:xfrm>
            <a:custGeom>
              <a:avLst/>
              <a:gdLst>
                <a:gd name="T0" fmla="*/ 0 w 6"/>
                <a:gd name="T1" fmla="*/ 3 h 13"/>
                <a:gd name="T2" fmla="*/ 1 w 6"/>
                <a:gd name="T3" fmla="*/ 0 h 13"/>
                <a:gd name="T4" fmla="*/ 1 w 6"/>
                <a:gd name="T5" fmla="*/ 1 h 13"/>
                <a:gd name="T6" fmla="*/ 1 w 6"/>
                <a:gd name="T7" fmla="*/ 15 h 13"/>
                <a:gd name="T8" fmla="*/ 1 w 6"/>
                <a:gd name="T9" fmla="*/ 15 h 13"/>
                <a:gd name="T10" fmla="*/ 0 w 6"/>
                <a:gd name="T11" fmla="*/ 3 h 13"/>
                <a:gd name="T12" fmla="*/ 0 60000 65536"/>
                <a:gd name="T13" fmla="*/ 0 60000 65536"/>
                <a:gd name="T14" fmla="*/ 0 60000 65536"/>
                <a:gd name="T15" fmla="*/ 0 60000 65536"/>
                <a:gd name="T16" fmla="*/ 0 60000 65536"/>
                <a:gd name="T17" fmla="*/ 0 60000 65536"/>
                <a:gd name="T18" fmla="*/ 0 w 6"/>
                <a:gd name="T19" fmla="*/ 0 h 13"/>
                <a:gd name="T20" fmla="*/ 6 w 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6" h="13">
                  <a:moveTo>
                    <a:pt x="0" y="3"/>
                  </a:moveTo>
                  <a:lnTo>
                    <a:pt x="2" y="0"/>
                  </a:lnTo>
                  <a:lnTo>
                    <a:pt x="4" y="1"/>
                  </a:lnTo>
                  <a:lnTo>
                    <a:pt x="6" y="13"/>
                  </a:lnTo>
                  <a:lnTo>
                    <a:pt x="2" y="13"/>
                  </a:lnTo>
                  <a:lnTo>
                    <a:pt x="0" y="3"/>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687" name="Freeform 25"/>
            <p:cNvSpPr>
              <a:spLocks noChangeAspect="1"/>
            </p:cNvSpPr>
            <p:nvPr/>
          </p:nvSpPr>
          <p:spPr bwMode="auto">
            <a:xfrm>
              <a:off x="2991" y="2384"/>
              <a:ext cx="11" cy="14"/>
            </a:xfrm>
            <a:custGeom>
              <a:avLst/>
              <a:gdLst>
                <a:gd name="T0" fmla="*/ 1 w 9"/>
                <a:gd name="T1" fmla="*/ 108 h 10"/>
                <a:gd name="T2" fmla="*/ 0 w 9"/>
                <a:gd name="T3" fmla="*/ 94 h 10"/>
                <a:gd name="T4" fmla="*/ 0 w 9"/>
                <a:gd name="T5" fmla="*/ 0 h 10"/>
                <a:gd name="T6" fmla="*/ 35 w 9"/>
                <a:gd name="T7" fmla="*/ 0 h 10"/>
                <a:gd name="T8" fmla="*/ 40 w 9"/>
                <a:gd name="T9" fmla="*/ 21 h 10"/>
                <a:gd name="T10" fmla="*/ 43 w 9"/>
                <a:gd name="T11" fmla="*/ 94 h 10"/>
                <a:gd name="T12" fmla="*/ 40 w 9"/>
                <a:gd name="T13" fmla="*/ 172 h 10"/>
                <a:gd name="T14" fmla="*/ 20 w 9"/>
                <a:gd name="T15" fmla="*/ 172 h 10"/>
                <a:gd name="T16" fmla="*/ 1 w 9"/>
                <a:gd name="T17" fmla="*/ 108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0"/>
                <a:gd name="T29" fmla="*/ 9 w 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0">
                  <a:moveTo>
                    <a:pt x="1" y="6"/>
                  </a:moveTo>
                  <a:lnTo>
                    <a:pt x="0" y="5"/>
                  </a:lnTo>
                  <a:lnTo>
                    <a:pt x="0" y="0"/>
                  </a:lnTo>
                  <a:lnTo>
                    <a:pt x="7" y="0"/>
                  </a:lnTo>
                  <a:lnTo>
                    <a:pt x="8" y="1"/>
                  </a:lnTo>
                  <a:lnTo>
                    <a:pt x="9" y="5"/>
                  </a:lnTo>
                  <a:lnTo>
                    <a:pt x="8" y="10"/>
                  </a:lnTo>
                  <a:lnTo>
                    <a:pt x="4" y="10"/>
                  </a:lnTo>
                  <a:lnTo>
                    <a:pt x="1" y="6"/>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688" name="Freeform 26"/>
            <p:cNvSpPr>
              <a:spLocks noChangeAspect="1"/>
            </p:cNvSpPr>
            <p:nvPr/>
          </p:nvSpPr>
          <p:spPr bwMode="auto">
            <a:xfrm>
              <a:off x="2998" y="2419"/>
              <a:ext cx="4" cy="15"/>
            </a:xfrm>
            <a:custGeom>
              <a:avLst/>
              <a:gdLst>
                <a:gd name="T0" fmla="*/ 0 w 4"/>
                <a:gd name="T1" fmla="*/ 5 h 15"/>
                <a:gd name="T2" fmla="*/ 0 w 4"/>
                <a:gd name="T3" fmla="*/ 0 h 15"/>
                <a:gd name="T4" fmla="*/ 4 w 4"/>
                <a:gd name="T5" fmla="*/ 0 h 15"/>
                <a:gd name="T6" fmla="*/ 3 w 4"/>
                <a:gd name="T7" fmla="*/ 14 h 15"/>
                <a:gd name="T8" fmla="*/ 2 w 4"/>
                <a:gd name="T9" fmla="*/ 17 h 15"/>
                <a:gd name="T10" fmla="*/ 0 w 4"/>
                <a:gd name="T11" fmla="*/ 13 h 15"/>
                <a:gd name="T12" fmla="*/ 0 w 4"/>
                <a:gd name="T13" fmla="*/ 5 h 15"/>
                <a:gd name="T14" fmla="*/ 0 60000 65536"/>
                <a:gd name="T15" fmla="*/ 0 60000 65536"/>
                <a:gd name="T16" fmla="*/ 0 60000 65536"/>
                <a:gd name="T17" fmla="*/ 0 60000 65536"/>
                <a:gd name="T18" fmla="*/ 0 60000 65536"/>
                <a:gd name="T19" fmla="*/ 0 60000 65536"/>
                <a:gd name="T20" fmla="*/ 0 60000 65536"/>
                <a:gd name="T21" fmla="*/ 0 w 4"/>
                <a:gd name="T22" fmla="*/ 0 h 15"/>
                <a:gd name="T23" fmla="*/ 4 w 4"/>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5">
                  <a:moveTo>
                    <a:pt x="0" y="5"/>
                  </a:moveTo>
                  <a:lnTo>
                    <a:pt x="0" y="0"/>
                  </a:lnTo>
                  <a:lnTo>
                    <a:pt x="4" y="0"/>
                  </a:lnTo>
                  <a:lnTo>
                    <a:pt x="3" y="12"/>
                  </a:lnTo>
                  <a:lnTo>
                    <a:pt x="2" y="15"/>
                  </a:lnTo>
                  <a:lnTo>
                    <a:pt x="0" y="11"/>
                  </a:lnTo>
                  <a:lnTo>
                    <a:pt x="0" y="5"/>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689" name="Freeform 27"/>
            <p:cNvSpPr>
              <a:spLocks noChangeAspect="1"/>
            </p:cNvSpPr>
            <p:nvPr/>
          </p:nvSpPr>
          <p:spPr bwMode="auto">
            <a:xfrm>
              <a:off x="3014" y="2424"/>
              <a:ext cx="6" cy="3"/>
            </a:xfrm>
            <a:custGeom>
              <a:avLst/>
              <a:gdLst>
                <a:gd name="T0" fmla="*/ 0 w 8"/>
                <a:gd name="T1" fmla="*/ 1 h 5"/>
                <a:gd name="T2" fmla="*/ 2 w 8"/>
                <a:gd name="T3" fmla="*/ 0 h 5"/>
                <a:gd name="T4" fmla="*/ 2 w 8"/>
                <a:gd name="T5" fmla="*/ 0 h 5"/>
                <a:gd name="T6" fmla="*/ 2 w 8"/>
                <a:gd name="T7" fmla="*/ 1 h 5"/>
                <a:gd name="T8" fmla="*/ 2 w 8"/>
                <a:gd name="T9" fmla="*/ 1 h 5"/>
                <a:gd name="T10" fmla="*/ 2 w 8"/>
                <a:gd name="T11" fmla="*/ 1 h 5"/>
                <a:gd name="T12" fmla="*/ 2 w 8"/>
                <a:gd name="T13" fmla="*/ 1 h 5"/>
                <a:gd name="T14" fmla="*/ 0 w 8"/>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2"/>
                  </a:moveTo>
                  <a:lnTo>
                    <a:pt x="2" y="0"/>
                  </a:lnTo>
                  <a:lnTo>
                    <a:pt x="4" y="0"/>
                  </a:lnTo>
                  <a:lnTo>
                    <a:pt x="7" y="3"/>
                  </a:lnTo>
                  <a:lnTo>
                    <a:pt x="8" y="4"/>
                  </a:lnTo>
                  <a:lnTo>
                    <a:pt x="8" y="5"/>
                  </a:lnTo>
                  <a:lnTo>
                    <a:pt x="2" y="4"/>
                  </a:lnTo>
                  <a:lnTo>
                    <a:pt x="0" y="2"/>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690" name="Freeform 28"/>
            <p:cNvSpPr>
              <a:spLocks noChangeAspect="1"/>
            </p:cNvSpPr>
            <p:nvPr/>
          </p:nvSpPr>
          <p:spPr bwMode="auto">
            <a:xfrm>
              <a:off x="3034" y="2399"/>
              <a:ext cx="10" cy="13"/>
            </a:xfrm>
            <a:custGeom>
              <a:avLst/>
              <a:gdLst>
                <a:gd name="T0" fmla="*/ 0 w 12"/>
                <a:gd name="T1" fmla="*/ 0 h 12"/>
                <a:gd name="T2" fmla="*/ 1 w 12"/>
                <a:gd name="T3" fmla="*/ 0 h 12"/>
                <a:gd name="T4" fmla="*/ 3 w 12"/>
                <a:gd name="T5" fmla="*/ 2 h 12"/>
                <a:gd name="T6" fmla="*/ 3 w 12"/>
                <a:gd name="T7" fmla="*/ 14 h 12"/>
                <a:gd name="T8" fmla="*/ 3 w 12"/>
                <a:gd name="T9" fmla="*/ 15 h 12"/>
                <a:gd name="T10" fmla="*/ 3 w 12"/>
                <a:gd name="T11" fmla="*/ 20 h 12"/>
                <a:gd name="T12" fmla="*/ 3 w 12"/>
                <a:gd name="T13" fmla="*/ 22 h 12"/>
                <a:gd name="T14" fmla="*/ 3 w 12"/>
                <a:gd name="T15" fmla="*/ 20 h 12"/>
                <a:gd name="T16" fmla="*/ 3 w 12"/>
                <a:gd name="T17" fmla="*/ 20 h 12"/>
                <a:gd name="T18" fmla="*/ 0 w 12"/>
                <a:gd name="T19" fmla="*/ 2 h 12"/>
                <a:gd name="T20" fmla="*/ 0 w 12"/>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2"/>
                <a:gd name="T35" fmla="*/ 12 w 1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2">
                  <a:moveTo>
                    <a:pt x="0" y="0"/>
                  </a:moveTo>
                  <a:lnTo>
                    <a:pt x="1" y="0"/>
                  </a:lnTo>
                  <a:lnTo>
                    <a:pt x="3" y="2"/>
                  </a:lnTo>
                  <a:lnTo>
                    <a:pt x="6" y="6"/>
                  </a:lnTo>
                  <a:lnTo>
                    <a:pt x="9" y="7"/>
                  </a:lnTo>
                  <a:lnTo>
                    <a:pt x="12" y="11"/>
                  </a:lnTo>
                  <a:lnTo>
                    <a:pt x="12" y="12"/>
                  </a:lnTo>
                  <a:lnTo>
                    <a:pt x="10" y="11"/>
                  </a:lnTo>
                  <a:lnTo>
                    <a:pt x="8" y="11"/>
                  </a:lnTo>
                  <a:lnTo>
                    <a:pt x="0" y="2"/>
                  </a:lnTo>
                  <a:lnTo>
                    <a:pt x="0" y="0"/>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691" name="Freeform 29"/>
            <p:cNvSpPr>
              <a:spLocks noChangeAspect="1"/>
            </p:cNvSpPr>
            <p:nvPr/>
          </p:nvSpPr>
          <p:spPr bwMode="auto">
            <a:xfrm>
              <a:off x="3056" y="2414"/>
              <a:ext cx="4" cy="12"/>
            </a:xfrm>
            <a:custGeom>
              <a:avLst/>
              <a:gdLst>
                <a:gd name="T0" fmla="*/ 0 w 2"/>
                <a:gd name="T1" fmla="*/ 1 h 9"/>
                <a:gd name="T2" fmla="*/ 256 w 2"/>
                <a:gd name="T3" fmla="*/ 0 h 9"/>
                <a:gd name="T4" fmla="*/ 512 w 2"/>
                <a:gd name="T5" fmla="*/ 49 h 9"/>
                <a:gd name="T6" fmla="*/ 512 w 2"/>
                <a:gd name="T7" fmla="*/ 85 h 9"/>
                <a:gd name="T8" fmla="*/ 512 w 2"/>
                <a:gd name="T9" fmla="*/ 87 h 9"/>
                <a:gd name="T10" fmla="*/ 0 w 2"/>
                <a:gd name="T11" fmla="*/ 1 h 9"/>
                <a:gd name="T12" fmla="*/ 0 60000 65536"/>
                <a:gd name="T13" fmla="*/ 0 60000 65536"/>
                <a:gd name="T14" fmla="*/ 0 60000 65536"/>
                <a:gd name="T15" fmla="*/ 0 60000 65536"/>
                <a:gd name="T16" fmla="*/ 0 60000 65536"/>
                <a:gd name="T17" fmla="*/ 0 60000 65536"/>
                <a:gd name="T18" fmla="*/ 0 w 2"/>
                <a:gd name="T19" fmla="*/ 0 h 9"/>
                <a:gd name="T20" fmla="*/ 2 w 2"/>
                <a:gd name="T21" fmla="*/ 9 h 9"/>
              </a:gdLst>
              <a:ahLst/>
              <a:cxnLst>
                <a:cxn ang="T12">
                  <a:pos x="T0" y="T1"/>
                </a:cxn>
                <a:cxn ang="T13">
                  <a:pos x="T2" y="T3"/>
                </a:cxn>
                <a:cxn ang="T14">
                  <a:pos x="T4" y="T5"/>
                </a:cxn>
                <a:cxn ang="T15">
                  <a:pos x="T6" y="T7"/>
                </a:cxn>
                <a:cxn ang="T16">
                  <a:pos x="T8" y="T9"/>
                </a:cxn>
                <a:cxn ang="T17">
                  <a:pos x="T10" y="T11"/>
                </a:cxn>
              </a:cxnLst>
              <a:rect l="T18" t="T19" r="T20" b="T21"/>
              <a:pathLst>
                <a:path w="2" h="9">
                  <a:moveTo>
                    <a:pt x="0" y="1"/>
                  </a:moveTo>
                  <a:lnTo>
                    <a:pt x="1" y="0"/>
                  </a:lnTo>
                  <a:lnTo>
                    <a:pt x="2" y="5"/>
                  </a:lnTo>
                  <a:lnTo>
                    <a:pt x="2" y="8"/>
                  </a:lnTo>
                  <a:lnTo>
                    <a:pt x="2" y="9"/>
                  </a:lnTo>
                  <a:lnTo>
                    <a:pt x="0" y="1"/>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692" name="Freeform 30"/>
            <p:cNvSpPr>
              <a:spLocks noChangeAspect="1"/>
            </p:cNvSpPr>
            <p:nvPr/>
          </p:nvSpPr>
          <p:spPr bwMode="auto">
            <a:xfrm>
              <a:off x="3040" y="2419"/>
              <a:ext cx="31" cy="29"/>
            </a:xfrm>
            <a:custGeom>
              <a:avLst/>
              <a:gdLst>
                <a:gd name="T0" fmla="*/ 1 w 27"/>
                <a:gd name="T1" fmla="*/ 0 h 25"/>
                <a:gd name="T2" fmla="*/ 13 w 27"/>
                <a:gd name="T3" fmla="*/ 1 h 25"/>
                <a:gd name="T4" fmla="*/ 13 w 27"/>
                <a:gd name="T5" fmla="*/ 2 h 25"/>
                <a:gd name="T6" fmla="*/ 15 w 27"/>
                <a:gd name="T7" fmla="*/ 2 h 25"/>
                <a:gd name="T8" fmla="*/ 20 w 27"/>
                <a:gd name="T9" fmla="*/ 2 h 25"/>
                <a:gd name="T10" fmla="*/ 78 w 27"/>
                <a:gd name="T11" fmla="*/ 57 h 25"/>
                <a:gd name="T12" fmla="*/ 82 w 27"/>
                <a:gd name="T13" fmla="*/ 70 h 25"/>
                <a:gd name="T14" fmla="*/ 90 w 27"/>
                <a:gd name="T15" fmla="*/ 89 h 25"/>
                <a:gd name="T16" fmla="*/ 63 w 27"/>
                <a:gd name="T17" fmla="*/ 87 h 25"/>
                <a:gd name="T18" fmla="*/ 48 w 27"/>
                <a:gd name="T19" fmla="*/ 70 h 25"/>
                <a:gd name="T20" fmla="*/ 34 w 27"/>
                <a:gd name="T21" fmla="*/ 49 h 25"/>
                <a:gd name="T22" fmla="*/ 32 w 27"/>
                <a:gd name="T23" fmla="*/ 48 h 25"/>
                <a:gd name="T24" fmla="*/ 15 w 27"/>
                <a:gd name="T25" fmla="*/ 56 h 25"/>
                <a:gd name="T26" fmla="*/ 1 w 27"/>
                <a:gd name="T27" fmla="*/ 67 h 25"/>
                <a:gd name="T28" fmla="*/ 0 w 27"/>
                <a:gd name="T29" fmla="*/ 65 h 25"/>
                <a:gd name="T30" fmla="*/ 1 w 27"/>
                <a:gd name="T31" fmla="*/ 35 h 25"/>
                <a:gd name="T32" fmla="*/ 1 w 27"/>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5"/>
                <a:gd name="T53" fmla="*/ 27 w 27"/>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5">
                  <a:moveTo>
                    <a:pt x="1" y="0"/>
                  </a:moveTo>
                  <a:lnTo>
                    <a:pt x="4" y="1"/>
                  </a:lnTo>
                  <a:lnTo>
                    <a:pt x="4" y="2"/>
                  </a:lnTo>
                  <a:lnTo>
                    <a:pt x="5" y="2"/>
                  </a:lnTo>
                  <a:lnTo>
                    <a:pt x="7" y="2"/>
                  </a:lnTo>
                  <a:lnTo>
                    <a:pt x="24" y="16"/>
                  </a:lnTo>
                  <a:lnTo>
                    <a:pt x="25" y="20"/>
                  </a:lnTo>
                  <a:lnTo>
                    <a:pt x="27" y="25"/>
                  </a:lnTo>
                  <a:lnTo>
                    <a:pt x="20" y="24"/>
                  </a:lnTo>
                  <a:lnTo>
                    <a:pt x="15" y="20"/>
                  </a:lnTo>
                  <a:lnTo>
                    <a:pt x="11" y="14"/>
                  </a:lnTo>
                  <a:lnTo>
                    <a:pt x="10" y="13"/>
                  </a:lnTo>
                  <a:lnTo>
                    <a:pt x="5" y="15"/>
                  </a:lnTo>
                  <a:lnTo>
                    <a:pt x="1" y="19"/>
                  </a:lnTo>
                  <a:lnTo>
                    <a:pt x="0" y="18"/>
                  </a:lnTo>
                  <a:lnTo>
                    <a:pt x="1" y="10"/>
                  </a:lnTo>
                  <a:lnTo>
                    <a:pt x="1" y="0"/>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693" name="Freeform 31"/>
            <p:cNvSpPr>
              <a:spLocks noChangeAspect="1"/>
            </p:cNvSpPr>
            <p:nvPr/>
          </p:nvSpPr>
          <p:spPr bwMode="auto">
            <a:xfrm>
              <a:off x="3080" y="2419"/>
              <a:ext cx="49" cy="55"/>
            </a:xfrm>
            <a:custGeom>
              <a:avLst/>
              <a:gdLst>
                <a:gd name="T0" fmla="*/ 0 w 45"/>
                <a:gd name="T1" fmla="*/ 2 h 49"/>
                <a:gd name="T2" fmla="*/ 2 w 45"/>
                <a:gd name="T3" fmla="*/ 2 h 49"/>
                <a:gd name="T4" fmla="*/ 30 w 45"/>
                <a:gd name="T5" fmla="*/ 2 h 49"/>
                <a:gd name="T6" fmla="*/ 46 w 45"/>
                <a:gd name="T7" fmla="*/ 0 h 49"/>
                <a:gd name="T8" fmla="*/ 54 w 45"/>
                <a:gd name="T9" fmla="*/ 1 h 49"/>
                <a:gd name="T10" fmla="*/ 64 w 45"/>
                <a:gd name="T11" fmla="*/ 3 h 49"/>
                <a:gd name="T12" fmla="*/ 69 w 45"/>
                <a:gd name="T13" fmla="*/ 19 h 49"/>
                <a:gd name="T14" fmla="*/ 81 w 45"/>
                <a:gd name="T15" fmla="*/ 31 h 49"/>
                <a:gd name="T16" fmla="*/ 81 w 45"/>
                <a:gd name="T17" fmla="*/ 53 h 49"/>
                <a:gd name="T18" fmla="*/ 81 w 45"/>
                <a:gd name="T19" fmla="*/ 76 h 49"/>
                <a:gd name="T20" fmla="*/ 81 w 45"/>
                <a:gd name="T21" fmla="*/ 89 h 49"/>
                <a:gd name="T22" fmla="*/ 90 w 45"/>
                <a:gd name="T23" fmla="*/ 117 h 49"/>
                <a:gd name="T24" fmla="*/ 97 w 45"/>
                <a:gd name="T25" fmla="*/ 131 h 49"/>
                <a:gd name="T26" fmla="*/ 76 w 45"/>
                <a:gd name="T27" fmla="*/ 131 h 49"/>
                <a:gd name="T28" fmla="*/ 64 w 45"/>
                <a:gd name="T29" fmla="*/ 130 h 49"/>
                <a:gd name="T30" fmla="*/ 58 w 45"/>
                <a:gd name="T31" fmla="*/ 114 h 49"/>
                <a:gd name="T32" fmla="*/ 53 w 45"/>
                <a:gd name="T33" fmla="*/ 112 h 49"/>
                <a:gd name="T34" fmla="*/ 45 w 45"/>
                <a:gd name="T35" fmla="*/ 100 h 49"/>
                <a:gd name="T36" fmla="*/ 42 w 45"/>
                <a:gd name="T37" fmla="*/ 93 h 49"/>
                <a:gd name="T38" fmla="*/ 46 w 45"/>
                <a:gd name="T39" fmla="*/ 81 h 49"/>
                <a:gd name="T40" fmla="*/ 45 w 45"/>
                <a:gd name="T41" fmla="*/ 76 h 49"/>
                <a:gd name="T42" fmla="*/ 27 w 45"/>
                <a:gd name="T43" fmla="*/ 53 h 49"/>
                <a:gd name="T44" fmla="*/ 15 w 45"/>
                <a:gd name="T45" fmla="*/ 44 h 49"/>
                <a:gd name="T46" fmla="*/ 3 w 45"/>
                <a:gd name="T47" fmla="*/ 31 h 49"/>
                <a:gd name="T48" fmla="*/ 0 w 45"/>
                <a:gd name="T49" fmla="*/ 3 h 49"/>
                <a:gd name="T50" fmla="*/ 0 w 45"/>
                <a:gd name="T51" fmla="*/ 2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
                <a:gd name="T79" fmla="*/ 0 h 49"/>
                <a:gd name="T80" fmla="*/ 45 w 45"/>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 h="49">
                  <a:moveTo>
                    <a:pt x="0" y="2"/>
                  </a:moveTo>
                  <a:lnTo>
                    <a:pt x="2" y="2"/>
                  </a:lnTo>
                  <a:lnTo>
                    <a:pt x="14" y="2"/>
                  </a:lnTo>
                  <a:lnTo>
                    <a:pt x="22" y="0"/>
                  </a:lnTo>
                  <a:lnTo>
                    <a:pt x="26" y="1"/>
                  </a:lnTo>
                  <a:lnTo>
                    <a:pt x="30" y="3"/>
                  </a:lnTo>
                  <a:lnTo>
                    <a:pt x="32" y="8"/>
                  </a:lnTo>
                  <a:lnTo>
                    <a:pt x="37" y="12"/>
                  </a:lnTo>
                  <a:lnTo>
                    <a:pt x="37" y="19"/>
                  </a:lnTo>
                  <a:lnTo>
                    <a:pt x="37" y="28"/>
                  </a:lnTo>
                  <a:lnTo>
                    <a:pt x="37" y="33"/>
                  </a:lnTo>
                  <a:lnTo>
                    <a:pt x="42" y="44"/>
                  </a:lnTo>
                  <a:lnTo>
                    <a:pt x="45" y="49"/>
                  </a:lnTo>
                  <a:lnTo>
                    <a:pt x="36" y="49"/>
                  </a:lnTo>
                  <a:lnTo>
                    <a:pt x="30" y="48"/>
                  </a:lnTo>
                  <a:lnTo>
                    <a:pt x="27" y="42"/>
                  </a:lnTo>
                  <a:lnTo>
                    <a:pt x="25" y="40"/>
                  </a:lnTo>
                  <a:lnTo>
                    <a:pt x="21" y="36"/>
                  </a:lnTo>
                  <a:lnTo>
                    <a:pt x="20" y="34"/>
                  </a:lnTo>
                  <a:lnTo>
                    <a:pt x="22" y="29"/>
                  </a:lnTo>
                  <a:lnTo>
                    <a:pt x="21" y="28"/>
                  </a:lnTo>
                  <a:lnTo>
                    <a:pt x="12" y="19"/>
                  </a:lnTo>
                  <a:lnTo>
                    <a:pt x="7" y="16"/>
                  </a:lnTo>
                  <a:lnTo>
                    <a:pt x="3" y="12"/>
                  </a:lnTo>
                  <a:lnTo>
                    <a:pt x="0" y="3"/>
                  </a:lnTo>
                  <a:lnTo>
                    <a:pt x="0" y="2"/>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694" name="Freeform 32"/>
            <p:cNvSpPr>
              <a:spLocks noChangeAspect="1"/>
            </p:cNvSpPr>
            <p:nvPr/>
          </p:nvSpPr>
          <p:spPr bwMode="auto">
            <a:xfrm>
              <a:off x="2994" y="2444"/>
              <a:ext cx="41" cy="52"/>
            </a:xfrm>
            <a:custGeom>
              <a:avLst/>
              <a:gdLst>
                <a:gd name="T0" fmla="*/ 0 w 38"/>
                <a:gd name="T1" fmla="*/ 0 h 49"/>
                <a:gd name="T2" fmla="*/ 2 w 38"/>
                <a:gd name="T3" fmla="*/ 0 h 49"/>
                <a:gd name="T4" fmla="*/ 15 w 38"/>
                <a:gd name="T5" fmla="*/ 2 h 49"/>
                <a:gd name="T6" fmla="*/ 31 w 38"/>
                <a:gd name="T7" fmla="*/ 15 h 49"/>
                <a:gd name="T8" fmla="*/ 32 w 38"/>
                <a:gd name="T9" fmla="*/ 19 h 49"/>
                <a:gd name="T10" fmla="*/ 41 w 38"/>
                <a:gd name="T11" fmla="*/ 20 h 49"/>
                <a:gd name="T12" fmla="*/ 58 w 38"/>
                <a:gd name="T13" fmla="*/ 20 h 49"/>
                <a:gd name="T14" fmla="*/ 59 w 38"/>
                <a:gd name="T15" fmla="*/ 21 h 49"/>
                <a:gd name="T16" fmla="*/ 71 w 38"/>
                <a:gd name="T17" fmla="*/ 20 h 49"/>
                <a:gd name="T18" fmla="*/ 78 w 38"/>
                <a:gd name="T19" fmla="*/ 21 h 49"/>
                <a:gd name="T20" fmla="*/ 78 w 38"/>
                <a:gd name="T21" fmla="*/ 35 h 49"/>
                <a:gd name="T22" fmla="*/ 71 w 38"/>
                <a:gd name="T23" fmla="*/ 45 h 49"/>
                <a:gd name="T24" fmla="*/ 64 w 38"/>
                <a:gd name="T25" fmla="*/ 51 h 49"/>
                <a:gd name="T26" fmla="*/ 53 w 38"/>
                <a:gd name="T27" fmla="*/ 62 h 49"/>
                <a:gd name="T28" fmla="*/ 42 w 38"/>
                <a:gd name="T29" fmla="*/ 67 h 49"/>
                <a:gd name="T30" fmla="*/ 39 w 38"/>
                <a:gd name="T31" fmla="*/ 68 h 49"/>
                <a:gd name="T32" fmla="*/ 29 w 38"/>
                <a:gd name="T33" fmla="*/ 71 h 49"/>
                <a:gd name="T34" fmla="*/ 15 w 38"/>
                <a:gd name="T35" fmla="*/ 75 h 49"/>
                <a:gd name="T36" fmla="*/ 2 w 38"/>
                <a:gd name="T37" fmla="*/ 86 h 49"/>
                <a:gd name="T38" fmla="*/ 1 w 38"/>
                <a:gd name="T39" fmla="*/ 74 h 49"/>
                <a:gd name="T40" fmla="*/ 1 w 38"/>
                <a:gd name="T41" fmla="*/ 62 h 49"/>
                <a:gd name="T42" fmla="*/ 2 w 38"/>
                <a:gd name="T43" fmla="*/ 47 h 49"/>
                <a:gd name="T44" fmla="*/ 13 w 38"/>
                <a:gd name="T45" fmla="*/ 19 h 49"/>
                <a:gd name="T46" fmla="*/ 6 w 38"/>
                <a:gd name="T47" fmla="*/ 15 h 49"/>
                <a:gd name="T48" fmla="*/ 0 w 38"/>
                <a:gd name="T49" fmla="*/ 4 h 49"/>
                <a:gd name="T50" fmla="*/ 0 w 38"/>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
                <a:gd name="T79" fmla="*/ 0 h 49"/>
                <a:gd name="T80" fmla="*/ 38 w 38"/>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 h="49">
                  <a:moveTo>
                    <a:pt x="0" y="0"/>
                  </a:moveTo>
                  <a:lnTo>
                    <a:pt x="2" y="0"/>
                  </a:lnTo>
                  <a:lnTo>
                    <a:pt x="7" y="2"/>
                  </a:lnTo>
                  <a:lnTo>
                    <a:pt x="15" y="7"/>
                  </a:lnTo>
                  <a:lnTo>
                    <a:pt x="16" y="11"/>
                  </a:lnTo>
                  <a:lnTo>
                    <a:pt x="20" y="12"/>
                  </a:lnTo>
                  <a:lnTo>
                    <a:pt x="29" y="12"/>
                  </a:lnTo>
                  <a:lnTo>
                    <a:pt x="30" y="13"/>
                  </a:lnTo>
                  <a:lnTo>
                    <a:pt x="35" y="12"/>
                  </a:lnTo>
                  <a:lnTo>
                    <a:pt x="38" y="13"/>
                  </a:lnTo>
                  <a:lnTo>
                    <a:pt x="38" y="20"/>
                  </a:lnTo>
                  <a:lnTo>
                    <a:pt x="35" y="26"/>
                  </a:lnTo>
                  <a:lnTo>
                    <a:pt x="32" y="30"/>
                  </a:lnTo>
                  <a:lnTo>
                    <a:pt x="26" y="35"/>
                  </a:lnTo>
                  <a:lnTo>
                    <a:pt x="21" y="39"/>
                  </a:lnTo>
                  <a:lnTo>
                    <a:pt x="19" y="40"/>
                  </a:lnTo>
                  <a:lnTo>
                    <a:pt x="14" y="41"/>
                  </a:lnTo>
                  <a:lnTo>
                    <a:pt x="7" y="44"/>
                  </a:lnTo>
                  <a:lnTo>
                    <a:pt x="2" y="49"/>
                  </a:lnTo>
                  <a:lnTo>
                    <a:pt x="1" y="43"/>
                  </a:lnTo>
                  <a:lnTo>
                    <a:pt x="1" y="35"/>
                  </a:lnTo>
                  <a:lnTo>
                    <a:pt x="2" y="27"/>
                  </a:lnTo>
                  <a:lnTo>
                    <a:pt x="5" y="11"/>
                  </a:lnTo>
                  <a:lnTo>
                    <a:pt x="4" y="7"/>
                  </a:lnTo>
                  <a:lnTo>
                    <a:pt x="0" y="4"/>
                  </a:lnTo>
                  <a:lnTo>
                    <a:pt x="0" y="0"/>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695" name="Freeform 33"/>
            <p:cNvSpPr>
              <a:spLocks noChangeAspect="1"/>
            </p:cNvSpPr>
            <p:nvPr/>
          </p:nvSpPr>
          <p:spPr bwMode="auto">
            <a:xfrm>
              <a:off x="3018" y="2487"/>
              <a:ext cx="4" cy="9"/>
            </a:xfrm>
            <a:custGeom>
              <a:avLst/>
              <a:gdLst>
                <a:gd name="T0" fmla="*/ 2 w 5"/>
                <a:gd name="T1" fmla="*/ 0 h 8"/>
                <a:gd name="T2" fmla="*/ 2 w 5"/>
                <a:gd name="T3" fmla="*/ 1 h 8"/>
                <a:gd name="T4" fmla="*/ 2 w 5"/>
                <a:gd name="T5" fmla="*/ 15 h 8"/>
                <a:gd name="T6" fmla="*/ 1 w 5"/>
                <a:gd name="T7" fmla="*/ 20 h 8"/>
                <a:gd name="T8" fmla="*/ 0 w 5"/>
                <a:gd name="T9" fmla="*/ 20 h 8"/>
                <a:gd name="T10" fmla="*/ 0 w 5"/>
                <a:gd name="T11" fmla="*/ 12 h 8"/>
                <a:gd name="T12" fmla="*/ 1 w 5"/>
                <a:gd name="T13" fmla="*/ 1 h 8"/>
                <a:gd name="T14" fmla="*/ 2 w 5"/>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8"/>
                <a:gd name="T26" fmla="*/ 5 w 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8">
                  <a:moveTo>
                    <a:pt x="4" y="0"/>
                  </a:moveTo>
                  <a:lnTo>
                    <a:pt x="5" y="1"/>
                  </a:lnTo>
                  <a:lnTo>
                    <a:pt x="4" y="6"/>
                  </a:lnTo>
                  <a:lnTo>
                    <a:pt x="1" y="8"/>
                  </a:lnTo>
                  <a:lnTo>
                    <a:pt x="0" y="8"/>
                  </a:lnTo>
                  <a:lnTo>
                    <a:pt x="0" y="4"/>
                  </a:lnTo>
                  <a:lnTo>
                    <a:pt x="1" y="1"/>
                  </a:lnTo>
                  <a:lnTo>
                    <a:pt x="4" y="0"/>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696" name="Freeform 34"/>
            <p:cNvSpPr>
              <a:spLocks noChangeAspect="1"/>
            </p:cNvSpPr>
            <p:nvPr/>
          </p:nvSpPr>
          <p:spPr bwMode="auto">
            <a:xfrm>
              <a:off x="3014" y="2479"/>
              <a:ext cx="38" cy="68"/>
            </a:xfrm>
            <a:custGeom>
              <a:avLst/>
              <a:gdLst>
                <a:gd name="T0" fmla="*/ 36 w 35"/>
                <a:gd name="T1" fmla="*/ 6 h 63"/>
                <a:gd name="T2" fmla="*/ 50 w 35"/>
                <a:gd name="T3" fmla="*/ 0 h 63"/>
                <a:gd name="T4" fmla="*/ 55 w 35"/>
                <a:gd name="T5" fmla="*/ 1 h 63"/>
                <a:gd name="T6" fmla="*/ 75 w 35"/>
                <a:gd name="T7" fmla="*/ 3 h 63"/>
                <a:gd name="T8" fmla="*/ 75 w 35"/>
                <a:gd name="T9" fmla="*/ 16 h 63"/>
                <a:gd name="T10" fmla="*/ 71 w 35"/>
                <a:gd name="T11" fmla="*/ 29 h 63"/>
                <a:gd name="T12" fmla="*/ 65 w 35"/>
                <a:gd name="T13" fmla="*/ 33 h 63"/>
                <a:gd name="T14" fmla="*/ 65 w 35"/>
                <a:gd name="T15" fmla="*/ 47 h 63"/>
                <a:gd name="T16" fmla="*/ 51 w 35"/>
                <a:gd name="T17" fmla="*/ 73 h 63"/>
                <a:gd name="T18" fmla="*/ 51 w 35"/>
                <a:gd name="T19" fmla="*/ 85 h 63"/>
                <a:gd name="T20" fmla="*/ 51 w 35"/>
                <a:gd name="T21" fmla="*/ 97 h 63"/>
                <a:gd name="T22" fmla="*/ 55 w 35"/>
                <a:gd name="T23" fmla="*/ 105 h 63"/>
                <a:gd name="T24" fmla="*/ 55 w 35"/>
                <a:gd name="T25" fmla="*/ 117 h 63"/>
                <a:gd name="T26" fmla="*/ 43 w 35"/>
                <a:gd name="T27" fmla="*/ 126 h 63"/>
                <a:gd name="T28" fmla="*/ 34 w 35"/>
                <a:gd name="T29" fmla="*/ 114 h 63"/>
                <a:gd name="T30" fmla="*/ 26 w 35"/>
                <a:gd name="T31" fmla="*/ 105 h 63"/>
                <a:gd name="T32" fmla="*/ 16 w 35"/>
                <a:gd name="T33" fmla="*/ 99 h 63"/>
                <a:gd name="T34" fmla="*/ 12 w 35"/>
                <a:gd name="T35" fmla="*/ 93 h 63"/>
                <a:gd name="T36" fmla="*/ 0 w 35"/>
                <a:gd name="T37" fmla="*/ 82 h 63"/>
                <a:gd name="T38" fmla="*/ 2 w 35"/>
                <a:gd name="T39" fmla="*/ 67 h 63"/>
                <a:gd name="T40" fmla="*/ 20 w 35"/>
                <a:gd name="T41" fmla="*/ 58 h 63"/>
                <a:gd name="T42" fmla="*/ 28 w 35"/>
                <a:gd name="T43" fmla="*/ 47 h 63"/>
                <a:gd name="T44" fmla="*/ 28 w 35"/>
                <a:gd name="T45" fmla="*/ 29 h 63"/>
                <a:gd name="T46" fmla="*/ 36 w 35"/>
                <a:gd name="T47" fmla="*/ 13 h 63"/>
                <a:gd name="T48" fmla="*/ 36 w 35"/>
                <a:gd name="T49" fmla="*/ 6 h 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
                <a:gd name="T76" fmla="*/ 0 h 63"/>
                <a:gd name="T77" fmla="*/ 35 w 35"/>
                <a:gd name="T78" fmla="*/ 63 h 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 h="63">
                  <a:moveTo>
                    <a:pt x="17" y="4"/>
                  </a:moveTo>
                  <a:lnTo>
                    <a:pt x="23" y="0"/>
                  </a:lnTo>
                  <a:lnTo>
                    <a:pt x="26" y="1"/>
                  </a:lnTo>
                  <a:lnTo>
                    <a:pt x="35" y="3"/>
                  </a:lnTo>
                  <a:lnTo>
                    <a:pt x="35" y="8"/>
                  </a:lnTo>
                  <a:lnTo>
                    <a:pt x="33" y="14"/>
                  </a:lnTo>
                  <a:lnTo>
                    <a:pt x="31" y="17"/>
                  </a:lnTo>
                  <a:lnTo>
                    <a:pt x="31" y="24"/>
                  </a:lnTo>
                  <a:lnTo>
                    <a:pt x="24" y="36"/>
                  </a:lnTo>
                  <a:lnTo>
                    <a:pt x="24" y="43"/>
                  </a:lnTo>
                  <a:lnTo>
                    <a:pt x="24" y="48"/>
                  </a:lnTo>
                  <a:lnTo>
                    <a:pt x="26" y="52"/>
                  </a:lnTo>
                  <a:lnTo>
                    <a:pt x="26" y="59"/>
                  </a:lnTo>
                  <a:lnTo>
                    <a:pt x="21" y="63"/>
                  </a:lnTo>
                  <a:lnTo>
                    <a:pt x="16" y="57"/>
                  </a:lnTo>
                  <a:lnTo>
                    <a:pt x="12" y="52"/>
                  </a:lnTo>
                  <a:lnTo>
                    <a:pt x="8" y="50"/>
                  </a:lnTo>
                  <a:lnTo>
                    <a:pt x="4" y="46"/>
                  </a:lnTo>
                  <a:lnTo>
                    <a:pt x="0" y="41"/>
                  </a:lnTo>
                  <a:lnTo>
                    <a:pt x="2" y="33"/>
                  </a:lnTo>
                  <a:lnTo>
                    <a:pt x="10" y="29"/>
                  </a:lnTo>
                  <a:lnTo>
                    <a:pt x="13" y="24"/>
                  </a:lnTo>
                  <a:lnTo>
                    <a:pt x="13" y="14"/>
                  </a:lnTo>
                  <a:lnTo>
                    <a:pt x="17" y="5"/>
                  </a:lnTo>
                  <a:lnTo>
                    <a:pt x="17" y="4"/>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697" name="Freeform 35"/>
            <p:cNvSpPr>
              <a:spLocks noChangeAspect="1"/>
            </p:cNvSpPr>
            <p:nvPr/>
          </p:nvSpPr>
          <p:spPr bwMode="auto">
            <a:xfrm>
              <a:off x="3081" y="2450"/>
              <a:ext cx="9" cy="10"/>
            </a:xfrm>
            <a:custGeom>
              <a:avLst/>
              <a:gdLst>
                <a:gd name="T0" fmla="*/ 0 w 5"/>
                <a:gd name="T1" fmla="*/ 39 h 7"/>
                <a:gd name="T2" fmla="*/ 0 w 5"/>
                <a:gd name="T3" fmla="*/ 0 h 7"/>
                <a:gd name="T4" fmla="*/ 337 w 5"/>
                <a:gd name="T5" fmla="*/ 39 h 7"/>
                <a:gd name="T6" fmla="*/ 337 w 5"/>
                <a:gd name="T7" fmla="*/ 84 h 7"/>
                <a:gd name="T8" fmla="*/ 430 w 5"/>
                <a:gd name="T9" fmla="*/ 114 h 7"/>
                <a:gd name="T10" fmla="*/ 337 w 5"/>
                <a:gd name="T11" fmla="*/ 120 h 7"/>
                <a:gd name="T12" fmla="*/ 263 w 5"/>
                <a:gd name="T13" fmla="*/ 120 h 7"/>
                <a:gd name="T14" fmla="*/ 0 w 5"/>
                <a:gd name="T15" fmla="*/ 39 h 7"/>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
                <a:gd name="T26" fmla="*/ 5 w 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
                  <a:moveTo>
                    <a:pt x="0" y="2"/>
                  </a:moveTo>
                  <a:lnTo>
                    <a:pt x="0" y="0"/>
                  </a:lnTo>
                  <a:lnTo>
                    <a:pt x="4" y="2"/>
                  </a:lnTo>
                  <a:lnTo>
                    <a:pt x="4" y="5"/>
                  </a:lnTo>
                  <a:lnTo>
                    <a:pt x="5" y="6"/>
                  </a:lnTo>
                  <a:lnTo>
                    <a:pt x="4" y="7"/>
                  </a:lnTo>
                  <a:lnTo>
                    <a:pt x="3" y="7"/>
                  </a:lnTo>
                  <a:lnTo>
                    <a:pt x="0" y="2"/>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698" name="Freeform 36"/>
            <p:cNvSpPr>
              <a:spLocks noChangeAspect="1"/>
            </p:cNvSpPr>
            <p:nvPr/>
          </p:nvSpPr>
          <p:spPr bwMode="auto">
            <a:xfrm>
              <a:off x="3080" y="2460"/>
              <a:ext cx="34" cy="49"/>
            </a:xfrm>
            <a:custGeom>
              <a:avLst/>
              <a:gdLst>
                <a:gd name="T0" fmla="*/ 0 w 30"/>
                <a:gd name="T1" fmla="*/ 0 h 47"/>
                <a:gd name="T2" fmla="*/ 2 w 30"/>
                <a:gd name="T3" fmla="*/ 3 h 47"/>
                <a:gd name="T4" fmla="*/ 11 w 30"/>
                <a:gd name="T5" fmla="*/ 7 h 47"/>
                <a:gd name="T6" fmla="*/ 18 w 30"/>
                <a:gd name="T7" fmla="*/ 4 h 47"/>
                <a:gd name="T8" fmla="*/ 28 w 30"/>
                <a:gd name="T9" fmla="*/ 7 h 47"/>
                <a:gd name="T10" fmla="*/ 48 w 30"/>
                <a:gd name="T11" fmla="*/ 7 h 47"/>
                <a:gd name="T12" fmla="*/ 65 w 30"/>
                <a:gd name="T13" fmla="*/ 20 h 47"/>
                <a:gd name="T14" fmla="*/ 65 w 30"/>
                <a:gd name="T15" fmla="*/ 40 h 47"/>
                <a:gd name="T16" fmla="*/ 74 w 30"/>
                <a:gd name="T17" fmla="*/ 50 h 47"/>
                <a:gd name="T18" fmla="*/ 78 w 30"/>
                <a:gd name="T19" fmla="*/ 58 h 47"/>
                <a:gd name="T20" fmla="*/ 86 w 30"/>
                <a:gd name="T21" fmla="*/ 63 h 47"/>
                <a:gd name="T22" fmla="*/ 75 w 30"/>
                <a:gd name="T23" fmla="*/ 69 h 47"/>
                <a:gd name="T24" fmla="*/ 65 w 30"/>
                <a:gd name="T25" fmla="*/ 63 h 47"/>
                <a:gd name="T26" fmla="*/ 65 w 30"/>
                <a:gd name="T27" fmla="*/ 75 h 47"/>
                <a:gd name="T28" fmla="*/ 48 w 30"/>
                <a:gd name="T29" fmla="*/ 72 h 47"/>
                <a:gd name="T30" fmla="*/ 41 w 30"/>
                <a:gd name="T31" fmla="*/ 63 h 47"/>
                <a:gd name="T32" fmla="*/ 41 w 30"/>
                <a:gd name="T33" fmla="*/ 40 h 47"/>
                <a:gd name="T34" fmla="*/ 33 w 30"/>
                <a:gd name="T35" fmla="*/ 29 h 47"/>
                <a:gd name="T36" fmla="*/ 16 w 30"/>
                <a:gd name="T37" fmla="*/ 31 h 47"/>
                <a:gd name="T38" fmla="*/ 11 w 30"/>
                <a:gd name="T39" fmla="*/ 23 h 47"/>
                <a:gd name="T40" fmla="*/ 2 w 30"/>
                <a:gd name="T41" fmla="*/ 9 h 47"/>
                <a:gd name="T42" fmla="*/ 0 w 30"/>
                <a:gd name="T43" fmla="*/ 4 h 47"/>
                <a:gd name="T44" fmla="*/ 0 w 30"/>
                <a:gd name="T45" fmla="*/ 0 h 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47"/>
                <a:gd name="T71" fmla="*/ 30 w 30"/>
                <a:gd name="T72" fmla="*/ 47 h 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47">
                  <a:moveTo>
                    <a:pt x="0" y="0"/>
                  </a:moveTo>
                  <a:lnTo>
                    <a:pt x="2" y="3"/>
                  </a:lnTo>
                  <a:lnTo>
                    <a:pt x="3" y="5"/>
                  </a:lnTo>
                  <a:lnTo>
                    <a:pt x="7" y="4"/>
                  </a:lnTo>
                  <a:lnTo>
                    <a:pt x="9" y="5"/>
                  </a:lnTo>
                  <a:lnTo>
                    <a:pt x="17" y="5"/>
                  </a:lnTo>
                  <a:lnTo>
                    <a:pt x="22" y="12"/>
                  </a:lnTo>
                  <a:lnTo>
                    <a:pt x="22" y="26"/>
                  </a:lnTo>
                  <a:lnTo>
                    <a:pt x="25" y="31"/>
                  </a:lnTo>
                  <a:lnTo>
                    <a:pt x="27" y="38"/>
                  </a:lnTo>
                  <a:lnTo>
                    <a:pt x="30" y="41"/>
                  </a:lnTo>
                  <a:lnTo>
                    <a:pt x="26" y="44"/>
                  </a:lnTo>
                  <a:lnTo>
                    <a:pt x="22" y="41"/>
                  </a:lnTo>
                  <a:lnTo>
                    <a:pt x="22" y="47"/>
                  </a:lnTo>
                  <a:lnTo>
                    <a:pt x="17" y="46"/>
                  </a:lnTo>
                  <a:lnTo>
                    <a:pt x="14" y="41"/>
                  </a:lnTo>
                  <a:lnTo>
                    <a:pt x="14" y="26"/>
                  </a:lnTo>
                  <a:lnTo>
                    <a:pt x="12" y="19"/>
                  </a:lnTo>
                  <a:lnTo>
                    <a:pt x="6" y="21"/>
                  </a:lnTo>
                  <a:lnTo>
                    <a:pt x="3" y="14"/>
                  </a:lnTo>
                  <a:lnTo>
                    <a:pt x="2" y="7"/>
                  </a:lnTo>
                  <a:lnTo>
                    <a:pt x="0" y="4"/>
                  </a:lnTo>
                  <a:lnTo>
                    <a:pt x="0" y="0"/>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699" name="Freeform 37"/>
            <p:cNvSpPr>
              <a:spLocks noChangeAspect="1"/>
            </p:cNvSpPr>
            <p:nvPr/>
          </p:nvSpPr>
          <p:spPr bwMode="auto">
            <a:xfrm>
              <a:off x="3124" y="2494"/>
              <a:ext cx="5" cy="25"/>
            </a:xfrm>
            <a:custGeom>
              <a:avLst/>
              <a:gdLst>
                <a:gd name="T0" fmla="*/ 0 w 5"/>
                <a:gd name="T1" fmla="*/ 32 h 22"/>
                <a:gd name="T2" fmla="*/ 0 w 5"/>
                <a:gd name="T3" fmla="*/ 14 h 22"/>
                <a:gd name="T4" fmla="*/ 2 w 5"/>
                <a:gd name="T5" fmla="*/ 0 h 22"/>
                <a:gd name="T6" fmla="*/ 4 w 5"/>
                <a:gd name="T7" fmla="*/ 12 h 22"/>
                <a:gd name="T8" fmla="*/ 5 w 5"/>
                <a:gd name="T9" fmla="*/ 65 h 22"/>
                <a:gd name="T10" fmla="*/ 4 w 5"/>
                <a:gd name="T11" fmla="*/ 66 h 22"/>
                <a:gd name="T12" fmla="*/ 2 w 5"/>
                <a:gd name="T13" fmla="*/ 53 h 22"/>
                <a:gd name="T14" fmla="*/ 1 w 5"/>
                <a:gd name="T15" fmla="*/ 44 h 22"/>
                <a:gd name="T16" fmla="*/ 0 w 5"/>
                <a:gd name="T17" fmla="*/ 32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22"/>
                <a:gd name="T29" fmla="*/ 5 w 5"/>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22">
                  <a:moveTo>
                    <a:pt x="0" y="11"/>
                  </a:moveTo>
                  <a:lnTo>
                    <a:pt x="0" y="5"/>
                  </a:lnTo>
                  <a:lnTo>
                    <a:pt x="2" y="0"/>
                  </a:lnTo>
                  <a:lnTo>
                    <a:pt x="4" y="4"/>
                  </a:lnTo>
                  <a:lnTo>
                    <a:pt x="5" y="21"/>
                  </a:lnTo>
                  <a:lnTo>
                    <a:pt x="4" y="22"/>
                  </a:lnTo>
                  <a:lnTo>
                    <a:pt x="2" y="18"/>
                  </a:lnTo>
                  <a:lnTo>
                    <a:pt x="1" y="14"/>
                  </a:lnTo>
                  <a:lnTo>
                    <a:pt x="0" y="11"/>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00" name="Freeform 38"/>
            <p:cNvSpPr>
              <a:spLocks noChangeAspect="1"/>
            </p:cNvSpPr>
            <p:nvPr/>
          </p:nvSpPr>
          <p:spPr bwMode="auto">
            <a:xfrm>
              <a:off x="3139" y="2512"/>
              <a:ext cx="5" cy="8"/>
            </a:xfrm>
            <a:custGeom>
              <a:avLst/>
              <a:gdLst>
                <a:gd name="T0" fmla="*/ 1 w 4"/>
                <a:gd name="T1" fmla="*/ 0 h 7"/>
                <a:gd name="T2" fmla="*/ 25 w 4"/>
                <a:gd name="T3" fmla="*/ 17 h 7"/>
                <a:gd name="T4" fmla="*/ 25 w 4"/>
                <a:gd name="T5" fmla="*/ 27 h 7"/>
                <a:gd name="T6" fmla="*/ 15 w 4"/>
                <a:gd name="T7" fmla="*/ 22 h 7"/>
                <a:gd name="T8" fmla="*/ 0 w 4"/>
                <a:gd name="T9" fmla="*/ 11 h 7"/>
                <a:gd name="T10" fmla="*/ 1 w 4"/>
                <a:gd name="T11" fmla="*/ 0 h 7"/>
                <a:gd name="T12" fmla="*/ 0 60000 65536"/>
                <a:gd name="T13" fmla="*/ 0 60000 65536"/>
                <a:gd name="T14" fmla="*/ 0 60000 65536"/>
                <a:gd name="T15" fmla="*/ 0 60000 65536"/>
                <a:gd name="T16" fmla="*/ 0 60000 65536"/>
                <a:gd name="T17" fmla="*/ 0 60000 65536"/>
                <a:gd name="T18" fmla="*/ 0 w 4"/>
                <a:gd name="T19" fmla="*/ 0 h 7"/>
                <a:gd name="T20" fmla="*/ 4 w 4"/>
                <a:gd name="T21" fmla="*/ 7 h 7"/>
              </a:gdLst>
              <a:ahLst/>
              <a:cxnLst>
                <a:cxn ang="T12">
                  <a:pos x="T0" y="T1"/>
                </a:cxn>
                <a:cxn ang="T13">
                  <a:pos x="T2" y="T3"/>
                </a:cxn>
                <a:cxn ang="T14">
                  <a:pos x="T4" y="T5"/>
                </a:cxn>
                <a:cxn ang="T15">
                  <a:pos x="T6" y="T7"/>
                </a:cxn>
                <a:cxn ang="T16">
                  <a:pos x="T8" y="T9"/>
                </a:cxn>
                <a:cxn ang="T17">
                  <a:pos x="T10" y="T11"/>
                </a:cxn>
              </a:cxnLst>
              <a:rect l="T18" t="T19" r="T20" b="T21"/>
              <a:pathLst>
                <a:path w="4" h="7">
                  <a:moveTo>
                    <a:pt x="1" y="0"/>
                  </a:moveTo>
                  <a:lnTo>
                    <a:pt x="4" y="5"/>
                  </a:lnTo>
                  <a:lnTo>
                    <a:pt x="4" y="7"/>
                  </a:lnTo>
                  <a:lnTo>
                    <a:pt x="2" y="6"/>
                  </a:lnTo>
                  <a:lnTo>
                    <a:pt x="0" y="3"/>
                  </a:lnTo>
                  <a:lnTo>
                    <a:pt x="1" y="0"/>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01" name="Freeform 39"/>
            <p:cNvSpPr>
              <a:spLocks noChangeAspect="1"/>
            </p:cNvSpPr>
            <p:nvPr/>
          </p:nvSpPr>
          <p:spPr bwMode="auto">
            <a:xfrm>
              <a:off x="3047" y="2468"/>
              <a:ext cx="24" cy="63"/>
            </a:xfrm>
            <a:custGeom>
              <a:avLst/>
              <a:gdLst>
                <a:gd name="T0" fmla="*/ 44 w 22"/>
                <a:gd name="T1" fmla="*/ 0 h 57"/>
                <a:gd name="T2" fmla="*/ 48 w 22"/>
                <a:gd name="T3" fmla="*/ 0 h 57"/>
                <a:gd name="T4" fmla="*/ 48 w 22"/>
                <a:gd name="T5" fmla="*/ 3 h 57"/>
                <a:gd name="T6" fmla="*/ 44 w 22"/>
                <a:gd name="T7" fmla="*/ 13 h 57"/>
                <a:gd name="T8" fmla="*/ 48 w 22"/>
                <a:gd name="T9" fmla="*/ 46 h 57"/>
                <a:gd name="T10" fmla="*/ 44 w 22"/>
                <a:gd name="T11" fmla="*/ 66 h 57"/>
                <a:gd name="T12" fmla="*/ 31 w 22"/>
                <a:gd name="T13" fmla="*/ 81 h 57"/>
                <a:gd name="T14" fmla="*/ 15 w 22"/>
                <a:gd name="T15" fmla="*/ 105 h 57"/>
                <a:gd name="T16" fmla="*/ 13 w 22"/>
                <a:gd name="T17" fmla="*/ 124 h 57"/>
                <a:gd name="T18" fmla="*/ 12 w 22"/>
                <a:gd name="T19" fmla="*/ 138 h 57"/>
                <a:gd name="T20" fmla="*/ 1 w 22"/>
                <a:gd name="T21" fmla="*/ 139 h 57"/>
                <a:gd name="T22" fmla="*/ 0 w 22"/>
                <a:gd name="T23" fmla="*/ 125 h 57"/>
                <a:gd name="T24" fmla="*/ 0 w 22"/>
                <a:gd name="T25" fmla="*/ 109 h 57"/>
                <a:gd name="T26" fmla="*/ 12 w 22"/>
                <a:gd name="T27" fmla="*/ 81 h 57"/>
                <a:gd name="T28" fmla="*/ 21 w 22"/>
                <a:gd name="T29" fmla="*/ 56 h 57"/>
                <a:gd name="T30" fmla="*/ 31 w 22"/>
                <a:gd name="T31" fmla="*/ 30 h 57"/>
                <a:gd name="T32" fmla="*/ 38 w 22"/>
                <a:gd name="T33" fmla="*/ 3 h 57"/>
                <a:gd name="T34" fmla="*/ 44 w 2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57"/>
                <a:gd name="T56" fmla="*/ 22 w 2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57">
                  <a:moveTo>
                    <a:pt x="20" y="0"/>
                  </a:moveTo>
                  <a:lnTo>
                    <a:pt x="22" y="0"/>
                  </a:lnTo>
                  <a:lnTo>
                    <a:pt x="22" y="3"/>
                  </a:lnTo>
                  <a:lnTo>
                    <a:pt x="20" y="5"/>
                  </a:lnTo>
                  <a:lnTo>
                    <a:pt x="22" y="19"/>
                  </a:lnTo>
                  <a:lnTo>
                    <a:pt x="20" y="27"/>
                  </a:lnTo>
                  <a:lnTo>
                    <a:pt x="14" y="33"/>
                  </a:lnTo>
                  <a:lnTo>
                    <a:pt x="7" y="43"/>
                  </a:lnTo>
                  <a:lnTo>
                    <a:pt x="5" y="50"/>
                  </a:lnTo>
                  <a:lnTo>
                    <a:pt x="4" y="56"/>
                  </a:lnTo>
                  <a:lnTo>
                    <a:pt x="1" y="57"/>
                  </a:lnTo>
                  <a:lnTo>
                    <a:pt x="0" y="51"/>
                  </a:lnTo>
                  <a:lnTo>
                    <a:pt x="0" y="45"/>
                  </a:lnTo>
                  <a:lnTo>
                    <a:pt x="4" y="33"/>
                  </a:lnTo>
                  <a:lnTo>
                    <a:pt x="10" y="23"/>
                  </a:lnTo>
                  <a:lnTo>
                    <a:pt x="14" y="12"/>
                  </a:lnTo>
                  <a:lnTo>
                    <a:pt x="18" y="3"/>
                  </a:lnTo>
                  <a:lnTo>
                    <a:pt x="20" y="0"/>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02" name="Freeform 40"/>
            <p:cNvSpPr>
              <a:spLocks noChangeAspect="1"/>
            </p:cNvSpPr>
            <p:nvPr/>
          </p:nvSpPr>
          <p:spPr bwMode="auto">
            <a:xfrm>
              <a:off x="3063" y="2505"/>
              <a:ext cx="27" cy="22"/>
            </a:xfrm>
            <a:custGeom>
              <a:avLst/>
              <a:gdLst>
                <a:gd name="T0" fmla="*/ 0 w 24"/>
                <a:gd name="T1" fmla="*/ 36 h 19"/>
                <a:gd name="T2" fmla="*/ 2 w 24"/>
                <a:gd name="T3" fmla="*/ 29 h 19"/>
                <a:gd name="T4" fmla="*/ 14 w 24"/>
                <a:gd name="T5" fmla="*/ 19 h 19"/>
                <a:gd name="T6" fmla="*/ 23 w 24"/>
                <a:gd name="T7" fmla="*/ 2 h 19"/>
                <a:gd name="T8" fmla="*/ 37 w 24"/>
                <a:gd name="T9" fmla="*/ 0 h 19"/>
                <a:gd name="T10" fmla="*/ 53 w 24"/>
                <a:gd name="T11" fmla="*/ 2 h 19"/>
                <a:gd name="T12" fmla="*/ 67 w 24"/>
                <a:gd name="T13" fmla="*/ 1 h 19"/>
                <a:gd name="T14" fmla="*/ 67 w 24"/>
                <a:gd name="T15" fmla="*/ 29 h 19"/>
                <a:gd name="T16" fmla="*/ 65 w 24"/>
                <a:gd name="T17" fmla="*/ 36 h 19"/>
                <a:gd name="T18" fmla="*/ 65 w 24"/>
                <a:gd name="T19" fmla="*/ 50 h 19"/>
                <a:gd name="T20" fmla="*/ 61 w 24"/>
                <a:gd name="T21" fmla="*/ 57 h 19"/>
                <a:gd name="T22" fmla="*/ 38 w 24"/>
                <a:gd name="T23" fmla="*/ 67 h 19"/>
                <a:gd name="T24" fmla="*/ 14 w 24"/>
                <a:gd name="T25" fmla="*/ 60 h 19"/>
                <a:gd name="T26" fmla="*/ 2 w 24"/>
                <a:gd name="T27" fmla="*/ 52 h 19"/>
                <a:gd name="T28" fmla="*/ 0 w 24"/>
                <a:gd name="T29" fmla="*/ 36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
                <a:gd name="T46" fmla="*/ 0 h 19"/>
                <a:gd name="T47" fmla="*/ 24 w 24"/>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 h="19">
                  <a:moveTo>
                    <a:pt x="0" y="10"/>
                  </a:moveTo>
                  <a:lnTo>
                    <a:pt x="2" y="8"/>
                  </a:lnTo>
                  <a:lnTo>
                    <a:pt x="5" y="6"/>
                  </a:lnTo>
                  <a:lnTo>
                    <a:pt x="8" y="2"/>
                  </a:lnTo>
                  <a:lnTo>
                    <a:pt x="13" y="0"/>
                  </a:lnTo>
                  <a:lnTo>
                    <a:pt x="19" y="2"/>
                  </a:lnTo>
                  <a:lnTo>
                    <a:pt x="24" y="1"/>
                  </a:lnTo>
                  <a:lnTo>
                    <a:pt x="24" y="8"/>
                  </a:lnTo>
                  <a:lnTo>
                    <a:pt x="23" y="10"/>
                  </a:lnTo>
                  <a:lnTo>
                    <a:pt x="23" y="14"/>
                  </a:lnTo>
                  <a:lnTo>
                    <a:pt x="22" y="16"/>
                  </a:lnTo>
                  <a:lnTo>
                    <a:pt x="14" y="19"/>
                  </a:lnTo>
                  <a:lnTo>
                    <a:pt x="5" y="17"/>
                  </a:lnTo>
                  <a:lnTo>
                    <a:pt x="2" y="15"/>
                  </a:lnTo>
                  <a:lnTo>
                    <a:pt x="0" y="10"/>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03" name="Freeform 41"/>
            <p:cNvSpPr>
              <a:spLocks noChangeAspect="1"/>
            </p:cNvSpPr>
            <p:nvPr/>
          </p:nvSpPr>
          <p:spPr bwMode="auto">
            <a:xfrm>
              <a:off x="2996" y="2520"/>
              <a:ext cx="163" cy="148"/>
            </a:xfrm>
            <a:custGeom>
              <a:avLst/>
              <a:gdLst>
                <a:gd name="T0" fmla="*/ 249 w 149"/>
                <a:gd name="T1" fmla="*/ 0 h 133"/>
                <a:gd name="T2" fmla="*/ 269 w 149"/>
                <a:gd name="T3" fmla="*/ 13 h 133"/>
                <a:gd name="T4" fmla="*/ 291 w 149"/>
                <a:gd name="T5" fmla="*/ 37 h 133"/>
                <a:gd name="T6" fmla="*/ 304 w 149"/>
                <a:gd name="T7" fmla="*/ 47 h 133"/>
                <a:gd name="T8" fmla="*/ 315 w 149"/>
                <a:gd name="T9" fmla="*/ 78 h 133"/>
                <a:gd name="T10" fmla="*/ 316 w 149"/>
                <a:gd name="T11" fmla="*/ 100 h 133"/>
                <a:gd name="T12" fmla="*/ 321 w 149"/>
                <a:gd name="T13" fmla="*/ 124 h 133"/>
                <a:gd name="T14" fmla="*/ 329 w 149"/>
                <a:gd name="T15" fmla="*/ 166 h 133"/>
                <a:gd name="T16" fmla="*/ 333 w 149"/>
                <a:gd name="T17" fmla="*/ 213 h 133"/>
                <a:gd name="T18" fmla="*/ 318 w 149"/>
                <a:gd name="T19" fmla="*/ 226 h 133"/>
                <a:gd name="T20" fmla="*/ 310 w 149"/>
                <a:gd name="T21" fmla="*/ 274 h 133"/>
                <a:gd name="T22" fmla="*/ 294 w 149"/>
                <a:gd name="T23" fmla="*/ 248 h 133"/>
                <a:gd name="T24" fmla="*/ 289 w 149"/>
                <a:gd name="T25" fmla="*/ 213 h 133"/>
                <a:gd name="T26" fmla="*/ 279 w 149"/>
                <a:gd name="T27" fmla="*/ 195 h 133"/>
                <a:gd name="T28" fmla="*/ 253 w 149"/>
                <a:gd name="T29" fmla="*/ 237 h 133"/>
                <a:gd name="T30" fmla="*/ 259 w 149"/>
                <a:gd name="T31" fmla="*/ 264 h 133"/>
                <a:gd name="T32" fmla="*/ 269 w 149"/>
                <a:gd name="T33" fmla="*/ 303 h 133"/>
                <a:gd name="T34" fmla="*/ 253 w 149"/>
                <a:gd name="T35" fmla="*/ 338 h 133"/>
                <a:gd name="T36" fmla="*/ 238 w 149"/>
                <a:gd name="T37" fmla="*/ 310 h 133"/>
                <a:gd name="T38" fmla="*/ 226 w 149"/>
                <a:gd name="T39" fmla="*/ 310 h 133"/>
                <a:gd name="T40" fmla="*/ 201 w 149"/>
                <a:gd name="T41" fmla="*/ 310 h 133"/>
                <a:gd name="T42" fmla="*/ 164 w 149"/>
                <a:gd name="T43" fmla="*/ 279 h 133"/>
                <a:gd name="T44" fmla="*/ 153 w 149"/>
                <a:gd name="T45" fmla="*/ 255 h 133"/>
                <a:gd name="T46" fmla="*/ 149 w 149"/>
                <a:gd name="T47" fmla="*/ 223 h 133"/>
                <a:gd name="T48" fmla="*/ 164 w 149"/>
                <a:gd name="T49" fmla="*/ 186 h 133"/>
                <a:gd name="T50" fmla="*/ 138 w 149"/>
                <a:gd name="T51" fmla="*/ 157 h 133"/>
                <a:gd name="T52" fmla="*/ 115 w 149"/>
                <a:gd name="T53" fmla="*/ 155 h 133"/>
                <a:gd name="T54" fmla="*/ 106 w 149"/>
                <a:gd name="T55" fmla="*/ 182 h 133"/>
                <a:gd name="T56" fmla="*/ 86 w 149"/>
                <a:gd name="T57" fmla="*/ 180 h 133"/>
                <a:gd name="T58" fmla="*/ 72 w 149"/>
                <a:gd name="T59" fmla="*/ 186 h 133"/>
                <a:gd name="T60" fmla="*/ 66 w 149"/>
                <a:gd name="T61" fmla="*/ 182 h 133"/>
                <a:gd name="T62" fmla="*/ 51 w 149"/>
                <a:gd name="T63" fmla="*/ 166 h 133"/>
                <a:gd name="T64" fmla="*/ 18 w 149"/>
                <a:gd name="T65" fmla="*/ 229 h 133"/>
                <a:gd name="T66" fmla="*/ 1 w 149"/>
                <a:gd name="T67" fmla="*/ 229 h 133"/>
                <a:gd name="T68" fmla="*/ 12 w 149"/>
                <a:gd name="T69" fmla="*/ 180 h 133"/>
                <a:gd name="T70" fmla="*/ 26 w 149"/>
                <a:gd name="T71" fmla="*/ 138 h 133"/>
                <a:gd name="T72" fmla="*/ 72 w 149"/>
                <a:gd name="T73" fmla="*/ 111 h 133"/>
                <a:gd name="T74" fmla="*/ 94 w 149"/>
                <a:gd name="T75" fmla="*/ 96 h 133"/>
                <a:gd name="T76" fmla="*/ 127 w 149"/>
                <a:gd name="T77" fmla="*/ 96 h 133"/>
                <a:gd name="T78" fmla="*/ 127 w 149"/>
                <a:gd name="T79" fmla="*/ 141 h 133"/>
                <a:gd name="T80" fmla="*/ 165 w 149"/>
                <a:gd name="T81" fmla="*/ 100 h 133"/>
                <a:gd name="T82" fmla="*/ 189 w 149"/>
                <a:gd name="T83" fmla="*/ 99 h 133"/>
                <a:gd name="T84" fmla="*/ 199 w 149"/>
                <a:gd name="T85" fmla="*/ 70 h 133"/>
                <a:gd name="T86" fmla="*/ 219 w 149"/>
                <a:gd name="T87" fmla="*/ 70 h 133"/>
                <a:gd name="T88" fmla="*/ 247 w 149"/>
                <a:gd name="T89" fmla="*/ 65 h 133"/>
                <a:gd name="T90" fmla="*/ 253 w 149"/>
                <a:gd name="T91" fmla="*/ 37 h 133"/>
                <a:gd name="T92" fmla="*/ 249 w 149"/>
                <a:gd name="T93" fmla="*/ 1 h 13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9"/>
                <a:gd name="T142" fmla="*/ 0 h 133"/>
                <a:gd name="T143" fmla="*/ 149 w 149"/>
                <a:gd name="T144" fmla="*/ 133 h 13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9" h="133">
                  <a:moveTo>
                    <a:pt x="111" y="1"/>
                  </a:moveTo>
                  <a:lnTo>
                    <a:pt x="111" y="0"/>
                  </a:lnTo>
                  <a:lnTo>
                    <a:pt x="117" y="0"/>
                  </a:lnTo>
                  <a:lnTo>
                    <a:pt x="121" y="5"/>
                  </a:lnTo>
                  <a:lnTo>
                    <a:pt x="125" y="7"/>
                  </a:lnTo>
                  <a:lnTo>
                    <a:pt x="131" y="15"/>
                  </a:lnTo>
                  <a:lnTo>
                    <a:pt x="134" y="15"/>
                  </a:lnTo>
                  <a:lnTo>
                    <a:pt x="136" y="19"/>
                  </a:lnTo>
                  <a:lnTo>
                    <a:pt x="140" y="26"/>
                  </a:lnTo>
                  <a:lnTo>
                    <a:pt x="140" y="30"/>
                  </a:lnTo>
                  <a:lnTo>
                    <a:pt x="135" y="37"/>
                  </a:lnTo>
                  <a:lnTo>
                    <a:pt x="141" y="40"/>
                  </a:lnTo>
                  <a:lnTo>
                    <a:pt x="141" y="47"/>
                  </a:lnTo>
                  <a:lnTo>
                    <a:pt x="144" y="49"/>
                  </a:lnTo>
                  <a:lnTo>
                    <a:pt x="144" y="61"/>
                  </a:lnTo>
                  <a:lnTo>
                    <a:pt x="146" y="65"/>
                  </a:lnTo>
                  <a:lnTo>
                    <a:pt x="149" y="72"/>
                  </a:lnTo>
                  <a:lnTo>
                    <a:pt x="149" y="84"/>
                  </a:lnTo>
                  <a:lnTo>
                    <a:pt x="145" y="88"/>
                  </a:lnTo>
                  <a:lnTo>
                    <a:pt x="143" y="89"/>
                  </a:lnTo>
                  <a:lnTo>
                    <a:pt x="139" y="94"/>
                  </a:lnTo>
                  <a:lnTo>
                    <a:pt x="139" y="108"/>
                  </a:lnTo>
                  <a:lnTo>
                    <a:pt x="135" y="105"/>
                  </a:lnTo>
                  <a:lnTo>
                    <a:pt x="132" y="98"/>
                  </a:lnTo>
                  <a:lnTo>
                    <a:pt x="132" y="88"/>
                  </a:lnTo>
                  <a:lnTo>
                    <a:pt x="129" y="84"/>
                  </a:lnTo>
                  <a:lnTo>
                    <a:pt x="126" y="77"/>
                  </a:lnTo>
                  <a:lnTo>
                    <a:pt x="125" y="76"/>
                  </a:lnTo>
                  <a:lnTo>
                    <a:pt x="121" y="79"/>
                  </a:lnTo>
                  <a:lnTo>
                    <a:pt x="113" y="93"/>
                  </a:lnTo>
                  <a:lnTo>
                    <a:pt x="111" y="100"/>
                  </a:lnTo>
                  <a:lnTo>
                    <a:pt x="116" y="104"/>
                  </a:lnTo>
                  <a:lnTo>
                    <a:pt x="118" y="110"/>
                  </a:lnTo>
                  <a:lnTo>
                    <a:pt x="121" y="118"/>
                  </a:lnTo>
                  <a:lnTo>
                    <a:pt x="120" y="121"/>
                  </a:lnTo>
                  <a:lnTo>
                    <a:pt x="113" y="133"/>
                  </a:lnTo>
                  <a:lnTo>
                    <a:pt x="110" y="131"/>
                  </a:lnTo>
                  <a:lnTo>
                    <a:pt x="107" y="123"/>
                  </a:lnTo>
                  <a:lnTo>
                    <a:pt x="107" y="119"/>
                  </a:lnTo>
                  <a:lnTo>
                    <a:pt x="102" y="123"/>
                  </a:lnTo>
                  <a:lnTo>
                    <a:pt x="96" y="124"/>
                  </a:lnTo>
                  <a:lnTo>
                    <a:pt x="90" y="123"/>
                  </a:lnTo>
                  <a:lnTo>
                    <a:pt x="78" y="116"/>
                  </a:lnTo>
                  <a:lnTo>
                    <a:pt x="73" y="110"/>
                  </a:lnTo>
                  <a:lnTo>
                    <a:pt x="70" y="105"/>
                  </a:lnTo>
                  <a:lnTo>
                    <a:pt x="69" y="100"/>
                  </a:lnTo>
                  <a:lnTo>
                    <a:pt x="68" y="95"/>
                  </a:lnTo>
                  <a:lnTo>
                    <a:pt x="66" y="88"/>
                  </a:lnTo>
                  <a:lnTo>
                    <a:pt x="73" y="79"/>
                  </a:lnTo>
                  <a:lnTo>
                    <a:pt x="73" y="73"/>
                  </a:lnTo>
                  <a:lnTo>
                    <a:pt x="68" y="68"/>
                  </a:lnTo>
                  <a:lnTo>
                    <a:pt x="61" y="62"/>
                  </a:lnTo>
                  <a:lnTo>
                    <a:pt x="56" y="61"/>
                  </a:lnTo>
                  <a:lnTo>
                    <a:pt x="52" y="61"/>
                  </a:lnTo>
                  <a:lnTo>
                    <a:pt x="47" y="70"/>
                  </a:lnTo>
                  <a:lnTo>
                    <a:pt x="47" y="72"/>
                  </a:lnTo>
                  <a:lnTo>
                    <a:pt x="43" y="71"/>
                  </a:lnTo>
                  <a:lnTo>
                    <a:pt x="39" y="71"/>
                  </a:lnTo>
                  <a:lnTo>
                    <a:pt x="39" y="67"/>
                  </a:lnTo>
                  <a:lnTo>
                    <a:pt x="32" y="73"/>
                  </a:lnTo>
                  <a:lnTo>
                    <a:pt x="31" y="77"/>
                  </a:lnTo>
                  <a:lnTo>
                    <a:pt x="29" y="72"/>
                  </a:lnTo>
                  <a:lnTo>
                    <a:pt x="27" y="65"/>
                  </a:lnTo>
                  <a:lnTo>
                    <a:pt x="23" y="65"/>
                  </a:lnTo>
                  <a:lnTo>
                    <a:pt x="17" y="72"/>
                  </a:lnTo>
                  <a:lnTo>
                    <a:pt x="9" y="90"/>
                  </a:lnTo>
                  <a:lnTo>
                    <a:pt x="5" y="91"/>
                  </a:lnTo>
                  <a:lnTo>
                    <a:pt x="1" y="90"/>
                  </a:lnTo>
                  <a:lnTo>
                    <a:pt x="0" y="84"/>
                  </a:lnTo>
                  <a:lnTo>
                    <a:pt x="4" y="71"/>
                  </a:lnTo>
                  <a:lnTo>
                    <a:pt x="6" y="61"/>
                  </a:lnTo>
                  <a:lnTo>
                    <a:pt x="11" y="54"/>
                  </a:lnTo>
                  <a:lnTo>
                    <a:pt x="31" y="49"/>
                  </a:lnTo>
                  <a:lnTo>
                    <a:pt x="32" y="44"/>
                  </a:lnTo>
                  <a:lnTo>
                    <a:pt x="37" y="40"/>
                  </a:lnTo>
                  <a:lnTo>
                    <a:pt x="42" y="37"/>
                  </a:lnTo>
                  <a:lnTo>
                    <a:pt x="46" y="33"/>
                  </a:lnTo>
                  <a:lnTo>
                    <a:pt x="57" y="37"/>
                  </a:lnTo>
                  <a:lnTo>
                    <a:pt x="60" y="44"/>
                  </a:lnTo>
                  <a:lnTo>
                    <a:pt x="57" y="56"/>
                  </a:lnTo>
                  <a:lnTo>
                    <a:pt x="70" y="49"/>
                  </a:lnTo>
                  <a:lnTo>
                    <a:pt x="74" y="40"/>
                  </a:lnTo>
                  <a:lnTo>
                    <a:pt x="80" y="37"/>
                  </a:lnTo>
                  <a:lnTo>
                    <a:pt x="85" y="39"/>
                  </a:lnTo>
                  <a:lnTo>
                    <a:pt x="88" y="34"/>
                  </a:lnTo>
                  <a:lnTo>
                    <a:pt x="89" y="28"/>
                  </a:lnTo>
                  <a:lnTo>
                    <a:pt x="92" y="25"/>
                  </a:lnTo>
                  <a:lnTo>
                    <a:pt x="98" y="28"/>
                  </a:lnTo>
                  <a:lnTo>
                    <a:pt x="106" y="24"/>
                  </a:lnTo>
                  <a:lnTo>
                    <a:pt x="110" y="25"/>
                  </a:lnTo>
                  <a:lnTo>
                    <a:pt x="113" y="23"/>
                  </a:lnTo>
                  <a:lnTo>
                    <a:pt x="113" y="15"/>
                  </a:lnTo>
                  <a:lnTo>
                    <a:pt x="111" y="3"/>
                  </a:lnTo>
                  <a:lnTo>
                    <a:pt x="111" y="1"/>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04" name="Freeform 43"/>
            <p:cNvSpPr>
              <a:spLocks noChangeAspect="1"/>
            </p:cNvSpPr>
            <p:nvPr/>
          </p:nvSpPr>
          <p:spPr bwMode="auto">
            <a:xfrm>
              <a:off x="1943" y="1825"/>
              <a:ext cx="315" cy="680"/>
            </a:xfrm>
            <a:custGeom>
              <a:avLst/>
              <a:gdLst>
                <a:gd name="T0" fmla="*/ 168 w 287"/>
                <a:gd name="T1" fmla="*/ 914 h 617"/>
                <a:gd name="T2" fmla="*/ 158 w 287"/>
                <a:gd name="T3" fmla="*/ 824 h 617"/>
                <a:gd name="T4" fmla="*/ 114 w 287"/>
                <a:gd name="T5" fmla="*/ 775 h 617"/>
                <a:gd name="T6" fmla="*/ 113 w 287"/>
                <a:gd name="T7" fmla="*/ 743 h 617"/>
                <a:gd name="T8" fmla="*/ 104 w 287"/>
                <a:gd name="T9" fmla="*/ 710 h 617"/>
                <a:gd name="T10" fmla="*/ 30 w 287"/>
                <a:gd name="T11" fmla="*/ 652 h 617"/>
                <a:gd name="T12" fmla="*/ 0 w 287"/>
                <a:gd name="T13" fmla="*/ 617 h 617"/>
                <a:gd name="T14" fmla="*/ 26 w 287"/>
                <a:gd name="T15" fmla="*/ 578 h 617"/>
                <a:gd name="T16" fmla="*/ 36 w 287"/>
                <a:gd name="T17" fmla="*/ 522 h 617"/>
                <a:gd name="T18" fmla="*/ 64 w 287"/>
                <a:gd name="T19" fmla="*/ 508 h 617"/>
                <a:gd name="T20" fmla="*/ 58 w 287"/>
                <a:gd name="T21" fmla="*/ 451 h 617"/>
                <a:gd name="T22" fmla="*/ 79 w 287"/>
                <a:gd name="T23" fmla="*/ 384 h 617"/>
                <a:gd name="T24" fmla="*/ 136 w 287"/>
                <a:gd name="T25" fmla="*/ 373 h 617"/>
                <a:gd name="T26" fmla="*/ 178 w 287"/>
                <a:gd name="T27" fmla="*/ 271 h 617"/>
                <a:gd name="T28" fmla="*/ 214 w 287"/>
                <a:gd name="T29" fmla="*/ 212 h 617"/>
                <a:gd name="T30" fmla="*/ 262 w 287"/>
                <a:gd name="T31" fmla="*/ 128 h 617"/>
                <a:gd name="T32" fmla="*/ 326 w 287"/>
                <a:gd name="T33" fmla="*/ 88 h 617"/>
                <a:gd name="T34" fmla="*/ 356 w 287"/>
                <a:gd name="T35" fmla="*/ 47 h 617"/>
                <a:gd name="T36" fmla="*/ 392 w 287"/>
                <a:gd name="T37" fmla="*/ 3 h 617"/>
                <a:gd name="T38" fmla="*/ 435 w 287"/>
                <a:gd name="T39" fmla="*/ 28 h 617"/>
                <a:gd name="T40" fmla="*/ 476 w 287"/>
                <a:gd name="T41" fmla="*/ 109 h 617"/>
                <a:gd name="T42" fmla="*/ 460 w 287"/>
                <a:gd name="T43" fmla="*/ 225 h 617"/>
                <a:gd name="T44" fmla="*/ 419 w 287"/>
                <a:gd name="T45" fmla="*/ 274 h 617"/>
                <a:gd name="T46" fmla="*/ 407 w 287"/>
                <a:gd name="T47" fmla="*/ 355 h 617"/>
                <a:gd name="T48" fmla="*/ 435 w 287"/>
                <a:gd name="T49" fmla="*/ 357 h 617"/>
                <a:gd name="T50" fmla="*/ 496 w 287"/>
                <a:gd name="T51" fmla="*/ 391 h 617"/>
                <a:gd name="T52" fmla="*/ 522 w 287"/>
                <a:gd name="T53" fmla="*/ 481 h 617"/>
                <a:gd name="T54" fmla="*/ 567 w 287"/>
                <a:gd name="T55" fmla="*/ 538 h 617"/>
                <a:gd name="T56" fmla="*/ 656 w 287"/>
                <a:gd name="T57" fmla="*/ 540 h 617"/>
                <a:gd name="T58" fmla="*/ 615 w 287"/>
                <a:gd name="T59" fmla="*/ 593 h 617"/>
                <a:gd name="T60" fmla="*/ 598 w 287"/>
                <a:gd name="T61" fmla="*/ 617 h 617"/>
                <a:gd name="T62" fmla="*/ 575 w 287"/>
                <a:gd name="T63" fmla="*/ 646 h 617"/>
                <a:gd name="T64" fmla="*/ 517 w 287"/>
                <a:gd name="T65" fmla="*/ 691 h 617"/>
                <a:gd name="T66" fmla="*/ 445 w 287"/>
                <a:gd name="T67" fmla="*/ 719 h 617"/>
                <a:gd name="T68" fmla="*/ 407 w 287"/>
                <a:gd name="T69" fmla="*/ 808 h 617"/>
                <a:gd name="T70" fmla="*/ 423 w 287"/>
                <a:gd name="T71" fmla="*/ 879 h 617"/>
                <a:gd name="T72" fmla="*/ 464 w 287"/>
                <a:gd name="T73" fmla="*/ 962 h 617"/>
                <a:gd name="T74" fmla="*/ 477 w 287"/>
                <a:gd name="T75" fmla="*/ 1002 h 617"/>
                <a:gd name="T76" fmla="*/ 460 w 287"/>
                <a:gd name="T77" fmla="*/ 1055 h 617"/>
                <a:gd name="T78" fmla="*/ 450 w 287"/>
                <a:gd name="T79" fmla="*/ 1122 h 617"/>
                <a:gd name="T80" fmla="*/ 506 w 287"/>
                <a:gd name="T81" fmla="*/ 1188 h 617"/>
                <a:gd name="T82" fmla="*/ 530 w 287"/>
                <a:gd name="T83" fmla="*/ 1282 h 617"/>
                <a:gd name="T84" fmla="*/ 504 w 287"/>
                <a:gd name="T85" fmla="*/ 1390 h 617"/>
                <a:gd name="T86" fmla="*/ 477 w 287"/>
                <a:gd name="T87" fmla="*/ 1454 h 617"/>
                <a:gd name="T88" fmla="*/ 470 w 287"/>
                <a:gd name="T89" fmla="*/ 1412 h 617"/>
                <a:gd name="T90" fmla="*/ 471 w 287"/>
                <a:gd name="T91" fmla="*/ 1330 h 617"/>
                <a:gd name="T92" fmla="*/ 476 w 287"/>
                <a:gd name="T93" fmla="*/ 1300 h 617"/>
                <a:gd name="T94" fmla="*/ 449 w 287"/>
                <a:gd name="T95" fmla="*/ 1179 h 617"/>
                <a:gd name="T96" fmla="*/ 428 w 287"/>
                <a:gd name="T97" fmla="*/ 1138 h 617"/>
                <a:gd name="T98" fmla="*/ 403 w 287"/>
                <a:gd name="T99" fmla="*/ 1000 h 617"/>
                <a:gd name="T100" fmla="*/ 374 w 287"/>
                <a:gd name="T101" fmla="*/ 954 h 617"/>
                <a:gd name="T102" fmla="*/ 340 w 287"/>
                <a:gd name="T103" fmla="*/ 907 h 617"/>
                <a:gd name="T104" fmla="*/ 304 w 287"/>
                <a:gd name="T105" fmla="*/ 962 h 617"/>
                <a:gd name="T106" fmla="*/ 245 w 287"/>
                <a:gd name="T107" fmla="*/ 1006 h 617"/>
                <a:gd name="T108" fmla="*/ 207 w 287"/>
                <a:gd name="T109" fmla="*/ 1013 h 617"/>
                <a:gd name="T110" fmla="*/ 165 w 287"/>
                <a:gd name="T111" fmla="*/ 1006 h 617"/>
                <a:gd name="T112" fmla="*/ 149 w 287"/>
                <a:gd name="T113" fmla="*/ 979 h 6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7"/>
                <a:gd name="T172" fmla="*/ 0 h 617"/>
                <a:gd name="T173" fmla="*/ 287 w 287"/>
                <a:gd name="T174" fmla="*/ 617 h 6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7" h="617">
                  <a:moveTo>
                    <a:pt x="65" y="413"/>
                  </a:moveTo>
                  <a:lnTo>
                    <a:pt x="68" y="405"/>
                  </a:lnTo>
                  <a:lnTo>
                    <a:pt x="70" y="395"/>
                  </a:lnTo>
                  <a:lnTo>
                    <a:pt x="74" y="386"/>
                  </a:lnTo>
                  <a:lnTo>
                    <a:pt x="74" y="373"/>
                  </a:lnTo>
                  <a:lnTo>
                    <a:pt x="70" y="357"/>
                  </a:lnTo>
                  <a:lnTo>
                    <a:pt x="68" y="351"/>
                  </a:lnTo>
                  <a:lnTo>
                    <a:pt x="68" y="348"/>
                  </a:lnTo>
                  <a:lnTo>
                    <a:pt x="64" y="340"/>
                  </a:lnTo>
                  <a:lnTo>
                    <a:pt x="56" y="326"/>
                  </a:lnTo>
                  <a:lnTo>
                    <a:pt x="54" y="320"/>
                  </a:lnTo>
                  <a:lnTo>
                    <a:pt x="51" y="327"/>
                  </a:lnTo>
                  <a:lnTo>
                    <a:pt x="45" y="325"/>
                  </a:lnTo>
                  <a:lnTo>
                    <a:pt x="41" y="316"/>
                  </a:lnTo>
                  <a:lnTo>
                    <a:pt x="44" y="311"/>
                  </a:lnTo>
                  <a:lnTo>
                    <a:pt x="50" y="314"/>
                  </a:lnTo>
                  <a:lnTo>
                    <a:pt x="49" y="311"/>
                  </a:lnTo>
                  <a:lnTo>
                    <a:pt x="45" y="308"/>
                  </a:lnTo>
                  <a:lnTo>
                    <a:pt x="46" y="304"/>
                  </a:lnTo>
                  <a:lnTo>
                    <a:pt x="45" y="300"/>
                  </a:lnTo>
                  <a:lnTo>
                    <a:pt x="22" y="289"/>
                  </a:lnTo>
                  <a:lnTo>
                    <a:pt x="22" y="283"/>
                  </a:lnTo>
                  <a:lnTo>
                    <a:pt x="17" y="281"/>
                  </a:lnTo>
                  <a:lnTo>
                    <a:pt x="13" y="276"/>
                  </a:lnTo>
                  <a:lnTo>
                    <a:pt x="12" y="278"/>
                  </a:lnTo>
                  <a:lnTo>
                    <a:pt x="8" y="275"/>
                  </a:lnTo>
                  <a:lnTo>
                    <a:pt x="5" y="269"/>
                  </a:lnTo>
                  <a:lnTo>
                    <a:pt x="0" y="260"/>
                  </a:lnTo>
                  <a:lnTo>
                    <a:pt x="0" y="249"/>
                  </a:lnTo>
                  <a:lnTo>
                    <a:pt x="2" y="244"/>
                  </a:lnTo>
                  <a:lnTo>
                    <a:pt x="4" y="242"/>
                  </a:lnTo>
                  <a:lnTo>
                    <a:pt x="11" y="244"/>
                  </a:lnTo>
                  <a:lnTo>
                    <a:pt x="11" y="227"/>
                  </a:lnTo>
                  <a:lnTo>
                    <a:pt x="11" y="225"/>
                  </a:lnTo>
                  <a:lnTo>
                    <a:pt x="13" y="224"/>
                  </a:lnTo>
                  <a:lnTo>
                    <a:pt x="16" y="220"/>
                  </a:lnTo>
                  <a:lnTo>
                    <a:pt x="21" y="221"/>
                  </a:lnTo>
                  <a:lnTo>
                    <a:pt x="23" y="221"/>
                  </a:lnTo>
                  <a:lnTo>
                    <a:pt x="27" y="218"/>
                  </a:lnTo>
                  <a:lnTo>
                    <a:pt x="27" y="214"/>
                  </a:lnTo>
                  <a:lnTo>
                    <a:pt x="26" y="214"/>
                  </a:lnTo>
                  <a:lnTo>
                    <a:pt x="25" y="207"/>
                  </a:lnTo>
                  <a:lnTo>
                    <a:pt x="23" y="198"/>
                  </a:lnTo>
                  <a:lnTo>
                    <a:pt x="25" y="191"/>
                  </a:lnTo>
                  <a:lnTo>
                    <a:pt x="31" y="192"/>
                  </a:lnTo>
                  <a:lnTo>
                    <a:pt x="33" y="190"/>
                  </a:lnTo>
                  <a:lnTo>
                    <a:pt x="36" y="177"/>
                  </a:lnTo>
                  <a:lnTo>
                    <a:pt x="35" y="162"/>
                  </a:lnTo>
                  <a:lnTo>
                    <a:pt x="39" y="158"/>
                  </a:lnTo>
                  <a:lnTo>
                    <a:pt x="47" y="155"/>
                  </a:lnTo>
                  <a:lnTo>
                    <a:pt x="55" y="158"/>
                  </a:lnTo>
                  <a:lnTo>
                    <a:pt x="59" y="158"/>
                  </a:lnTo>
                  <a:lnTo>
                    <a:pt x="63" y="154"/>
                  </a:lnTo>
                  <a:lnTo>
                    <a:pt x="65" y="142"/>
                  </a:lnTo>
                  <a:lnTo>
                    <a:pt x="77" y="122"/>
                  </a:lnTo>
                  <a:lnTo>
                    <a:pt x="78" y="114"/>
                  </a:lnTo>
                  <a:lnTo>
                    <a:pt x="78" y="109"/>
                  </a:lnTo>
                  <a:lnTo>
                    <a:pt x="81" y="104"/>
                  </a:lnTo>
                  <a:lnTo>
                    <a:pt x="91" y="98"/>
                  </a:lnTo>
                  <a:lnTo>
                    <a:pt x="93" y="90"/>
                  </a:lnTo>
                  <a:lnTo>
                    <a:pt x="93" y="74"/>
                  </a:lnTo>
                  <a:lnTo>
                    <a:pt x="97" y="65"/>
                  </a:lnTo>
                  <a:lnTo>
                    <a:pt x="105" y="58"/>
                  </a:lnTo>
                  <a:lnTo>
                    <a:pt x="114" y="54"/>
                  </a:lnTo>
                  <a:lnTo>
                    <a:pt x="120" y="48"/>
                  </a:lnTo>
                  <a:lnTo>
                    <a:pt x="124" y="40"/>
                  </a:lnTo>
                  <a:lnTo>
                    <a:pt x="135" y="39"/>
                  </a:lnTo>
                  <a:lnTo>
                    <a:pt x="142" y="37"/>
                  </a:lnTo>
                  <a:lnTo>
                    <a:pt x="152" y="39"/>
                  </a:lnTo>
                  <a:lnTo>
                    <a:pt x="154" y="37"/>
                  </a:lnTo>
                  <a:lnTo>
                    <a:pt x="152" y="28"/>
                  </a:lnTo>
                  <a:lnTo>
                    <a:pt x="154" y="20"/>
                  </a:lnTo>
                  <a:lnTo>
                    <a:pt x="161" y="16"/>
                  </a:lnTo>
                  <a:lnTo>
                    <a:pt x="165" y="12"/>
                  </a:lnTo>
                  <a:lnTo>
                    <a:pt x="165" y="5"/>
                  </a:lnTo>
                  <a:lnTo>
                    <a:pt x="170" y="3"/>
                  </a:lnTo>
                  <a:lnTo>
                    <a:pt x="172" y="0"/>
                  </a:lnTo>
                  <a:lnTo>
                    <a:pt x="175" y="0"/>
                  </a:lnTo>
                  <a:lnTo>
                    <a:pt x="181" y="3"/>
                  </a:lnTo>
                  <a:lnTo>
                    <a:pt x="189" y="11"/>
                  </a:lnTo>
                  <a:lnTo>
                    <a:pt x="190" y="21"/>
                  </a:lnTo>
                  <a:lnTo>
                    <a:pt x="194" y="26"/>
                  </a:lnTo>
                  <a:lnTo>
                    <a:pt x="203" y="28"/>
                  </a:lnTo>
                  <a:lnTo>
                    <a:pt x="207" y="46"/>
                  </a:lnTo>
                  <a:lnTo>
                    <a:pt x="208" y="58"/>
                  </a:lnTo>
                  <a:lnTo>
                    <a:pt x="207" y="75"/>
                  </a:lnTo>
                  <a:lnTo>
                    <a:pt x="207" y="80"/>
                  </a:lnTo>
                  <a:lnTo>
                    <a:pt x="200" y="95"/>
                  </a:lnTo>
                  <a:lnTo>
                    <a:pt x="195" y="103"/>
                  </a:lnTo>
                  <a:lnTo>
                    <a:pt x="191" y="104"/>
                  </a:lnTo>
                  <a:lnTo>
                    <a:pt x="189" y="109"/>
                  </a:lnTo>
                  <a:lnTo>
                    <a:pt x="182" y="116"/>
                  </a:lnTo>
                  <a:lnTo>
                    <a:pt x="180" y="127"/>
                  </a:lnTo>
                  <a:lnTo>
                    <a:pt x="177" y="136"/>
                  </a:lnTo>
                  <a:lnTo>
                    <a:pt x="179" y="145"/>
                  </a:lnTo>
                  <a:lnTo>
                    <a:pt x="177" y="150"/>
                  </a:lnTo>
                  <a:lnTo>
                    <a:pt x="172" y="160"/>
                  </a:lnTo>
                  <a:lnTo>
                    <a:pt x="175" y="163"/>
                  </a:lnTo>
                  <a:lnTo>
                    <a:pt x="184" y="155"/>
                  </a:lnTo>
                  <a:lnTo>
                    <a:pt x="189" y="151"/>
                  </a:lnTo>
                  <a:lnTo>
                    <a:pt x="200" y="150"/>
                  </a:lnTo>
                  <a:lnTo>
                    <a:pt x="212" y="150"/>
                  </a:lnTo>
                  <a:lnTo>
                    <a:pt x="212" y="156"/>
                  </a:lnTo>
                  <a:lnTo>
                    <a:pt x="216" y="165"/>
                  </a:lnTo>
                  <a:lnTo>
                    <a:pt x="216" y="177"/>
                  </a:lnTo>
                  <a:lnTo>
                    <a:pt x="223" y="182"/>
                  </a:lnTo>
                  <a:lnTo>
                    <a:pt x="233" y="187"/>
                  </a:lnTo>
                  <a:lnTo>
                    <a:pt x="228" y="204"/>
                  </a:lnTo>
                  <a:lnTo>
                    <a:pt x="227" y="215"/>
                  </a:lnTo>
                  <a:lnTo>
                    <a:pt x="236" y="216"/>
                  </a:lnTo>
                  <a:lnTo>
                    <a:pt x="246" y="220"/>
                  </a:lnTo>
                  <a:lnTo>
                    <a:pt x="247" y="227"/>
                  </a:lnTo>
                  <a:lnTo>
                    <a:pt x="259" y="237"/>
                  </a:lnTo>
                  <a:lnTo>
                    <a:pt x="270" y="235"/>
                  </a:lnTo>
                  <a:lnTo>
                    <a:pt x="279" y="228"/>
                  </a:lnTo>
                  <a:lnTo>
                    <a:pt x="286" y="229"/>
                  </a:lnTo>
                  <a:lnTo>
                    <a:pt x="287" y="233"/>
                  </a:lnTo>
                  <a:lnTo>
                    <a:pt x="286" y="235"/>
                  </a:lnTo>
                  <a:lnTo>
                    <a:pt x="283" y="239"/>
                  </a:lnTo>
                  <a:lnTo>
                    <a:pt x="268" y="251"/>
                  </a:lnTo>
                  <a:lnTo>
                    <a:pt x="268" y="253"/>
                  </a:lnTo>
                  <a:lnTo>
                    <a:pt x="269" y="258"/>
                  </a:lnTo>
                  <a:lnTo>
                    <a:pt x="265" y="258"/>
                  </a:lnTo>
                  <a:lnTo>
                    <a:pt x="261" y="260"/>
                  </a:lnTo>
                  <a:lnTo>
                    <a:pt x="258" y="262"/>
                  </a:lnTo>
                  <a:lnTo>
                    <a:pt x="258" y="266"/>
                  </a:lnTo>
                  <a:lnTo>
                    <a:pt x="254" y="267"/>
                  </a:lnTo>
                  <a:lnTo>
                    <a:pt x="250" y="272"/>
                  </a:lnTo>
                  <a:lnTo>
                    <a:pt x="246" y="280"/>
                  </a:lnTo>
                  <a:lnTo>
                    <a:pt x="238" y="281"/>
                  </a:lnTo>
                  <a:lnTo>
                    <a:pt x="233" y="284"/>
                  </a:lnTo>
                  <a:lnTo>
                    <a:pt x="224" y="292"/>
                  </a:lnTo>
                  <a:lnTo>
                    <a:pt x="218" y="294"/>
                  </a:lnTo>
                  <a:lnTo>
                    <a:pt x="212" y="302"/>
                  </a:lnTo>
                  <a:lnTo>
                    <a:pt x="205" y="303"/>
                  </a:lnTo>
                  <a:lnTo>
                    <a:pt x="194" y="304"/>
                  </a:lnTo>
                  <a:lnTo>
                    <a:pt x="186" y="306"/>
                  </a:lnTo>
                  <a:lnTo>
                    <a:pt x="179" y="328"/>
                  </a:lnTo>
                  <a:lnTo>
                    <a:pt x="177" y="335"/>
                  </a:lnTo>
                  <a:lnTo>
                    <a:pt x="177" y="341"/>
                  </a:lnTo>
                  <a:lnTo>
                    <a:pt x="174" y="345"/>
                  </a:lnTo>
                  <a:lnTo>
                    <a:pt x="174" y="349"/>
                  </a:lnTo>
                  <a:lnTo>
                    <a:pt x="177" y="359"/>
                  </a:lnTo>
                  <a:lnTo>
                    <a:pt x="184" y="372"/>
                  </a:lnTo>
                  <a:lnTo>
                    <a:pt x="196" y="382"/>
                  </a:lnTo>
                  <a:lnTo>
                    <a:pt x="202" y="388"/>
                  </a:lnTo>
                  <a:lnTo>
                    <a:pt x="203" y="397"/>
                  </a:lnTo>
                  <a:lnTo>
                    <a:pt x="202" y="406"/>
                  </a:lnTo>
                  <a:lnTo>
                    <a:pt x="203" y="414"/>
                  </a:lnTo>
                  <a:lnTo>
                    <a:pt x="209" y="414"/>
                  </a:lnTo>
                  <a:lnTo>
                    <a:pt x="212" y="420"/>
                  </a:lnTo>
                  <a:lnTo>
                    <a:pt x="208" y="424"/>
                  </a:lnTo>
                  <a:lnTo>
                    <a:pt x="204" y="432"/>
                  </a:lnTo>
                  <a:lnTo>
                    <a:pt x="203" y="437"/>
                  </a:lnTo>
                  <a:lnTo>
                    <a:pt x="203" y="443"/>
                  </a:lnTo>
                  <a:lnTo>
                    <a:pt x="200" y="446"/>
                  </a:lnTo>
                  <a:lnTo>
                    <a:pt x="195" y="451"/>
                  </a:lnTo>
                  <a:lnTo>
                    <a:pt x="193" y="455"/>
                  </a:lnTo>
                  <a:lnTo>
                    <a:pt x="193" y="464"/>
                  </a:lnTo>
                  <a:lnTo>
                    <a:pt x="196" y="474"/>
                  </a:lnTo>
                  <a:lnTo>
                    <a:pt x="207" y="480"/>
                  </a:lnTo>
                  <a:lnTo>
                    <a:pt x="218" y="493"/>
                  </a:lnTo>
                  <a:lnTo>
                    <a:pt x="219" y="495"/>
                  </a:lnTo>
                  <a:lnTo>
                    <a:pt x="221" y="501"/>
                  </a:lnTo>
                  <a:lnTo>
                    <a:pt x="222" y="520"/>
                  </a:lnTo>
                  <a:lnTo>
                    <a:pt x="224" y="531"/>
                  </a:lnTo>
                  <a:lnTo>
                    <a:pt x="226" y="531"/>
                  </a:lnTo>
                  <a:lnTo>
                    <a:pt x="230" y="541"/>
                  </a:lnTo>
                  <a:lnTo>
                    <a:pt x="237" y="560"/>
                  </a:lnTo>
                  <a:lnTo>
                    <a:pt x="237" y="566"/>
                  </a:lnTo>
                  <a:lnTo>
                    <a:pt x="226" y="582"/>
                  </a:lnTo>
                  <a:lnTo>
                    <a:pt x="219" y="587"/>
                  </a:lnTo>
                  <a:lnTo>
                    <a:pt x="216" y="594"/>
                  </a:lnTo>
                  <a:lnTo>
                    <a:pt x="214" y="603"/>
                  </a:lnTo>
                  <a:lnTo>
                    <a:pt x="212" y="610"/>
                  </a:lnTo>
                  <a:lnTo>
                    <a:pt x="208" y="614"/>
                  </a:lnTo>
                  <a:lnTo>
                    <a:pt x="208" y="617"/>
                  </a:lnTo>
                  <a:lnTo>
                    <a:pt x="202" y="611"/>
                  </a:lnTo>
                  <a:lnTo>
                    <a:pt x="203" y="604"/>
                  </a:lnTo>
                  <a:lnTo>
                    <a:pt x="204" y="596"/>
                  </a:lnTo>
                  <a:lnTo>
                    <a:pt x="210" y="582"/>
                  </a:lnTo>
                  <a:lnTo>
                    <a:pt x="210" y="576"/>
                  </a:lnTo>
                  <a:lnTo>
                    <a:pt x="212" y="566"/>
                  </a:lnTo>
                  <a:lnTo>
                    <a:pt x="205" y="562"/>
                  </a:lnTo>
                  <a:lnTo>
                    <a:pt x="202" y="559"/>
                  </a:lnTo>
                  <a:lnTo>
                    <a:pt x="203" y="554"/>
                  </a:lnTo>
                  <a:lnTo>
                    <a:pt x="207" y="555"/>
                  </a:lnTo>
                  <a:lnTo>
                    <a:pt x="207" y="550"/>
                  </a:lnTo>
                  <a:lnTo>
                    <a:pt x="207" y="541"/>
                  </a:lnTo>
                  <a:lnTo>
                    <a:pt x="204" y="526"/>
                  </a:lnTo>
                  <a:lnTo>
                    <a:pt x="198" y="511"/>
                  </a:lnTo>
                  <a:lnTo>
                    <a:pt x="195" y="499"/>
                  </a:lnTo>
                  <a:lnTo>
                    <a:pt x="193" y="502"/>
                  </a:lnTo>
                  <a:lnTo>
                    <a:pt x="191" y="504"/>
                  </a:lnTo>
                  <a:lnTo>
                    <a:pt x="189" y="494"/>
                  </a:lnTo>
                  <a:lnTo>
                    <a:pt x="186" y="481"/>
                  </a:lnTo>
                  <a:lnTo>
                    <a:pt x="182" y="471"/>
                  </a:lnTo>
                  <a:lnTo>
                    <a:pt x="180" y="460"/>
                  </a:lnTo>
                  <a:lnTo>
                    <a:pt x="177" y="446"/>
                  </a:lnTo>
                  <a:lnTo>
                    <a:pt x="175" y="423"/>
                  </a:lnTo>
                  <a:lnTo>
                    <a:pt x="175" y="408"/>
                  </a:lnTo>
                  <a:lnTo>
                    <a:pt x="172" y="408"/>
                  </a:lnTo>
                  <a:lnTo>
                    <a:pt x="171" y="408"/>
                  </a:lnTo>
                  <a:lnTo>
                    <a:pt x="163" y="404"/>
                  </a:lnTo>
                  <a:lnTo>
                    <a:pt x="158" y="399"/>
                  </a:lnTo>
                  <a:lnTo>
                    <a:pt x="153" y="394"/>
                  </a:lnTo>
                  <a:lnTo>
                    <a:pt x="149" y="395"/>
                  </a:lnTo>
                  <a:lnTo>
                    <a:pt x="147" y="383"/>
                  </a:lnTo>
                  <a:lnTo>
                    <a:pt x="144" y="377"/>
                  </a:lnTo>
                  <a:lnTo>
                    <a:pt x="144" y="388"/>
                  </a:lnTo>
                  <a:lnTo>
                    <a:pt x="140" y="401"/>
                  </a:lnTo>
                  <a:lnTo>
                    <a:pt x="133" y="406"/>
                  </a:lnTo>
                  <a:lnTo>
                    <a:pt x="124" y="411"/>
                  </a:lnTo>
                  <a:lnTo>
                    <a:pt x="118" y="416"/>
                  </a:lnTo>
                  <a:lnTo>
                    <a:pt x="111" y="420"/>
                  </a:lnTo>
                  <a:lnTo>
                    <a:pt x="106" y="425"/>
                  </a:lnTo>
                  <a:lnTo>
                    <a:pt x="100" y="433"/>
                  </a:lnTo>
                  <a:lnTo>
                    <a:pt x="97" y="430"/>
                  </a:lnTo>
                  <a:lnTo>
                    <a:pt x="93" y="430"/>
                  </a:lnTo>
                  <a:lnTo>
                    <a:pt x="90" y="428"/>
                  </a:lnTo>
                  <a:lnTo>
                    <a:pt x="86" y="433"/>
                  </a:lnTo>
                  <a:lnTo>
                    <a:pt x="81" y="430"/>
                  </a:lnTo>
                  <a:lnTo>
                    <a:pt x="74" y="428"/>
                  </a:lnTo>
                  <a:lnTo>
                    <a:pt x="72" y="425"/>
                  </a:lnTo>
                  <a:lnTo>
                    <a:pt x="74" y="420"/>
                  </a:lnTo>
                  <a:lnTo>
                    <a:pt x="68" y="425"/>
                  </a:lnTo>
                  <a:lnTo>
                    <a:pt x="64" y="423"/>
                  </a:lnTo>
                  <a:lnTo>
                    <a:pt x="65" y="413"/>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05" name="Freeform 44"/>
            <p:cNvSpPr>
              <a:spLocks noChangeAspect="1"/>
            </p:cNvSpPr>
            <p:nvPr/>
          </p:nvSpPr>
          <p:spPr bwMode="auto">
            <a:xfrm>
              <a:off x="2297" y="2342"/>
              <a:ext cx="192" cy="152"/>
            </a:xfrm>
            <a:custGeom>
              <a:avLst/>
              <a:gdLst>
                <a:gd name="T0" fmla="*/ 189 w 170"/>
                <a:gd name="T1" fmla="*/ 307 h 139"/>
                <a:gd name="T2" fmla="*/ 176 w 170"/>
                <a:gd name="T3" fmla="*/ 302 h 139"/>
                <a:gd name="T4" fmla="*/ 131 w 170"/>
                <a:gd name="T5" fmla="*/ 304 h 139"/>
                <a:gd name="T6" fmla="*/ 116 w 170"/>
                <a:gd name="T7" fmla="*/ 289 h 139"/>
                <a:gd name="T8" fmla="*/ 124 w 170"/>
                <a:gd name="T9" fmla="*/ 265 h 139"/>
                <a:gd name="T10" fmla="*/ 101 w 170"/>
                <a:gd name="T11" fmla="*/ 265 h 139"/>
                <a:gd name="T12" fmla="*/ 85 w 170"/>
                <a:gd name="T13" fmla="*/ 280 h 139"/>
                <a:gd name="T14" fmla="*/ 68 w 170"/>
                <a:gd name="T15" fmla="*/ 241 h 139"/>
                <a:gd name="T16" fmla="*/ 70 w 170"/>
                <a:gd name="T17" fmla="*/ 241 h 139"/>
                <a:gd name="T18" fmla="*/ 60 w 170"/>
                <a:gd name="T19" fmla="*/ 223 h 139"/>
                <a:gd name="T20" fmla="*/ 60 w 170"/>
                <a:gd name="T21" fmla="*/ 204 h 139"/>
                <a:gd name="T22" fmla="*/ 38 w 170"/>
                <a:gd name="T23" fmla="*/ 169 h 139"/>
                <a:gd name="T24" fmla="*/ 1 w 170"/>
                <a:gd name="T25" fmla="*/ 127 h 139"/>
                <a:gd name="T26" fmla="*/ 1 w 170"/>
                <a:gd name="T27" fmla="*/ 87 h 139"/>
                <a:gd name="T28" fmla="*/ 23 w 170"/>
                <a:gd name="T29" fmla="*/ 68 h 139"/>
                <a:gd name="T30" fmla="*/ 60 w 170"/>
                <a:gd name="T31" fmla="*/ 37 h 139"/>
                <a:gd name="T32" fmla="*/ 86 w 170"/>
                <a:gd name="T33" fmla="*/ 27 h 139"/>
                <a:gd name="T34" fmla="*/ 159 w 170"/>
                <a:gd name="T35" fmla="*/ 31 h 139"/>
                <a:gd name="T36" fmla="*/ 230 w 170"/>
                <a:gd name="T37" fmla="*/ 27 h 139"/>
                <a:gd name="T38" fmla="*/ 268 w 170"/>
                <a:gd name="T39" fmla="*/ 31 h 139"/>
                <a:gd name="T40" fmla="*/ 312 w 170"/>
                <a:gd name="T41" fmla="*/ 48 h 139"/>
                <a:gd name="T42" fmla="*/ 341 w 170"/>
                <a:gd name="T43" fmla="*/ 51 h 139"/>
                <a:gd name="T44" fmla="*/ 367 w 170"/>
                <a:gd name="T45" fmla="*/ 17 h 139"/>
                <a:gd name="T46" fmla="*/ 402 w 170"/>
                <a:gd name="T47" fmla="*/ 15 h 139"/>
                <a:gd name="T48" fmla="*/ 430 w 170"/>
                <a:gd name="T49" fmla="*/ 27 h 139"/>
                <a:gd name="T50" fmla="*/ 466 w 170"/>
                <a:gd name="T51" fmla="*/ 12 h 139"/>
                <a:gd name="T52" fmla="*/ 466 w 170"/>
                <a:gd name="T53" fmla="*/ 48 h 139"/>
                <a:gd name="T54" fmla="*/ 482 w 170"/>
                <a:gd name="T55" fmla="*/ 87 h 139"/>
                <a:gd name="T56" fmla="*/ 480 w 170"/>
                <a:gd name="T57" fmla="*/ 169 h 139"/>
                <a:gd name="T58" fmla="*/ 453 w 170"/>
                <a:gd name="T59" fmla="*/ 174 h 139"/>
                <a:gd name="T60" fmla="*/ 422 w 170"/>
                <a:gd name="T61" fmla="*/ 195 h 139"/>
                <a:gd name="T62" fmla="*/ 381 w 170"/>
                <a:gd name="T63" fmla="*/ 202 h 139"/>
                <a:gd name="T64" fmla="*/ 347 w 170"/>
                <a:gd name="T65" fmla="*/ 219 h 139"/>
                <a:gd name="T66" fmla="*/ 324 w 170"/>
                <a:gd name="T67" fmla="*/ 241 h 139"/>
                <a:gd name="T68" fmla="*/ 326 w 170"/>
                <a:gd name="T69" fmla="*/ 261 h 139"/>
                <a:gd name="T70" fmla="*/ 304 w 170"/>
                <a:gd name="T71" fmla="*/ 270 h 139"/>
                <a:gd name="T72" fmla="*/ 269 w 170"/>
                <a:gd name="T73" fmla="*/ 281 h 139"/>
                <a:gd name="T74" fmla="*/ 246 w 170"/>
                <a:gd name="T75" fmla="*/ 280 h 139"/>
                <a:gd name="T76" fmla="*/ 238 w 170"/>
                <a:gd name="T77" fmla="*/ 302 h 139"/>
                <a:gd name="T78" fmla="*/ 203 w 170"/>
                <a:gd name="T79" fmla="*/ 307 h 1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0"/>
                <a:gd name="T121" fmla="*/ 0 h 139"/>
                <a:gd name="T122" fmla="*/ 170 w 170"/>
                <a:gd name="T123" fmla="*/ 139 h 13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0" h="139">
                  <a:moveTo>
                    <a:pt x="70" y="139"/>
                  </a:moveTo>
                  <a:lnTo>
                    <a:pt x="67" y="139"/>
                  </a:lnTo>
                  <a:lnTo>
                    <a:pt x="64" y="137"/>
                  </a:lnTo>
                  <a:lnTo>
                    <a:pt x="62" y="136"/>
                  </a:lnTo>
                  <a:lnTo>
                    <a:pt x="52" y="134"/>
                  </a:lnTo>
                  <a:lnTo>
                    <a:pt x="47" y="137"/>
                  </a:lnTo>
                  <a:lnTo>
                    <a:pt x="42" y="137"/>
                  </a:lnTo>
                  <a:lnTo>
                    <a:pt x="42" y="130"/>
                  </a:lnTo>
                  <a:lnTo>
                    <a:pt x="44" y="127"/>
                  </a:lnTo>
                  <a:lnTo>
                    <a:pt x="43" y="120"/>
                  </a:lnTo>
                  <a:lnTo>
                    <a:pt x="40" y="119"/>
                  </a:lnTo>
                  <a:lnTo>
                    <a:pt x="36" y="120"/>
                  </a:lnTo>
                  <a:lnTo>
                    <a:pt x="34" y="125"/>
                  </a:lnTo>
                  <a:lnTo>
                    <a:pt x="29" y="127"/>
                  </a:lnTo>
                  <a:lnTo>
                    <a:pt x="24" y="111"/>
                  </a:lnTo>
                  <a:lnTo>
                    <a:pt x="24" y="109"/>
                  </a:lnTo>
                  <a:lnTo>
                    <a:pt x="26" y="111"/>
                  </a:lnTo>
                  <a:lnTo>
                    <a:pt x="25" y="109"/>
                  </a:lnTo>
                  <a:lnTo>
                    <a:pt x="21" y="102"/>
                  </a:lnTo>
                  <a:lnTo>
                    <a:pt x="21" y="101"/>
                  </a:lnTo>
                  <a:lnTo>
                    <a:pt x="21" y="99"/>
                  </a:lnTo>
                  <a:lnTo>
                    <a:pt x="21" y="93"/>
                  </a:lnTo>
                  <a:lnTo>
                    <a:pt x="17" y="85"/>
                  </a:lnTo>
                  <a:lnTo>
                    <a:pt x="14" y="77"/>
                  </a:lnTo>
                  <a:lnTo>
                    <a:pt x="6" y="69"/>
                  </a:lnTo>
                  <a:lnTo>
                    <a:pt x="1" y="57"/>
                  </a:lnTo>
                  <a:lnTo>
                    <a:pt x="0" y="50"/>
                  </a:lnTo>
                  <a:lnTo>
                    <a:pt x="1" y="40"/>
                  </a:lnTo>
                  <a:lnTo>
                    <a:pt x="6" y="37"/>
                  </a:lnTo>
                  <a:lnTo>
                    <a:pt x="8" y="31"/>
                  </a:lnTo>
                  <a:lnTo>
                    <a:pt x="12" y="28"/>
                  </a:lnTo>
                  <a:lnTo>
                    <a:pt x="21" y="17"/>
                  </a:lnTo>
                  <a:lnTo>
                    <a:pt x="25" y="13"/>
                  </a:lnTo>
                  <a:lnTo>
                    <a:pt x="30" y="12"/>
                  </a:lnTo>
                  <a:lnTo>
                    <a:pt x="45" y="13"/>
                  </a:lnTo>
                  <a:lnTo>
                    <a:pt x="56" y="14"/>
                  </a:lnTo>
                  <a:lnTo>
                    <a:pt x="66" y="13"/>
                  </a:lnTo>
                  <a:lnTo>
                    <a:pt x="82" y="12"/>
                  </a:lnTo>
                  <a:lnTo>
                    <a:pt x="87" y="18"/>
                  </a:lnTo>
                  <a:lnTo>
                    <a:pt x="94" y="14"/>
                  </a:lnTo>
                  <a:lnTo>
                    <a:pt x="99" y="20"/>
                  </a:lnTo>
                  <a:lnTo>
                    <a:pt x="109" y="22"/>
                  </a:lnTo>
                  <a:lnTo>
                    <a:pt x="115" y="25"/>
                  </a:lnTo>
                  <a:lnTo>
                    <a:pt x="120" y="23"/>
                  </a:lnTo>
                  <a:lnTo>
                    <a:pt x="120" y="14"/>
                  </a:lnTo>
                  <a:lnTo>
                    <a:pt x="129" y="9"/>
                  </a:lnTo>
                  <a:lnTo>
                    <a:pt x="137" y="7"/>
                  </a:lnTo>
                  <a:lnTo>
                    <a:pt x="142" y="7"/>
                  </a:lnTo>
                  <a:lnTo>
                    <a:pt x="146" y="12"/>
                  </a:lnTo>
                  <a:lnTo>
                    <a:pt x="151" y="12"/>
                  </a:lnTo>
                  <a:lnTo>
                    <a:pt x="156" y="9"/>
                  </a:lnTo>
                  <a:lnTo>
                    <a:pt x="164" y="4"/>
                  </a:lnTo>
                  <a:lnTo>
                    <a:pt x="165" y="0"/>
                  </a:lnTo>
                  <a:lnTo>
                    <a:pt x="164" y="22"/>
                  </a:lnTo>
                  <a:lnTo>
                    <a:pt x="165" y="31"/>
                  </a:lnTo>
                  <a:lnTo>
                    <a:pt x="170" y="40"/>
                  </a:lnTo>
                  <a:lnTo>
                    <a:pt x="169" y="69"/>
                  </a:lnTo>
                  <a:lnTo>
                    <a:pt x="168" y="77"/>
                  </a:lnTo>
                  <a:lnTo>
                    <a:pt x="164" y="81"/>
                  </a:lnTo>
                  <a:lnTo>
                    <a:pt x="159" y="79"/>
                  </a:lnTo>
                  <a:lnTo>
                    <a:pt x="152" y="86"/>
                  </a:lnTo>
                  <a:lnTo>
                    <a:pt x="148" y="87"/>
                  </a:lnTo>
                  <a:lnTo>
                    <a:pt x="145" y="87"/>
                  </a:lnTo>
                  <a:lnTo>
                    <a:pt x="133" y="92"/>
                  </a:lnTo>
                  <a:lnTo>
                    <a:pt x="133" y="99"/>
                  </a:lnTo>
                  <a:lnTo>
                    <a:pt x="122" y="99"/>
                  </a:lnTo>
                  <a:lnTo>
                    <a:pt x="117" y="101"/>
                  </a:lnTo>
                  <a:lnTo>
                    <a:pt x="114" y="109"/>
                  </a:lnTo>
                  <a:lnTo>
                    <a:pt x="115" y="114"/>
                  </a:lnTo>
                  <a:lnTo>
                    <a:pt x="115" y="119"/>
                  </a:lnTo>
                  <a:lnTo>
                    <a:pt x="113" y="120"/>
                  </a:lnTo>
                  <a:lnTo>
                    <a:pt x="108" y="122"/>
                  </a:lnTo>
                  <a:lnTo>
                    <a:pt x="101" y="127"/>
                  </a:lnTo>
                  <a:lnTo>
                    <a:pt x="95" y="128"/>
                  </a:lnTo>
                  <a:lnTo>
                    <a:pt x="91" y="127"/>
                  </a:lnTo>
                  <a:lnTo>
                    <a:pt x="87" y="127"/>
                  </a:lnTo>
                  <a:lnTo>
                    <a:pt x="86" y="132"/>
                  </a:lnTo>
                  <a:lnTo>
                    <a:pt x="84" y="136"/>
                  </a:lnTo>
                  <a:lnTo>
                    <a:pt x="78" y="138"/>
                  </a:lnTo>
                  <a:lnTo>
                    <a:pt x="72" y="139"/>
                  </a:lnTo>
                  <a:lnTo>
                    <a:pt x="70" y="139"/>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06" name="Freeform 45"/>
            <p:cNvSpPr>
              <a:spLocks noChangeAspect="1"/>
            </p:cNvSpPr>
            <p:nvPr/>
          </p:nvSpPr>
          <p:spPr bwMode="auto">
            <a:xfrm>
              <a:off x="2713" y="2686"/>
              <a:ext cx="51" cy="38"/>
            </a:xfrm>
            <a:custGeom>
              <a:avLst/>
              <a:gdLst>
                <a:gd name="T0" fmla="*/ 101 w 46"/>
                <a:gd name="T1" fmla="*/ 14 h 33"/>
                <a:gd name="T2" fmla="*/ 109 w 46"/>
                <a:gd name="T3" fmla="*/ 26 h 33"/>
                <a:gd name="T4" fmla="*/ 113 w 46"/>
                <a:gd name="T5" fmla="*/ 35 h 33"/>
                <a:gd name="T6" fmla="*/ 113 w 46"/>
                <a:gd name="T7" fmla="*/ 46 h 33"/>
                <a:gd name="T8" fmla="*/ 113 w 46"/>
                <a:gd name="T9" fmla="*/ 61 h 33"/>
                <a:gd name="T10" fmla="*/ 112 w 46"/>
                <a:gd name="T11" fmla="*/ 71 h 33"/>
                <a:gd name="T12" fmla="*/ 101 w 46"/>
                <a:gd name="T13" fmla="*/ 71 h 33"/>
                <a:gd name="T14" fmla="*/ 95 w 46"/>
                <a:gd name="T15" fmla="*/ 61 h 33"/>
                <a:gd name="T16" fmla="*/ 92 w 46"/>
                <a:gd name="T17" fmla="*/ 50 h 33"/>
                <a:gd name="T18" fmla="*/ 88 w 46"/>
                <a:gd name="T19" fmla="*/ 35 h 33"/>
                <a:gd name="T20" fmla="*/ 82 w 46"/>
                <a:gd name="T21" fmla="*/ 30 h 33"/>
                <a:gd name="T22" fmla="*/ 75 w 46"/>
                <a:gd name="T23" fmla="*/ 30 h 33"/>
                <a:gd name="T24" fmla="*/ 68 w 46"/>
                <a:gd name="T25" fmla="*/ 32 h 33"/>
                <a:gd name="T26" fmla="*/ 65 w 46"/>
                <a:gd name="T27" fmla="*/ 43 h 33"/>
                <a:gd name="T28" fmla="*/ 65 w 46"/>
                <a:gd name="T29" fmla="*/ 90 h 33"/>
                <a:gd name="T30" fmla="*/ 58 w 46"/>
                <a:gd name="T31" fmla="*/ 105 h 33"/>
                <a:gd name="T32" fmla="*/ 50 w 46"/>
                <a:gd name="T33" fmla="*/ 107 h 33"/>
                <a:gd name="T34" fmla="*/ 45 w 46"/>
                <a:gd name="T35" fmla="*/ 105 h 33"/>
                <a:gd name="T36" fmla="*/ 37 w 46"/>
                <a:gd name="T37" fmla="*/ 104 h 33"/>
                <a:gd name="T38" fmla="*/ 32 w 46"/>
                <a:gd name="T39" fmla="*/ 90 h 33"/>
                <a:gd name="T40" fmla="*/ 27 w 46"/>
                <a:gd name="T41" fmla="*/ 78 h 33"/>
                <a:gd name="T42" fmla="*/ 13 w 46"/>
                <a:gd name="T43" fmla="*/ 59 h 33"/>
                <a:gd name="T44" fmla="*/ 3 w 46"/>
                <a:gd name="T45" fmla="*/ 58 h 33"/>
                <a:gd name="T46" fmla="*/ 0 w 46"/>
                <a:gd name="T47" fmla="*/ 50 h 33"/>
                <a:gd name="T48" fmla="*/ 1 w 46"/>
                <a:gd name="T49" fmla="*/ 46 h 33"/>
                <a:gd name="T50" fmla="*/ 18 w 46"/>
                <a:gd name="T51" fmla="*/ 43 h 33"/>
                <a:gd name="T52" fmla="*/ 37 w 46"/>
                <a:gd name="T53" fmla="*/ 35 h 33"/>
                <a:gd name="T54" fmla="*/ 50 w 46"/>
                <a:gd name="T55" fmla="*/ 30 h 33"/>
                <a:gd name="T56" fmla="*/ 75 w 46"/>
                <a:gd name="T57" fmla="*/ 0 h 33"/>
                <a:gd name="T58" fmla="*/ 82 w 46"/>
                <a:gd name="T59" fmla="*/ 14 h 33"/>
                <a:gd name="T60" fmla="*/ 101 w 46"/>
                <a:gd name="T61" fmla="*/ 14 h 3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6"/>
                <a:gd name="T94" fmla="*/ 0 h 33"/>
                <a:gd name="T95" fmla="*/ 46 w 46"/>
                <a:gd name="T96" fmla="*/ 33 h 3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6" h="33">
                  <a:moveTo>
                    <a:pt x="41" y="4"/>
                  </a:moveTo>
                  <a:lnTo>
                    <a:pt x="43" y="8"/>
                  </a:lnTo>
                  <a:lnTo>
                    <a:pt x="46" y="11"/>
                  </a:lnTo>
                  <a:lnTo>
                    <a:pt x="46" y="14"/>
                  </a:lnTo>
                  <a:lnTo>
                    <a:pt x="46" y="19"/>
                  </a:lnTo>
                  <a:lnTo>
                    <a:pt x="45" y="22"/>
                  </a:lnTo>
                  <a:lnTo>
                    <a:pt x="41" y="22"/>
                  </a:lnTo>
                  <a:lnTo>
                    <a:pt x="38" y="19"/>
                  </a:lnTo>
                  <a:lnTo>
                    <a:pt x="37" y="15"/>
                  </a:lnTo>
                  <a:lnTo>
                    <a:pt x="36" y="11"/>
                  </a:lnTo>
                  <a:lnTo>
                    <a:pt x="33" y="9"/>
                  </a:lnTo>
                  <a:lnTo>
                    <a:pt x="31" y="9"/>
                  </a:lnTo>
                  <a:lnTo>
                    <a:pt x="28" y="10"/>
                  </a:lnTo>
                  <a:lnTo>
                    <a:pt x="26" y="13"/>
                  </a:lnTo>
                  <a:lnTo>
                    <a:pt x="26" y="27"/>
                  </a:lnTo>
                  <a:lnTo>
                    <a:pt x="23" y="32"/>
                  </a:lnTo>
                  <a:lnTo>
                    <a:pt x="20" y="33"/>
                  </a:lnTo>
                  <a:lnTo>
                    <a:pt x="18" y="32"/>
                  </a:lnTo>
                  <a:lnTo>
                    <a:pt x="15" y="31"/>
                  </a:lnTo>
                  <a:lnTo>
                    <a:pt x="13" y="27"/>
                  </a:lnTo>
                  <a:lnTo>
                    <a:pt x="10" y="24"/>
                  </a:lnTo>
                  <a:lnTo>
                    <a:pt x="5" y="18"/>
                  </a:lnTo>
                  <a:lnTo>
                    <a:pt x="3" y="17"/>
                  </a:lnTo>
                  <a:lnTo>
                    <a:pt x="0" y="15"/>
                  </a:lnTo>
                  <a:lnTo>
                    <a:pt x="1" y="14"/>
                  </a:lnTo>
                  <a:lnTo>
                    <a:pt x="8" y="13"/>
                  </a:lnTo>
                  <a:lnTo>
                    <a:pt x="15" y="11"/>
                  </a:lnTo>
                  <a:lnTo>
                    <a:pt x="20" y="9"/>
                  </a:lnTo>
                  <a:lnTo>
                    <a:pt x="31" y="0"/>
                  </a:lnTo>
                  <a:lnTo>
                    <a:pt x="33" y="4"/>
                  </a:lnTo>
                  <a:lnTo>
                    <a:pt x="41" y="4"/>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07" name="Freeform 46"/>
            <p:cNvSpPr>
              <a:spLocks noChangeAspect="1"/>
            </p:cNvSpPr>
            <p:nvPr/>
          </p:nvSpPr>
          <p:spPr bwMode="auto">
            <a:xfrm>
              <a:off x="1819" y="1825"/>
              <a:ext cx="119" cy="65"/>
            </a:xfrm>
            <a:custGeom>
              <a:avLst/>
              <a:gdLst>
                <a:gd name="T0" fmla="*/ 197 w 110"/>
                <a:gd name="T1" fmla="*/ 57 h 57"/>
                <a:gd name="T2" fmla="*/ 197 w 110"/>
                <a:gd name="T3" fmla="*/ 56 h 57"/>
                <a:gd name="T4" fmla="*/ 181 w 110"/>
                <a:gd name="T5" fmla="*/ 35 h 57"/>
                <a:gd name="T6" fmla="*/ 176 w 110"/>
                <a:gd name="T7" fmla="*/ 33 h 57"/>
                <a:gd name="T8" fmla="*/ 171 w 110"/>
                <a:gd name="T9" fmla="*/ 31 h 57"/>
                <a:gd name="T10" fmla="*/ 156 w 110"/>
                <a:gd name="T11" fmla="*/ 35 h 57"/>
                <a:gd name="T12" fmla="*/ 151 w 110"/>
                <a:gd name="T13" fmla="*/ 35 h 57"/>
                <a:gd name="T14" fmla="*/ 132 w 110"/>
                <a:gd name="T15" fmla="*/ 31 h 57"/>
                <a:gd name="T16" fmla="*/ 114 w 110"/>
                <a:gd name="T17" fmla="*/ 29 h 57"/>
                <a:gd name="T18" fmla="*/ 106 w 110"/>
                <a:gd name="T19" fmla="*/ 15 h 57"/>
                <a:gd name="T20" fmla="*/ 106 w 110"/>
                <a:gd name="T21" fmla="*/ 11 h 57"/>
                <a:gd name="T22" fmla="*/ 102 w 110"/>
                <a:gd name="T23" fmla="*/ 1 h 57"/>
                <a:gd name="T24" fmla="*/ 95 w 110"/>
                <a:gd name="T25" fmla="*/ 0 h 57"/>
                <a:gd name="T26" fmla="*/ 77 w 110"/>
                <a:gd name="T27" fmla="*/ 1 h 57"/>
                <a:gd name="T28" fmla="*/ 66 w 110"/>
                <a:gd name="T29" fmla="*/ 11 h 57"/>
                <a:gd name="T30" fmla="*/ 48 w 110"/>
                <a:gd name="T31" fmla="*/ 31 h 57"/>
                <a:gd name="T32" fmla="*/ 38 w 110"/>
                <a:gd name="T33" fmla="*/ 57 h 57"/>
                <a:gd name="T34" fmla="*/ 14 w 110"/>
                <a:gd name="T35" fmla="*/ 98 h 57"/>
                <a:gd name="T36" fmla="*/ 14 w 110"/>
                <a:gd name="T37" fmla="*/ 105 h 57"/>
                <a:gd name="T38" fmla="*/ 13 w 110"/>
                <a:gd name="T39" fmla="*/ 112 h 57"/>
                <a:gd name="T40" fmla="*/ 0 w 110"/>
                <a:gd name="T41" fmla="*/ 128 h 57"/>
                <a:gd name="T42" fmla="*/ 0 w 110"/>
                <a:gd name="T43" fmla="*/ 136 h 57"/>
                <a:gd name="T44" fmla="*/ 3 w 110"/>
                <a:gd name="T45" fmla="*/ 139 h 57"/>
                <a:gd name="T46" fmla="*/ 6 w 110"/>
                <a:gd name="T47" fmla="*/ 141 h 57"/>
                <a:gd name="T48" fmla="*/ 6 w 110"/>
                <a:gd name="T49" fmla="*/ 156 h 57"/>
                <a:gd name="T50" fmla="*/ 6 w 110"/>
                <a:gd name="T51" fmla="*/ 159 h 57"/>
                <a:gd name="T52" fmla="*/ 14 w 110"/>
                <a:gd name="T53" fmla="*/ 159 h 57"/>
                <a:gd name="T54" fmla="*/ 17 w 110"/>
                <a:gd name="T55" fmla="*/ 160 h 57"/>
                <a:gd name="T56" fmla="*/ 31 w 110"/>
                <a:gd name="T57" fmla="*/ 170 h 57"/>
                <a:gd name="T58" fmla="*/ 57 w 110"/>
                <a:gd name="T59" fmla="*/ 173 h 57"/>
                <a:gd name="T60" fmla="*/ 82 w 110"/>
                <a:gd name="T61" fmla="*/ 173 h 57"/>
                <a:gd name="T62" fmla="*/ 111 w 110"/>
                <a:gd name="T63" fmla="*/ 160 h 57"/>
                <a:gd name="T64" fmla="*/ 114 w 110"/>
                <a:gd name="T65" fmla="*/ 159 h 57"/>
                <a:gd name="T66" fmla="*/ 127 w 110"/>
                <a:gd name="T67" fmla="*/ 161 h 57"/>
                <a:gd name="T68" fmla="*/ 140 w 110"/>
                <a:gd name="T69" fmla="*/ 161 h 57"/>
                <a:gd name="T70" fmla="*/ 148 w 110"/>
                <a:gd name="T71" fmla="*/ 161 h 57"/>
                <a:gd name="T72" fmla="*/ 171 w 110"/>
                <a:gd name="T73" fmla="*/ 159 h 57"/>
                <a:gd name="T74" fmla="*/ 187 w 110"/>
                <a:gd name="T75" fmla="*/ 159 h 57"/>
                <a:gd name="T76" fmla="*/ 213 w 110"/>
                <a:gd name="T77" fmla="*/ 149 h 57"/>
                <a:gd name="T78" fmla="*/ 220 w 110"/>
                <a:gd name="T79" fmla="*/ 141 h 57"/>
                <a:gd name="T80" fmla="*/ 223 w 110"/>
                <a:gd name="T81" fmla="*/ 139 h 57"/>
                <a:gd name="T82" fmla="*/ 220 w 110"/>
                <a:gd name="T83" fmla="*/ 131 h 57"/>
                <a:gd name="T84" fmla="*/ 223 w 110"/>
                <a:gd name="T85" fmla="*/ 105 h 57"/>
                <a:gd name="T86" fmla="*/ 215 w 110"/>
                <a:gd name="T87" fmla="*/ 92 h 57"/>
                <a:gd name="T88" fmla="*/ 197 w 110"/>
                <a:gd name="T89" fmla="*/ 81 h 57"/>
                <a:gd name="T90" fmla="*/ 190 w 110"/>
                <a:gd name="T91" fmla="*/ 74 h 57"/>
                <a:gd name="T92" fmla="*/ 190 w 110"/>
                <a:gd name="T93" fmla="*/ 73 h 57"/>
                <a:gd name="T94" fmla="*/ 197 w 110"/>
                <a:gd name="T95" fmla="*/ 62 h 57"/>
                <a:gd name="T96" fmla="*/ 197 w 110"/>
                <a:gd name="T97" fmla="*/ 57 h 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57"/>
                <a:gd name="T149" fmla="*/ 110 w 110"/>
                <a:gd name="T150" fmla="*/ 57 h 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57">
                  <a:moveTo>
                    <a:pt x="96" y="19"/>
                  </a:moveTo>
                  <a:lnTo>
                    <a:pt x="96" y="18"/>
                  </a:lnTo>
                  <a:lnTo>
                    <a:pt x="88" y="12"/>
                  </a:lnTo>
                  <a:lnTo>
                    <a:pt x="87" y="11"/>
                  </a:lnTo>
                  <a:lnTo>
                    <a:pt x="84" y="10"/>
                  </a:lnTo>
                  <a:lnTo>
                    <a:pt x="76" y="12"/>
                  </a:lnTo>
                  <a:lnTo>
                    <a:pt x="74" y="12"/>
                  </a:lnTo>
                  <a:lnTo>
                    <a:pt x="65" y="10"/>
                  </a:lnTo>
                  <a:lnTo>
                    <a:pt x="56" y="9"/>
                  </a:lnTo>
                  <a:lnTo>
                    <a:pt x="52" y="5"/>
                  </a:lnTo>
                  <a:lnTo>
                    <a:pt x="52" y="3"/>
                  </a:lnTo>
                  <a:lnTo>
                    <a:pt x="50" y="1"/>
                  </a:lnTo>
                  <a:lnTo>
                    <a:pt x="46" y="0"/>
                  </a:lnTo>
                  <a:lnTo>
                    <a:pt x="38" y="1"/>
                  </a:lnTo>
                  <a:lnTo>
                    <a:pt x="32" y="3"/>
                  </a:lnTo>
                  <a:lnTo>
                    <a:pt x="24" y="10"/>
                  </a:lnTo>
                  <a:lnTo>
                    <a:pt x="19" y="19"/>
                  </a:lnTo>
                  <a:lnTo>
                    <a:pt x="6" y="32"/>
                  </a:lnTo>
                  <a:lnTo>
                    <a:pt x="6" y="34"/>
                  </a:lnTo>
                  <a:lnTo>
                    <a:pt x="5" y="37"/>
                  </a:lnTo>
                  <a:lnTo>
                    <a:pt x="0" y="42"/>
                  </a:lnTo>
                  <a:lnTo>
                    <a:pt x="0" y="44"/>
                  </a:lnTo>
                  <a:lnTo>
                    <a:pt x="3" y="46"/>
                  </a:lnTo>
                  <a:lnTo>
                    <a:pt x="4" y="47"/>
                  </a:lnTo>
                  <a:lnTo>
                    <a:pt x="4" y="51"/>
                  </a:lnTo>
                  <a:lnTo>
                    <a:pt x="4" y="52"/>
                  </a:lnTo>
                  <a:lnTo>
                    <a:pt x="6" y="52"/>
                  </a:lnTo>
                  <a:lnTo>
                    <a:pt x="9" y="53"/>
                  </a:lnTo>
                  <a:lnTo>
                    <a:pt x="15" y="56"/>
                  </a:lnTo>
                  <a:lnTo>
                    <a:pt x="28" y="57"/>
                  </a:lnTo>
                  <a:lnTo>
                    <a:pt x="40" y="57"/>
                  </a:lnTo>
                  <a:lnTo>
                    <a:pt x="54" y="53"/>
                  </a:lnTo>
                  <a:lnTo>
                    <a:pt x="56" y="52"/>
                  </a:lnTo>
                  <a:lnTo>
                    <a:pt x="62" y="54"/>
                  </a:lnTo>
                  <a:lnTo>
                    <a:pt x="68" y="54"/>
                  </a:lnTo>
                  <a:lnTo>
                    <a:pt x="73" y="54"/>
                  </a:lnTo>
                  <a:lnTo>
                    <a:pt x="84" y="52"/>
                  </a:lnTo>
                  <a:lnTo>
                    <a:pt x="92" y="52"/>
                  </a:lnTo>
                  <a:lnTo>
                    <a:pt x="104" y="49"/>
                  </a:lnTo>
                  <a:lnTo>
                    <a:pt x="108" y="47"/>
                  </a:lnTo>
                  <a:lnTo>
                    <a:pt x="110" y="46"/>
                  </a:lnTo>
                  <a:lnTo>
                    <a:pt x="108" y="43"/>
                  </a:lnTo>
                  <a:lnTo>
                    <a:pt x="110" y="34"/>
                  </a:lnTo>
                  <a:lnTo>
                    <a:pt x="106" y="30"/>
                  </a:lnTo>
                  <a:lnTo>
                    <a:pt x="96" y="26"/>
                  </a:lnTo>
                  <a:lnTo>
                    <a:pt x="94" y="25"/>
                  </a:lnTo>
                  <a:lnTo>
                    <a:pt x="94" y="24"/>
                  </a:lnTo>
                  <a:lnTo>
                    <a:pt x="96" y="20"/>
                  </a:lnTo>
                  <a:lnTo>
                    <a:pt x="96" y="19"/>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08" name="Freeform 48"/>
            <p:cNvSpPr>
              <a:spLocks noChangeAspect="1"/>
            </p:cNvSpPr>
            <p:nvPr/>
          </p:nvSpPr>
          <p:spPr bwMode="auto">
            <a:xfrm>
              <a:off x="3674" y="2957"/>
              <a:ext cx="353" cy="288"/>
            </a:xfrm>
            <a:custGeom>
              <a:avLst/>
              <a:gdLst>
                <a:gd name="T0" fmla="*/ 3 w 318"/>
                <a:gd name="T1" fmla="*/ 190 h 261"/>
                <a:gd name="T2" fmla="*/ 0 w 318"/>
                <a:gd name="T3" fmla="*/ 320 h 261"/>
                <a:gd name="T4" fmla="*/ 14 w 318"/>
                <a:gd name="T5" fmla="*/ 483 h 261"/>
                <a:gd name="T6" fmla="*/ 46 w 318"/>
                <a:gd name="T7" fmla="*/ 508 h 261"/>
                <a:gd name="T8" fmla="*/ 82 w 318"/>
                <a:gd name="T9" fmla="*/ 508 h 261"/>
                <a:gd name="T10" fmla="*/ 137 w 318"/>
                <a:gd name="T11" fmla="*/ 511 h 261"/>
                <a:gd name="T12" fmla="*/ 183 w 318"/>
                <a:gd name="T13" fmla="*/ 491 h 261"/>
                <a:gd name="T14" fmla="*/ 171 w 318"/>
                <a:gd name="T15" fmla="*/ 447 h 261"/>
                <a:gd name="T16" fmla="*/ 201 w 318"/>
                <a:gd name="T17" fmla="*/ 428 h 261"/>
                <a:gd name="T18" fmla="*/ 223 w 318"/>
                <a:gd name="T19" fmla="*/ 415 h 261"/>
                <a:gd name="T20" fmla="*/ 224 w 318"/>
                <a:gd name="T21" fmla="*/ 378 h 261"/>
                <a:gd name="T22" fmla="*/ 264 w 318"/>
                <a:gd name="T23" fmla="*/ 388 h 261"/>
                <a:gd name="T24" fmla="*/ 290 w 318"/>
                <a:gd name="T25" fmla="*/ 386 h 261"/>
                <a:gd name="T26" fmla="*/ 306 w 318"/>
                <a:gd name="T27" fmla="*/ 388 h 261"/>
                <a:gd name="T28" fmla="*/ 339 w 318"/>
                <a:gd name="T29" fmla="*/ 402 h 261"/>
                <a:gd name="T30" fmla="*/ 376 w 318"/>
                <a:gd name="T31" fmla="*/ 414 h 261"/>
                <a:gd name="T32" fmla="*/ 425 w 318"/>
                <a:gd name="T33" fmla="*/ 455 h 261"/>
                <a:gd name="T34" fmla="*/ 485 w 318"/>
                <a:gd name="T35" fmla="*/ 499 h 261"/>
                <a:gd name="T36" fmla="*/ 488 w 318"/>
                <a:gd name="T37" fmla="*/ 523 h 261"/>
                <a:gd name="T38" fmla="*/ 523 w 318"/>
                <a:gd name="T39" fmla="*/ 544 h 261"/>
                <a:gd name="T40" fmla="*/ 568 w 318"/>
                <a:gd name="T41" fmla="*/ 579 h 261"/>
                <a:gd name="T42" fmla="*/ 625 w 318"/>
                <a:gd name="T43" fmla="*/ 587 h 261"/>
                <a:gd name="T44" fmla="*/ 725 w 318"/>
                <a:gd name="T45" fmla="*/ 608 h 261"/>
                <a:gd name="T46" fmla="*/ 768 w 318"/>
                <a:gd name="T47" fmla="*/ 615 h 261"/>
                <a:gd name="T48" fmla="*/ 754 w 318"/>
                <a:gd name="T49" fmla="*/ 599 h 261"/>
                <a:gd name="T50" fmla="*/ 795 w 318"/>
                <a:gd name="T51" fmla="*/ 591 h 261"/>
                <a:gd name="T52" fmla="*/ 742 w 318"/>
                <a:gd name="T53" fmla="*/ 577 h 261"/>
                <a:gd name="T54" fmla="*/ 729 w 318"/>
                <a:gd name="T55" fmla="*/ 544 h 261"/>
                <a:gd name="T56" fmla="*/ 675 w 318"/>
                <a:gd name="T57" fmla="*/ 533 h 261"/>
                <a:gd name="T58" fmla="*/ 663 w 318"/>
                <a:gd name="T59" fmla="*/ 502 h 261"/>
                <a:gd name="T60" fmla="*/ 613 w 318"/>
                <a:gd name="T61" fmla="*/ 491 h 261"/>
                <a:gd name="T62" fmla="*/ 581 w 318"/>
                <a:gd name="T63" fmla="*/ 447 h 261"/>
                <a:gd name="T64" fmla="*/ 572 w 318"/>
                <a:gd name="T65" fmla="*/ 417 h 261"/>
                <a:gd name="T66" fmla="*/ 535 w 318"/>
                <a:gd name="T67" fmla="*/ 399 h 261"/>
                <a:gd name="T68" fmla="*/ 500 w 318"/>
                <a:gd name="T69" fmla="*/ 358 h 261"/>
                <a:gd name="T70" fmla="*/ 495 w 318"/>
                <a:gd name="T71" fmla="*/ 320 h 261"/>
                <a:gd name="T72" fmla="*/ 537 w 318"/>
                <a:gd name="T73" fmla="*/ 316 h 261"/>
                <a:gd name="T74" fmla="*/ 548 w 318"/>
                <a:gd name="T75" fmla="*/ 282 h 261"/>
                <a:gd name="T76" fmla="*/ 507 w 318"/>
                <a:gd name="T77" fmla="*/ 259 h 261"/>
                <a:gd name="T78" fmla="*/ 432 w 318"/>
                <a:gd name="T79" fmla="*/ 232 h 261"/>
                <a:gd name="T80" fmla="*/ 391 w 318"/>
                <a:gd name="T81" fmla="*/ 191 h 261"/>
                <a:gd name="T82" fmla="*/ 350 w 318"/>
                <a:gd name="T83" fmla="*/ 142 h 261"/>
                <a:gd name="T84" fmla="*/ 281 w 318"/>
                <a:gd name="T85" fmla="*/ 95 h 261"/>
                <a:gd name="T86" fmla="*/ 244 w 318"/>
                <a:gd name="T87" fmla="*/ 83 h 261"/>
                <a:gd name="T88" fmla="*/ 137 w 318"/>
                <a:gd name="T89" fmla="*/ 47 h 261"/>
                <a:gd name="T90" fmla="*/ 60 w 318"/>
                <a:gd name="T91" fmla="*/ 19 h 261"/>
                <a:gd name="T92" fmla="*/ 1 w 318"/>
                <a:gd name="T93" fmla="*/ 0 h 2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8"/>
                <a:gd name="T142" fmla="*/ 0 h 261"/>
                <a:gd name="T143" fmla="*/ 318 w 318"/>
                <a:gd name="T144" fmla="*/ 261 h 2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8" h="261">
                  <a:moveTo>
                    <a:pt x="1" y="0"/>
                  </a:moveTo>
                  <a:lnTo>
                    <a:pt x="0" y="5"/>
                  </a:lnTo>
                  <a:lnTo>
                    <a:pt x="3" y="79"/>
                  </a:lnTo>
                  <a:lnTo>
                    <a:pt x="3" y="121"/>
                  </a:lnTo>
                  <a:lnTo>
                    <a:pt x="1" y="132"/>
                  </a:lnTo>
                  <a:lnTo>
                    <a:pt x="0" y="135"/>
                  </a:lnTo>
                  <a:lnTo>
                    <a:pt x="4" y="145"/>
                  </a:lnTo>
                  <a:lnTo>
                    <a:pt x="5" y="169"/>
                  </a:lnTo>
                  <a:lnTo>
                    <a:pt x="6" y="202"/>
                  </a:lnTo>
                  <a:lnTo>
                    <a:pt x="8" y="211"/>
                  </a:lnTo>
                  <a:lnTo>
                    <a:pt x="15" y="210"/>
                  </a:lnTo>
                  <a:lnTo>
                    <a:pt x="18" y="213"/>
                  </a:lnTo>
                  <a:lnTo>
                    <a:pt x="23" y="214"/>
                  </a:lnTo>
                  <a:lnTo>
                    <a:pt x="28" y="214"/>
                  </a:lnTo>
                  <a:lnTo>
                    <a:pt x="33" y="213"/>
                  </a:lnTo>
                  <a:lnTo>
                    <a:pt x="43" y="213"/>
                  </a:lnTo>
                  <a:lnTo>
                    <a:pt x="46" y="213"/>
                  </a:lnTo>
                  <a:lnTo>
                    <a:pt x="55" y="215"/>
                  </a:lnTo>
                  <a:lnTo>
                    <a:pt x="59" y="215"/>
                  </a:lnTo>
                  <a:lnTo>
                    <a:pt x="67" y="209"/>
                  </a:lnTo>
                  <a:lnTo>
                    <a:pt x="74" y="206"/>
                  </a:lnTo>
                  <a:lnTo>
                    <a:pt x="76" y="204"/>
                  </a:lnTo>
                  <a:lnTo>
                    <a:pt x="73" y="193"/>
                  </a:lnTo>
                  <a:lnTo>
                    <a:pt x="69" y="188"/>
                  </a:lnTo>
                  <a:lnTo>
                    <a:pt x="65" y="186"/>
                  </a:lnTo>
                  <a:lnTo>
                    <a:pt x="76" y="182"/>
                  </a:lnTo>
                  <a:lnTo>
                    <a:pt x="81" y="179"/>
                  </a:lnTo>
                  <a:lnTo>
                    <a:pt x="79" y="177"/>
                  </a:lnTo>
                  <a:lnTo>
                    <a:pt x="83" y="174"/>
                  </a:lnTo>
                  <a:lnTo>
                    <a:pt x="89" y="174"/>
                  </a:lnTo>
                  <a:lnTo>
                    <a:pt x="94" y="173"/>
                  </a:lnTo>
                  <a:lnTo>
                    <a:pt x="92" y="168"/>
                  </a:lnTo>
                  <a:lnTo>
                    <a:pt x="90" y="159"/>
                  </a:lnTo>
                  <a:lnTo>
                    <a:pt x="94" y="163"/>
                  </a:lnTo>
                  <a:lnTo>
                    <a:pt x="102" y="164"/>
                  </a:lnTo>
                  <a:lnTo>
                    <a:pt x="106" y="163"/>
                  </a:lnTo>
                  <a:lnTo>
                    <a:pt x="108" y="160"/>
                  </a:lnTo>
                  <a:lnTo>
                    <a:pt x="111" y="158"/>
                  </a:lnTo>
                  <a:lnTo>
                    <a:pt x="116" y="162"/>
                  </a:lnTo>
                  <a:lnTo>
                    <a:pt x="120" y="159"/>
                  </a:lnTo>
                  <a:lnTo>
                    <a:pt x="123" y="160"/>
                  </a:lnTo>
                  <a:lnTo>
                    <a:pt x="123" y="163"/>
                  </a:lnTo>
                  <a:lnTo>
                    <a:pt x="126" y="165"/>
                  </a:lnTo>
                  <a:lnTo>
                    <a:pt x="131" y="167"/>
                  </a:lnTo>
                  <a:lnTo>
                    <a:pt x="136" y="169"/>
                  </a:lnTo>
                  <a:lnTo>
                    <a:pt x="140" y="169"/>
                  </a:lnTo>
                  <a:lnTo>
                    <a:pt x="145" y="173"/>
                  </a:lnTo>
                  <a:lnTo>
                    <a:pt x="151" y="173"/>
                  </a:lnTo>
                  <a:lnTo>
                    <a:pt x="163" y="177"/>
                  </a:lnTo>
                  <a:lnTo>
                    <a:pt x="169" y="182"/>
                  </a:lnTo>
                  <a:lnTo>
                    <a:pt x="171" y="190"/>
                  </a:lnTo>
                  <a:lnTo>
                    <a:pt x="180" y="200"/>
                  </a:lnTo>
                  <a:lnTo>
                    <a:pt x="182" y="207"/>
                  </a:lnTo>
                  <a:lnTo>
                    <a:pt x="194" y="209"/>
                  </a:lnTo>
                  <a:lnTo>
                    <a:pt x="192" y="214"/>
                  </a:lnTo>
                  <a:lnTo>
                    <a:pt x="194" y="215"/>
                  </a:lnTo>
                  <a:lnTo>
                    <a:pt x="196" y="219"/>
                  </a:lnTo>
                  <a:lnTo>
                    <a:pt x="201" y="221"/>
                  </a:lnTo>
                  <a:lnTo>
                    <a:pt x="205" y="225"/>
                  </a:lnTo>
                  <a:lnTo>
                    <a:pt x="210" y="229"/>
                  </a:lnTo>
                  <a:lnTo>
                    <a:pt x="219" y="241"/>
                  </a:lnTo>
                  <a:lnTo>
                    <a:pt x="222" y="241"/>
                  </a:lnTo>
                  <a:lnTo>
                    <a:pt x="228" y="243"/>
                  </a:lnTo>
                  <a:lnTo>
                    <a:pt x="234" y="244"/>
                  </a:lnTo>
                  <a:lnTo>
                    <a:pt x="239" y="244"/>
                  </a:lnTo>
                  <a:lnTo>
                    <a:pt x="250" y="246"/>
                  </a:lnTo>
                  <a:lnTo>
                    <a:pt x="260" y="248"/>
                  </a:lnTo>
                  <a:lnTo>
                    <a:pt x="290" y="252"/>
                  </a:lnTo>
                  <a:lnTo>
                    <a:pt x="290" y="255"/>
                  </a:lnTo>
                  <a:lnTo>
                    <a:pt x="292" y="258"/>
                  </a:lnTo>
                  <a:lnTo>
                    <a:pt x="300" y="261"/>
                  </a:lnTo>
                  <a:lnTo>
                    <a:pt x="308" y="258"/>
                  </a:lnTo>
                  <a:lnTo>
                    <a:pt x="311" y="255"/>
                  </a:lnTo>
                  <a:lnTo>
                    <a:pt x="306" y="251"/>
                  </a:lnTo>
                  <a:lnTo>
                    <a:pt x="302" y="251"/>
                  </a:lnTo>
                  <a:lnTo>
                    <a:pt x="306" y="250"/>
                  </a:lnTo>
                  <a:lnTo>
                    <a:pt x="313" y="251"/>
                  </a:lnTo>
                  <a:lnTo>
                    <a:pt x="318" y="248"/>
                  </a:lnTo>
                  <a:lnTo>
                    <a:pt x="318" y="246"/>
                  </a:lnTo>
                  <a:lnTo>
                    <a:pt x="303" y="244"/>
                  </a:lnTo>
                  <a:lnTo>
                    <a:pt x="297" y="242"/>
                  </a:lnTo>
                  <a:lnTo>
                    <a:pt x="285" y="235"/>
                  </a:lnTo>
                  <a:lnTo>
                    <a:pt x="286" y="232"/>
                  </a:lnTo>
                  <a:lnTo>
                    <a:pt x="292" y="229"/>
                  </a:lnTo>
                  <a:lnTo>
                    <a:pt x="285" y="225"/>
                  </a:lnTo>
                  <a:lnTo>
                    <a:pt x="278" y="224"/>
                  </a:lnTo>
                  <a:lnTo>
                    <a:pt x="271" y="224"/>
                  </a:lnTo>
                  <a:lnTo>
                    <a:pt x="266" y="220"/>
                  </a:lnTo>
                  <a:lnTo>
                    <a:pt x="267" y="215"/>
                  </a:lnTo>
                  <a:lnTo>
                    <a:pt x="267" y="210"/>
                  </a:lnTo>
                  <a:lnTo>
                    <a:pt x="265" y="207"/>
                  </a:lnTo>
                  <a:lnTo>
                    <a:pt x="250" y="209"/>
                  </a:lnTo>
                  <a:lnTo>
                    <a:pt x="246" y="206"/>
                  </a:lnTo>
                  <a:lnTo>
                    <a:pt x="241" y="197"/>
                  </a:lnTo>
                  <a:lnTo>
                    <a:pt x="237" y="193"/>
                  </a:lnTo>
                  <a:lnTo>
                    <a:pt x="233" y="188"/>
                  </a:lnTo>
                  <a:lnTo>
                    <a:pt x="233" y="181"/>
                  </a:lnTo>
                  <a:lnTo>
                    <a:pt x="232" y="178"/>
                  </a:lnTo>
                  <a:lnTo>
                    <a:pt x="230" y="176"/>
                  </a:lnTo>
                  <a:lnTo>
                    <a:pt x="227" y="176"/>
                  </a:lnTo>
                  <a:lnTo>
                    <a:pt x="224" y="173"/>
                  </a:lnTo>
                  <a:lnTo>
                    <a:pt x="215" y="167"/>
                  </a:lnTo>
                  <a:lnTo>
                    <a:pt x="209" y="159"/>
                  </a:lnTo>
                  <a:lnTo>
                    <a:pt x="204" y="156"/>
                  </a:lnTo>
                  <a:lnTo>
                    <a:pt x="200" y="150"/>
                  </a:lnTo>
                  <a:lnTo>
                    <a:pt x="199" y="144"/>
                  </a:lnTo>
                  <a:lnTo>
                    <a:pt x="196" y="139"/>
                  </a:lnTo>
                  <a:lnTo>
                    <a:pt x="199" y="135"/>
                  </a:lnTo>
                  <a:lnTo>
                    <a:pt x="206" y="135"/>
                  </a:lnTo>
                  <a:lnTo>
                    <a:pt x="213" y="135"/>
                  </a:lnTo>
                  <a:lnTo>
                    <a:pt x="216" y="132"/>
                  </a:lnTo>
                  <a:lnTo>
                    <a:pt x="222" y="132"/>
                  </a:lnTo>
                  <a:lnTo>
                    <a:pt x="223" y="123"/>
                  </a:lnTo>
                  <a:lnTo>
                    <a:pt x="220" y="118"/>
                  </a:lnTo>
                  <a:lnTo>
                    <a:pt x="215" y="112"/>
                  </a:lnTo>
                  <a:lnTo>
                    <a:pt x="209" y="109"/>
                  </a:lnTo>
                  <a:lnTo>
                    <a:pt x="204" y="109"/>
                  </a:lnTo>
                  <a:lnTo>
                    <a:pt x="190" y="105"/>
                  </a:lnTo>
                  <a:lnTo>
                    <a:pt x="185" y="104"/>
                  </a:lnTo>
                  <a:lnTo>
                    <a:pt x="173" y="97"/>
                  </a:lnTo>
                  <a:lnTo>
                    <a:pt x="158" y="94"/>
                  </a:lnTo>
                  <a:lnTo>
                    <a:pt x="157" y="90"/>
                  </a:lnTo>
                  <a:lnTo>
                    <a:pt x="157" y="80"/>
                  </a:lnTo>
                  <a:lnTo>
                    <a:pt x="154" y="72"/>
                  </a:lnTo>
                  <a:lnTo>
                    <a:pt x="148" y="65"/>
                  </a:lnTo>
                  <a:lnTo>
                    <a:pt x="140" y="60"/>
                  </a:lnTo>
                  <a:lnTo>
                    <a:pt x="132" y="56"/>
                  </a:lnTo>
                  <a:lnTo>
                    <a:pt x="118" y="48"/>
                  </a:lnTo>
                  <a:lnTo>
                    <a:pt x="113" y="40"/>
                  </a:lnTo>
                  <a:lnTo>
                    <a:pt x="109" y="38"/>
                  </a:lnTo>
                  <a:lnTo>
                    <a:pt x="104" y="38"/>
                  </a:lnTo>
                  <a:lnTo>
                    <a:pt x="98" y="35"/>
                  </a:lnTo>
                  <a:lnTo>
                    <a:pt x="73" y="25"/>
                  </a:lnTo>
                  <a:lnTo>
                    <a:pt x="60" y="23"/>
                  </a:lnTo>
                  <a:lnTo>
                    <a:pt x="55" y="20"/>
                  </a:lnTo>
                  <a:lnTo>
                    <a:pt x="48" y="19"/>
                  </a:lnTo>
                  <a:lnTo>
                    <a:pt x="37" y="12"/>
                  </a:lnTo>
                  <a:lnTo>
                    <a:pt x="24" y="9"/>
                  </a:lnTo>
                  <a:lnTo>
                    <a:pt x="18" y="5"/>
                  </a:lnTo>
                  <a:lnTo>
                    <a:pt x="9" y="4"/>
                  </a:lnTo>
                  <a:lnTo>
                    <a:pt x="1" y="0"/>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09" name="Freeform 50"/>
            <p:cNvSpPr>
              <a:spLocks noChangeAspect="1"/>
            </p:cNvSpPr>
            <p:nvPr/>
          </p:nvSpPr>
          <p:spPr bwMode="auto">
            <a:xfrm>
              <a:off x="2710" y="2057"/>
              <a:ext cx="6" cy="7"/>
            </a:xfrm>
            <a:custGeom>
              <a:avLst/>
              <a:gdLst>
                <a:gd name="T0" fmla="*/ 2 w 8"/>
                <a:gd name="T1" fmla="*/ 0 h 6"/>
                <a:gd name="T2" fmla="*/ 2 w 8"/>
                <a:gd name="T3" fmla="*/ 1 h 6"/>
                <a:gd name="T4" fmla="*/ 1 w 8"/>
                <a:gd name="T5" fmla="*/ 13 h 6"/>
                <a:gd name="T6" fmla="*/ 0 w 8"/>
                <a:gd name="T7" fmla="*/ 15 h 6"/>
                <a:gd name="T8" fmla="*/ 0 w 8"/>
                <a:gd name="T9" fmla="*/ 17 h 6"/>
                <a:gd name="T10" fmla="*/ 1 w 8"/>
                <a:gd name="T11" fmla="*/ 17 h 6"/>
                <a:gd name="T12" fmla="*/ 2 w 8"/>
                <a:gd name="T13" fmla="*/ 17 h 6"/>
                <a:gd name="T14" fmla="*/ 2 w 8"/>
                <a:gd name="T15" fmla="*/ 17 h 6"/>
                <a:gd name="T16" fmla="*/ 2 w 8"/>
                <a:gd name="T17" fmla="*/ 20 h 6"/>
                <a:gd name="T18" fmla="*/ 2 w 8"/>
                <a:gd name="T19" fmla="*/ 15 h 6"/>
                <a:gd name="T20" fmla="*/ 2 w 8"/>
                <a:gd name="T21" fmla="*/ 13 h 6"/>
                <a:gd name="T22" fmla="*/ 2 w 8"/>
                <a:gd name="T23" fmla="*/ 1 h 6"/>
                <a:gd name="T24" fmla="*/ 2 w 8"/>
                <a:gd name="T25" fmla="*/ 1 h 6"/>
                <a:gd name="T26" fmla="*/ 2 w 8"/>
                <a:gd name="T27" fmla="*/ 0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6"/>
                <a:gd name="T44" fmla="*/ 8 w 8"/>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6">
                  <a:moveTo>
                    <a:pt x="6" y="0"/>
                  </a:moveTo>
                  <a:lnTo>
                    <a:pt x="5" y="1"/>
                  </a:lnTo>
                  <a:lnTo>
                    <a:pt x="1" y="3"/>
                  </a:lnTo>
                  <a:lnTo>
                    <a:pt x="0" y="4"/>
                  </a:lnTo>
                  <a:lnTo>
                    <a:pt x="0" y="5"/>
                  </a:lnTo>
                  <a:lnTo>
                    <a:pt x="1" y="5"/>
                  </a:lnTo>
                  <a:lnTo>
                    <a:pt x="3" y="5"/>
                  </a:lnTo>
                  <a:lnTo>
                    <a:pt x="4" y="5"/>
                  </a:lnTo>
                  <a:lnTo>
                    <a:pt x="5" y="6"/>
                  </a:lnTo>
                  <a:lnTo>
                    <a:pt x="5" y="4"/>
                  </a:lnTo>
                  <a:lnTo>
                    <a:pt x="6" y="3"/>
                  </a:lnTo>
                  <a:lnTo>
                    <a:pt x="6" y="1"/>
                  </a:lnTo>
                  <a:lnTo>
                    <a:pt x="8" y="1"/>
                  </a:lnTo>
                  <a:lnTo>
                    <a:pt x="6" y="0"/>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10" name="Freeform 51"/>
            <p:cNvSpPr>
              <a:spLocks noChangeAspect="1"/>
            </p:cNvSpPr>
            <p:nvPr/>
          </p:nvSpPr>
          <p:spPr bwMode="auto">
            <a:xfrm>
              <a:off x="2718" y="2059"/>
              <a:ext cx="6" cy="5"/>
            </a:xfrm>
            <a:custGeom>
              <a:avLst/>
              <a:gdLst>
                <a:gd name="T0" fmla="*/ 2 w 5"/>
                <a:gd name="T1" fmla="*/ 0 h 2"/>
                <a:gd name="T2" fmla="*/ 1 w 5"/>
                <a:gd name="T3" fmla="*/ 0 h 2"/>
                <a:gd name="T4" fmla="*/ 0 w 5"/>
                <a:gd name="T5" fmla="*/ 0 h 2"/>
                <a:gd name="T6" fmla="*/ 2 w 5"/>
                <a:gd name="T7" fmla="*/ 1950 h 2"/>
                <a:gd name="T8" fmla="*/ 2 w 5"/>
                <a:gd name="T9" fmla="*/ 3250 h 2"/>
                <a:gd name="T10" fmla="*/ 17 w 5"/>
                <a:gd name="T11" fmla="*/ 1950 h 2"/>
                <a:gd name="T12" fmla="*/ 20 w 5"/>
                <a:gd name="T13" fmla="*/ 3250 h 2"/>
                <a:gd name="T14" fmla="*/ 20 w 5"/>
                <a:gd name="T15" fmla="*/ 1950 h 2"/>
                <a:gd name="T16" fmla="*/ 2 w 5"/>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2"/>
                <a:gd name="T29" fmla="*/ 5 w 5"/>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2">
                  <a:moveTo>
                    <a:pt x="2" y="0"/>
                  </a:moveTo>
                  <a:lnTo>
                    <a:pt x="1" y="0"/>
                  </a:lnTo>
                  <a:lnTo>
                    <a:pt x="0" y="0"/>
                  </a:lnTo>
                  <a:lnTo>
                    <a:pt x="2" y="1"/>
                  </a:lnTo>
                  <a:lnTo>
                    <a:pt x="2" y="2"/>
                  </a:lnTo>
                  <a:lnTo>
                    <a:pt x="4" y="1"/>
                  </a:lnTo>
                  <a:lnTo>
                    <a:pt x="5" y="2"/>
                  </a:lnTo>
                  <a:lnTo>
                    <a:pt x="5" y="1"/>
                  </a:lnTo>
                  <a:lnTo>
                    <a:pt x="2" y="0"/>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11" name="Freeform 52"/>
            <p:cNvSpPr>
              <a:spLocks noChangeAspect="1"/>
            </p:cNvSpPr>
            <p:nvPr/>
          </p:nvSpPr>
          <p:spPr bwMode="auto">
            <a:xfrm>
              <a:off x="1281" y="624"/>
              <a:ext cx="2175" cy="1512"/>
            </a:xfrm>
            <a:custGeom>
              <a:avLst/>
              <a:gdLst>
                <a:gd name="T0" fmla="*/ 3112 w 1967"/>
                <a:gd name="T1" fmla="*/ 3071 h 1370"/>
                <a:gd name="T2" fmla="*/ 3031 w 1967"/>
                <a:gd name="T3" fmla="*/ 3150 h 1370"/>
                <a:gd name="T4" fmla="*/ 2864 w 1967"/>
                <a:gd name="T5" fmla="*/ 3271 h 1370"/>
                <a:gd name="T6" fmla="*/ 2696 w 1967"/>
                <a:gd name="T7" fmla="*/ 3175 h 1370"/>
                <a:gd name="T8" fmla="*/ 2478 w 1967"/>
                <a:gd name="T9" fmla="*/ 3039 h 1370"/>
                <a:gd name="T10" fmla="*/ 2252 w 1967"/>
                <a:gd name="T11" fmla="*/ 3079 h 1370"/>
                <a:gd name="T12" fmla="*/ 2144 w 1967"/>
                <a:gd name="T13" fmla="*/ 3152 h 1370"/>
                <a:gd name="T14" fmla="*/ 1896 w 1967"/>
                <a:gd name="T15" fmla="*/ 2974 h 1370"/>
                <a:gd name="T16" fmla="*/ 1921 w 1967"/>
                <a:gd name="T17" fmla="*/ 2668 h 1370"/>
                <a:gd name="T18" fmla="*/ 1756 w 1967"/>
                <a:gd name="T19" fmla="*/ 2515 h 1370"/>
                <a:gd name="T20" fmla="*/ 1470 w 1967"/>
                <a:gd name="T21" fmla="*/ 2630 h 1370"/>
                <a:gd name="T22" fmla="*/ 1256 w 1967"/>
                <a:gd name="T23" fmla="*/ 2610 h 1370"/>
                <a:gd name="T24" fmla="*/ 1122 w 1967"/>
                <a:gd name="T25" fmla="*/ 2637 h 1370"/>
                <a:gd name="T26" fmla="*/ 984 w 1967"/>
                <a:gd name="T27" fmla="*/ 2639 h 1370"/>
                <a:gd name="T28" fmla="*/ 859 w 1967"/>
                <a:gd name="T29" fmla="*/ 2574 h 1370"/>
                <a:gd name="T30" fmla="*/ 793 w 1967"/>
                <a:gd name="T31" fmla="*/ 2530 h 1370"/>
                <a:gd name="T32" fmla="*/ 602 w 1967"/>
                <a:gd name="T33" fmla="*/ 2429 h 1370"/>
                <a:gd name="T34" fmla="*/ 496 w 1967"/>
                <a:gd name="T35" fmla="*/ 2387 h 1370"/>
                <a:gd name="T36" fmla="*/ 415 w 1967"/>
                <a:gd name="T37" fmla="*/ 2351 h 1370"/>
                <a:gd name="T38" fmla="*/ 396 w 1967"/>
                <a:gd name="T39" fmla="*/ 2216 h 1370"/>
                <a:gd name="T40" fmla="*/ 456 w 1967"/>
                <a:gd name="T41" fmla="*/ 2197 h 1370"/>
                <a:gd name="T42" fmla="*/ 432 w 1967"/>
                <a:gd name="T43" fmla="*/ 2088 h 1370"/>
                <a:gd name="T44" fmla="*/ 515 w 1967"/>
                <a:gd name="T45" fmla="*/ 1966 h 1370"/>
                <a:gd name="T46" fmla="*/ 456 w 1967"/>
                <a:gd name="T47" fmla="*/ 1915 h 1370"/>
                <a:gd name="T48" fmla="*/ 314 w 1967"/>
                <a:gd name="T49" fmla="*/ 1955 h 1370"/>
                <a:gd name="T50" fmla="*/ 176 w 1967"/>
                <a:gd name="T51" fmla="*/ 1894 h 1370"/>
                <a:gd name="T52" fmla="*/ 112 w 1967"/>
                <a:gd name="T53" fmla="*/ 1812 h 1370"/>
                <a:gd name="T54" fmla="*/ 80 w 1967"/>
                <a:gd name="T55" fmla="*/ 1659 h 1370"/>
                <a:gd name="T56" fmla="*/ 171 w 1967"/>
                <a:gd name="T57" fmla="*/ 1482 h 1370"/>
                <a:gd name="T58" fmla="*/ 522 w 1967"/>
                <a:gd name="T59" fmla="*/ 1234 h 1370"/>
                <a:gd name="T60" fmla="*/ 669 w 1967"/>
                <a:gd name="T61" fmla="*/ 939 h 1370"/>
                <a:gd name="T62" fmla="*/ 937 w 1967"/>
                <a:gd name="T63" fmla="*/ 643 h 1370"/>
                <a:gd name="T64" fmla="*/ 1257 w 1967"/>
                <a:gd name="T65" fmla="*/ 679 h 1370"/>
                <a:gd name="T66" fmla="*/ 1500 w 1967"/>
                <a:gd name="T67" fmla="*/ 990 h 1370"/>
                <a:gd name="T68" fmla="*/ 2061 w 1967"/>
                <a:gd name="T69" fmla="*/ 1221 h 1370"/>
                <a:gd name="T70" fmla="*/ 2510 w 1967"/>
                <a:gd name="T71" fmla="*/ 1314 h 1370"/>
                <a:gd name="T72" fmla="*/ 2981 w 1967"/>
                <a:gd name="T73" fmla="*/ 1111 h 1370"/>
                <a:gd name="T74" fmla="*/ 3348 w 1967"/>
                <a:gd name="T75" fmla="*/ 841 h 1370"/>
                <a:gd name="T76" fmla="*/ 3436 w 1967"/>
                <a:gd name="T77" fmla="*/ 679 h 1370"/>
                <a:gd name="T78" fmla="*/ 3348 w 1967"/>
                <a:gd name="T79" fmla="*/ 432 h 1370"/>
                <a:gd name="T80" fmla="*/ 3670 w 1967"/>
                <a:gd name="T81" fmla="*/ 178 h 1370"/>
                <a:gd name="T82" fmla="*/ 3943 w 1967"/>
                <a:gd name="T83" fmla="*/ 29 h 1370"/>
                <a:gd name="T84" fmla="*/ 4141 w 1967"/>
                <a:gd name="T85" fmla="*/ 267 h 1370"/>
                <a:gd name="T86" fmla="*/ 4442 w 1967"/>
                <a:gd name="T87" fmla="*/ 563 h 1370"/>
                <a:gd name="T88" fmla="*/ 4759 w 1967"/>
                <a:gd name="T89" fmla="*/ 631 h 1370"/>
                <a:gd name="T90" fmla="*/ 4485 w 1967"/>
                <a:gd name="T91" fmla="*/ 1048 h 1370"/>
                <a:gd name="T92" fmla="*/ 4196 w 1967"/>
                <a:gd name="T93" fmla="*/ 1380 h 1370"/>
                <a:gd name="T94" fmla="*/ 3799 w 1967"/>
                <a:gd name="T95" fmla="*/ 1585 h 1370"/>
                <a:gd name="T96" fmla="*/ 3750 w 1967"/>
                <a:gd name="T97" fmla="*/ 1532 h 1370"/>
                <a:gd name="T98" fmla="*/ 3570 w 1967"/>
                <a:gd name="T99" fmla="*/ 1562 h 1370"/>
                <a:gd name="T100" fmla="*/ 3503 w 1967"/>
                <a:gd name="T101" fmla="*/ 1723 h 1370"/>
                <a:gd name="T102" fmla="*/ 3750 w 1967"/>
                <a:gd name="T103" fmla="*/ 1775 h 1370"/>
                <a:gd name="T104" fmla="*/ 3700 w 1967"/>
                <a:gd name="T105" fmla="*/ 1850 h 1370"/>
                <a:gd name="T106" fmla="*/ 3559 w 1967"/>
                <a:gd name="T107" fmla="*/ 2029 h 1370"/>
                <a:gd name="T108" fmla="*/ 3716 w 1967"/>
                <a:gd name="T109" fmla="*/ 2293 h 1370"/>
                <a:gd name="T110" fmla="*/ 3745 w 1967"/>
                <a:gd name="T111" fmla="*/ 2375 h 1370"/>
                <a:gd name="T112" fmla="*/ 3751 w 1967"/>
                <a:gd name="T113" fmla="*/ 2463 h 1370"/>
                <a:gd name="T114" fmla="*/ 3731 w 1967"/>
                <a:gd name="T115" fmla="*/ 2596 h 1370"/>
                <a:gd name="T116" fmla="*/ 3607 w 1967"/>
                <a:gd name="T117" fmla="*/ 2753 h 1370"/>
                <a:gd name="T118" fmla="*/ 3554 w 1967"/>
                <a:gd name="T119" fmla="*/ 2844 h 1370"/>
                <a:gd name="T120" fmla="*/ 3434 w 1967"/>
                <a:gd name="T121" fmla="*/ 2973 h 1370"/>
                <a:gd name="T122" fmla="*/ 3282 w 1967"/>
                <a:gd name="T123" fmla="*/ 3066 h 13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67"/>
                <a:gd name="T187" fmla="*/ 0 h 1370"/>
                <a:gd name="T188" fmla="*/ 1967 w 1967"/>
                <a:gd name="T189" fmla="*/ 1370 h 13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67" h="1370">
                  <a:moveTo>
                    <a:pt x="1315" y="1293"/>
                  </a:moveTo>
                  <a:lnTo>
                    <a:pt x="1313" y="1295"/>
                  </a:lnTo>
                  <a:lnTo>
                    <a:pt x="1311" y="1294"/>
                  </a:lnTo>
                  <a:lnTo>
                    <a:pt x="1311" y="1293"/>
                  </a:lnTo>
                  <a:lnTo>
                    <a:pt x="1309" y="1290"/>
                  </a:lnTo>
                  <a:lnTo>
                    <a:pt x="1305" y="1291"/>
                  </a:lnTo>
                  <a:lnTo>
                    <a:pt x="1304" y="1291"/>
                  </a:lnTo>
                  <a:lnTo>
                    <a:pt x="1304" y="1293"/>
                  </a:lnTo>
                  <a:lnTo>
                    <a:pt x="1304" y="1294"/>
                  </a:lnTo>
                  <a:lnTo>
                    <a:pt x="1306" y="1296"/>
                  </a:lnTo>
                  <a:lnTo>
                    <a:pt x="1304" y="1298"/>
                  </a:lnTo>
                  <a:lnTo>
                    <a:pt x="1296" y="1299"/>
                  </a:lnTo>
                  <a:lnTo>
                    <a:pt x="1295" y="1296"/>
                  </a:lnTo>
                  <a:lnTo>
                    <a:pt x="1296" y="1295"/>
                  </a:lnTo>
                  <a:lnTo>
                    <a:pt x="1295" y="1291"/>
                  </a:lnTo>
                  <a:lnTo>
                    <a:pt x="1288" y="1287"/>
                  </a:lnTo>
                  <a:lnTo>
                    <a:pt x="1283" y="1285"/>
                  </a:lnTo>
                  <a:lnTo>
                    <a:pt x="1282" y="1282"/>
                  </a:lnTo>
                  <a:lnTo>
                    <a:pt x="1281" y="1289"/>
                  </a:lnTo>
                  <a:lnTo>
                    <a:pt x="1281" y="1295"/>
                  </a:lnTo>
                  <a:lnTo>
                    <a:pt x="1282" y="1300"/>
                  </a:lnTo>
                  <a:lnTo>
                    <a:pt x="1281" y="1302"/>
                  </a:lnTo>
                  <a:lnTo>
                    <a:pt x="1278" y="1303"/>
                  </a:lnTo>
                  <a:lnTo>
                    <a:pt x="1277" y="1303"/>
                  </a:lnTo>
                  <a:lnTo>
                    <a:pt x="1272" y="1296"/>
                  </a:lnTo>
                  <a:lnTo>
                    <a:pt x="1268" y="1293"/>
                  </a:lnTo>
                  <a:lnTo>
                    <a:pt x="1267" y="1289"/>
                  </a:lnTo>
                  <a:lnTo>
                    <a:pt x="1263" y="1299"/>
                  </a:lnTo>
                  <a:lnTo>
                    <a:pt x="1263" y="1304"/>
                  </a:lnTo>
                  <a:lnTo>
                    <a:pt x="1263" y="1307"/>
                  </a:lnTo>
                  <a:lnTo>
                    <a:pt x="1263" y="1312"/>
                  </a:lnTo>
                  <a:lnTo>
                    <a:pt x="1262" y="1313"/>
                  </a:lnTo>
                  <a:lnTo>
                    <a:pt x="1259" y="1313"/>
                  </a:lnTo>
                  <a:lnTo>
                    <a:pt x="1250" y="1317"/>
                  </a:lnTo>
                  <a:lnTo>
                    <a:pt x="1244" y="1317"/>
                  </a:lnTo>
                  <a:lnTo>
                    <a:pt x="1240" y="1319"/>
                  </a:lnTo>
                  <a:lnTo>
                    <a:pt x="1235" y="1319"/>
                  </a:lnTo>
                  <a:lnTo>
                    <a:pt x="1232" y="1318"/>
                  </a:lnTo>
                  <a:lnTo>
                    <a:pt x="1227" y="1319"/>
                  </a:lnTo>
                  <a:lnTo>
                    <a:pt x="1221" y="1324"/>
                  </a:lnTo>
                  <a:lnTo>
                    <a:pt x="1215" y="1327"/>
                  </a:lnTo>
                  <a:lnTo>
                    <a:pt x="1207" y="1328"/>
                  </a:lnTo>
                  <a:lnTo>
                    <a:pt x="1202" y="1327"/>
                  </a:lnTo>
                  <a:lnTo>
                    <a:pt x="1199" y="1330"/>
                  </a:lnTo>
                  <a:lnTo>
                    <a:pt x="1194" y="1332"/>
                  </a:lnTo>
                  <a:lnTo>
                    <a:pt x="1185" y="1335"/>
                  </a:lnTo>
                  <a:lnTo>
                    <a:pt x="1180" y="1332"/>
                  </a:lnTo>
                  <a:lnTo>
                    <a:pt x="1174" y="1347"/>
                  </a:lnTo>
                  <a:lnTo>
                    <a:pt x="1179" y="1355"/>
                  </a:lnTo>
                  <a:lnTo>
                    <a:pt x="1180" y="1359"/>
                  </a:lnTo>
                  <a:lnTo>
                    <a:pt x="1180" y="1367"/>
                  </a:lnTo>
                  <a:lnTo>
                    <a:pt x="1171" y="1370"/>
                  </a:lnTo>
                  <a:lnTo>
                    <a:pt x="1165" y="1367"/>
                  </a:lnTo>
                  <a:lnTo>
                    <a:pt x="1156" y="1349"/>
                  </a:lnTo>
                  <a:lnTo>
                    <a:pt x="1155" y="1345"/>
                  </a:lnTo>
                  <a:lnTo>
                    <a:pt x="1155" y="1342"/>
                  </a:lnTo>
                  <a:lnTo>
                    <a:pt x="1160" y="1330"/>
                  </a:lnTo>
                  <a:lnTo>
                    <a:pt x="1157" y="1326"/>
                  </a:lnTo>
                  <a:lnTo>
                    <a:pt x="1154" y="1327"/>
                  </a:lnTo>
                  <a:lnTo>
                    <a:pt x="1147" y="1331"/>
                  </a:lnTo>
                  <a:lnTo>
                    <a:pt x="1141" y="1331"/>
                  </a:lnTo>
                  <a:lnTo>
                    <a:pt x="1138" y="1328"/>
                  </a:lnTo>
                  <a:lnTo>
                    <a:pt x="1138" y="1326"/>
                  </a:lnTo>
                  <a:lnTo>
                    <a:pt x="1127" y="1322"/>
                  </a:lnTo>
                  <a:lnTo>
                    <a:pt x="1122" y="1321"/>
                  </a:lnTo>
                  <a:lnTo>
                    <a:pt x="1119" y="1321"/>
                  </a:lnTo>
                  <a:lnTo>
                    <a:pt x="1117" y="1326"/>
                  </a:lnTo>
                  <a:lnTo>
                    <a:pt x="1111" y="1327"/>
                  </a:lnTo>
                  <a:lnTo>
                    <a:pt x="1111" y="1331"/>
                  </a:lnTo>
                  <a:lnTo>
                    <a:pt x="1110" y="1324"/>
                  </a:lnTo>
                  <a:lnTo>
                    <a:pt x="1106" y="1327"/>
                  </a:lnTo>
                  <a:lnTo>
                    <a:pt x="1103" y="1330"/>
                  </a:lnTo>
                  <a:lnTo>
                    <a:pt x="1097" y="1326"/>
                  </a:lnTo>
                  <a:lnTo>
                    <a:pt x="1087" y="1327"/>
                  </a:lnTo>
                  <a:lnTo>
                    <a:pt x="1081" y="1326"/>
                  </a:lnTo>
                  <a:lnTo>
                    <a:pt x="1078" y="1322"/>
                  </a:lnTo>
                  <a:lnTo>
                    <a:pt x="1064" y="1314"/>
                  </a:lnTo>
                  <a:lnTo>
                    <a:pt x="1061" y="1308"/>
                  </a:lnTo>
                  <a:lnTo>
                    <a:pt x="1058" y="1299"/>
                  </a:lnTo>
                  <a:lnTo>
                    <a:pt x="1061" y="1290"/>
                  </a:lnTo>
                  <a:lnTo>
                    <a:pt x="1058" y="1284"/>
                  </a:lnTo>
                  <a:lnTo>
                    <a:pt x="1047" y="1284"/>
                  </a:lnTo>
                  <a:lnTo>
                    <a:pt x="1039" y="1281"/>
                  </a:lnTo>
                  <a:lnTo>
                    <a:pt x="1030" y="1277"/>
                  </a:lnTo>
                  <a:lnTo>
                    <a:pt x="1022" y="1272"/>
                  </a:lnTo>
                  <a:lnTo>
                    <a:pt x="1013" y="1270"/>
                  </a:lnTo>
                  <a:lnTo>
                    <a:pt x="1010" y="1270"/>
                  </a:lnTo>
                  <a:lnTo>
                    <a:pt x="1003" y="1276"/>
                  </a:lnTo>
                  <a:lnTo>
                    <a:pt x="998" y="1280"/>
                  </a:lnTo>
                  <a:lnTo>
                    <a:pt x="989" y="1285"/>
                  </a:lnTo>
                  <a:lnTo>
                    <a:pt x="985" y="1286"/>
                  </a:lnTo>
                  <a:lnTo>
                    <a:pt x="980" y="1284"/>
                  </a:lnTo>
                  <a:lnTo>
                    <a:pt x="975" y="1289"/>
                  </a:lnTo>
                  <a:lnTo>
                    <a:pt x="970" y="1291"/>
                  </a:lnTo>
                  <a:lnTo>
                    <a:pt x="968" y="1287"/>
                  </a:lnTo>
                  <a:lnTo>
                    <a:pt x="960" y="1290"/>
                  </a:lnTo>
                  <a:lnTo>
                    <a:pt x="956" y="1287"/>
                  </a:lnTo>
                  <a:lnTo>
                    <a:pt x="952" y="1287"/>
                  </a:lnTo>
                  <a:lnTo>
                    <a:pt x="945" y="1293"/>
                  </a:lnTo>
                  <a:lnTo>
                    <a:pt x="941" y="1293"/>
                  </a:lnTo>
                  <a:lnTo>
                    <a:pt x="937" y="1289"/>
                  </a:lnTo>
                  <a:lnTo>
                    <a:pt x="929" y="1287"/>
                  </a:lnTo>
                  <a:lnTo>
                    <a:pt x="927" y="1286"/>
                  </a:lnTo>
                  <a:lnTo>
                    <a:pt x="926" y="1287"/>
                  </a:lnTo>
                  <a:lnTo>
                    <a:pt x="923" y="1290"/>
                  </a:lnTo>
                  <a:lnTo>
                    <a:pt x="919" y="1295"/>
                  </a:lnTo>
                  <a:lnTo>
                    <a:pt x="919" y="1298"/>
                  </a:lnTo>
                  <a:lnTo>
                    <a:pt x="915" y="1295"/>
                  </a:lnTo>
                  <a:lnTo>
                    <a:pt x="915" y="1294"/>
                  </a:lnTo>
                  <a:lnTo>
                    <a:pt x="904" y="1293"/>
                  </a:lnTo>
                  <a:lnTo>
                    <a:pt x="899" y="1298"/>
                  </a:lnTo>
                  <a:lnTo>
                    <a:pt x="898" y="1304"/>
                  </a:lnTo>
                  <a:lnTo>
                    <a:pt x="899" y="1314"/>
                  </a:lnTo>
                  <a:lnTo>
                    <a:pt x="903" y="1324"/>
                  </a:lnTo>
                  <a:lnTo>
                    <a:pt x="903" y="1332"/>
                  </a:lnTo>
                  <a:lnTo>
                    <a:pt x="900" y="1335"/>
                  </a:lnTo>
                  <a:lnTo>
                    <a:pt x="887" y="1337"/>
                  </a:lnTo>
                  <a:lnTo>
                    <a:pt x="885" y="1322"/>
                  </a:lnTo>
                  <a:lnTo>
                    <a:pt x="884" y="1318"/>
                  </a:lnTo>
                  <a:lnTo>
                    <a:pt x="877" y="1317"/>
                  </a:lnTo>
                  <a:lnTo>
                    <a:pt x="868" y="1324"/>
                  </a:lnTo>
                  <a:lnTo>
                    <a:pt x="857" y="1326"/>
                  </a:lnTo>
                  <a:lnTo>
                    <a:pt x="845" y="1316"/>
                  </a:lnTo>
                  <a:lnTo>
                    <a:pt x="844" y="1309"/>
                  </a:lnTo>
                  <a:lnTo>
                    <a:pt x="834" y="1305"/>
                  </a:lnTo>
                  <a:lnTo>
                    <a:pt x="825" y="1304"/>
                  </a:lnTo>
                  <a:lnTo>
                    <a:pt x="826" y="1293"/>
                  </a:lnTo>
                  <a:lnTo>
                    <a:pt x="831" y="1276"/>
                  </a:lnTo>
                  <a:lnTo>
                    <a:pt x="821" y="1271"/>
                  </a:lnTo>
                  <a:lnTo>
                    <a:pt x="814" y="1266"/>
                  </a:lnTo>
                  <a:lnTo>
                    <a:pt x="814" y="1254"/>
                  </a:lnTo>
                  <a:lnTo>
                    <a:pt x="810" y="1245"/>
                  </a:lnTo>
                  <a:lnTo>
                    <a:pt x="810" y="1239"/>
                  </a:lnTo>
                  <a:lnTo>
                    <a:pt x="798" y="1239"/>
                  </a:lnTo>
                  <a:lnTo>
                    <a:pt x="787" y="1240"/>
                  </a:lnTo>
                  <a:lnTo>
                    <a:pt x="782" y="1244"/>
                  </a:lnTo>
                  <a:lnTo>
                    <a:pt x="773" y="1252"/>
                  </a:lnTo>
                  <a:lnTo>
                    <a:pt x="770" y="1249"/>
                  </a:lnTo>
                  <a:lnTo>
                    <a:pt x="775" y="1239"/>
                  </a:lnTo>
                  <a:lnTo>
                    <a:pt x="777" y="1234"/>
                  </a:lnTo>
                  <a:lnTo>
                    <a:pt x="775" y="1225"/>
                  </a:lnTo>
                  <a:lnTo>
                    <a:pt x="778" y="1216"/>
                  </a:lnTo>
                  <a:lnTo>
                    <a:pt x="780" y="1205"/>
                  </a:lnTo>
                  <a:lnTo>
                    <a:pt x="787" y="1198"/>
                  </a:lnTo>
                  <a:lnTo>
                    <a:pt x="789" y="1193"/>
                  </a:lnTo>
                  <a:lnTo>
                    <a:pt x="793" y="1192"/>
                  </a:lnTo>
                  <a:lnTo>
                    <a:pt x="798" y="1184"/>
                  </a:lnTo>
                  <a:lnTo>
                    <a:pt x="805" y="1169"/>
                  </a:lnTo>
                  <a:lnTo>
                    <a:pt x="805" y="1164"/>
                  </a:lnTo>
                  <a:lnTo>
                    <a:pt x="806" y="1147"/>
                  </a:lnTo>
                  <a:lnTo>
                    <a:pt x="805" y="1135"/>
                  </a:lnTo>
                  <a:lnTo>
                    <a:pt x="801" y="1117"/>
                  </a:lnTo>
                  <a:lnTo>
                    <a:pt x="792" y="1115"/>
                  </a:lnTo>
                  <a:lnTo>
                    <a:pt x="788" y="1110"/>
                  </a:lnTo>
                  <a:lnTo>
                    <a:pt x="787" y="1100"/>
                  </a:lnTo>
                  <a:lnTo>
                    <a:pt x="779" y="1092"/>
                  </a:lnTo>
                  <a:lnTo>
                    <a:pt x="773" y="1089"/>
                  </a:lnTo>
                  <a:lnTo>
                    <a:pt x="770" y="1089"/>
                  </a:lnTo>
                  <a:lnTo>
                    <a:pt x="768" y="1092"/>
                  </a:lnTo>
                  <a:lnTo>
                    <a:pt x="763" y="1094"/>
                  </a:lnTo>
                  <a:lnTo>
                    <a:pt x="760" y="1087"/>
                  </a:lnTo>
                  <a:lnTo>
                    <a:pt x="754" y="1085"/>
                  </a:lnTo>
                  <a:lnTo>
                    <a:pt x="746" y="1085"/>
                  </a:lnTo>
                  <a:lnTo>
                    <a:pt x="741" y="1082"/>
                  </a:lnTo>
                  <a:lnTo>
                    <a:pt x="730" y="1082"/>
                  </a:lnTo>
                  <a:lnTo>
                    <a:pt x="732" y="1073"/>
                  </a:lnTo>
                  <a:lnTo>
                    <a:pt x="732" y="1064"/>
                  </a:lnTo>
                  <a:lnTo>
                    <a:pt x="724" y="1063"/>
                  </a:lnTo>
                  <a:lnTo>
                    <a:pt x="723" y="1057"/>
                  </a:lnTo>
                  <a:lnTo>
                    <a:pt x="724" y="1052"/>
                  </a:lnTo>
                  <a:lnTo>
                    <a:pt x="718" y="1045"/>
                  </a:lnTo>
                  <a:lnTo>
                    <a:pt x="712" y="1047"/>
                  </a:lnTo>
                  <a:lnTo>
                    <a:pt x="703" y="1053"/>
                  </a:lnTo>
                  <a:lnTo>
                    <a:pt x="695" y="1056"/>
                  </a:lnTo>
                  <a:lnTo>
                    <a:pt x="684" y="1056"/>
                  </a:lnTo>
                  <a:lnTo>
                    <a:pt x="679" y="1054"/>
                  </a:lnTo>
                  <a:lnTo>
                    <a:pt x="674" y="1052"/>
                  </a:lnTo>
                  <a:lnTo>
                    <a:pt x="672" y="1052"/>
                  </a:lnTo>
                  <a:lnTo>
                    <a:pt x="666" y="1054"/>
                  </a:lnTo>
                  <a:lnTo>
                    <a:pt x="661" y="1058"/>
                  </a:lnTo>
                  <a:lnTo>
                    <a:pt x="657" y="1064"/>
                  </a:lnTo>
                  <a:lnTo>
                    <a:pt x="645" y="1075"/>
                  </a:lnTo>
                  <a:lnTo>
                    <a:pt x="637" y="1077"/>
                  </a:lnTo>
                  <a:lnTo>
                    <a:pt x="629" y="1086"/>
                  </a:lnTo>
                  <a:lnTo>
                    <a:pt x="623" y="1091"/>
                  </a:lnTo>
                  <a:lnTo>
                    <a:pt x="614" y="1095"/>
                  </a:lnTo>
                  <a:lnTo>
                    <a:pt x="606" y="1100"/>
                  </a:lnTo>
                  <a:lnTo>
                    <a:pt x="591" y="1103"/>
                  </a:lnTo>
                  <a:lnTo>
                    <a:pt x="581" y="1107"/>
                  </a:lnTo>
                  <a:lnTo>
                    <a:pt x="581" y="1108"/>
                  </a:lnTo>
                  <a:lnTo>
                    <a:pt x="581" y="1107"/>
                  </a:lnTo>
                  <a:lnTo>
                    <a:pt x="573" y="1101"/>
                  </a:lnTo>
                  <a:lnTo>
                    <a:pt x="572" y="1100"/>
                  </a:lnTo>
                  <a:lnTo>
                    <a:pt x="569" y="1099"/>
                  </a:lnTo>
                  <a:lnTo>
                    <a:pt x="561" y="1101"/>
                  </a:lnTo>
                  <a:lnTo>
                    <a:pt x="559" y="1101"/>
                  </a:lnTo>
                  <a:lnTo>
                    <a:pt x="550" y="1099"/>
                  </a:lnTo>
                  <a:lnTo>
                    <a:pt x="541" y="1098"/>
                  </a:lnTo>
                  <a:lnTo>
                    <a:pt x="537" y="1094"/>
                  </a:lnTo>
                  <a:lnTo>
                    <a:pt x="537" y="1092"/>
                  </a:lnTo>
                  <a:lnTo>
                    <a:pt x="535" y="1090"/>
                  </a:lnTo>
                  <a:lnTo>
                    <a:pt x="531" y="1089"/>
                  </a:lnTo>
                  <a:lnTo>
                    <a:pt x="523" y="1090"/>
                  </a:lnTo>
                  <a:lnTo>
                    <a:pt x="517" y="1092"/>
                  </a:lnTo>
                  <a:lnTo>
                    <a:pt x="509" y="1099"/>
                  </a:lnTo>
                  <a:lnTo>
                    <a:pt x="504" y="1108"/>
                  </a:lnTo>
                  <a:lnTo>
                    <a:pt x="491" y="1121"/>
                  </a:lnTo>
                  <a:lnTo>
                    <a:pt x="491" y="1123"/>
                  </a:lnTo>
                  <a:lnTo>
                    <a:pt x="488" y="1123"/>
                  </a:lnTo>
                  <a:lnTo>
                    <a:pt x="485" y="1122"/>
                  </a:lnTo>
                  <a:lnTo>
                    <a:pt x="485" y="1121"/>
                  </a:lnTo>
                  <a:lnTo>
                    <a:pt x="484" y="1117"/>
                  </a:lnTo>
                  <a:lnTo>
                    <a:pt x="486" y="1109"/>
                  </a:lnTo>
                  <a:lnTo>
                    <a:pt x="486" y="1105"/>
                  </a:lnTo>
                  <a:lnTo>
                    <a:pt x="485" y="1100"/>
                  </a:lnTo>
                  <a:lnTo>
                    <a:pt x="484" y="1098"/>
                  </a:lnTo>
                  <a:lnTo>
                    <a:pt x="481" y="1096"/>
                  </a:lnTo>
                  <a:lnTo>
                    <a:pt x="479" y="1096"/>
                  </a:lnTo>
                  <a:lnTo>
                    <a:pt x="474" y="1100"/>
                  </a:lnTo>
                  <a:lnTo>
                    <a:pt x="469" y="1100"/>
                  </a:lnTo>
                  <a:lnTo>
                    <a:pt x="463" y="1103"/>
                  </a:lnTo>
                  <a:lnTo>
                    <a:pt x="463" y="1104"/>
                  </a:lnTo>
                  <a:lnTo>
                    <a:pt x="461" y="1103"/>
                  </a:lnTo>
                  <a:lnTo>
                    <a:pt x="457" y="1104"/>
                  </a:lnTo>
                  <a:lnTo>
                    <a:pt x="453" y="1108"/>
                  </a:lnTo>
                  <a:lnTo>
                    <a:pt x="451" y="1108"/>
                  </a:lnTo>
                  <a:lnTo>
                    <a:pt x="443" y="1107"/>
                  </a:lnTo>
                  <a:lnTo>
                    <a:pt x="439" y="1108"/>
                  </a:lnTo>
                  <a:lnTo>
                    <a:pt x="437" y="1107"/>
                  </a:lnTo>
                  <a:lnTo>
                    <a:pt x="433" y="1105"/>
                  </a:lnTo>
                  <a:lnTo>
                    <a:pt x="427" y="1103"/>
                  </a:lnTo>
                  <a:lnTo>
                    <a:pt x="423" y="1099"/>
                  </a:lnTo>
                  <a:lnTo>
                    <a:pt x="418" y="1099"/>
                  </a:lnTo>
                  <a:lnTo>
                    <a:pt x="415" y="1100"/>
                  </a:lnTo>
                  <a:lnTo>
                    <a:pt x="412" y="1104"/>
                  </a:lnTo>
                  <a:lnTo>
                    <a:pt x="411" y="1104"/>
                  </a:lnTo>
                  <a:lnTo>
                    <a:pt x="407" y="1103"/>
                  </a:lnTo>
                  <a:lnTo>
                    <a:pt x="405" y="1104"/>
                  </a:lnTo>
                  <a:lnTo>
                    <a:pt x="401" y="1101"/>
                  </a:lnTo>
                  <a:lnTo>
                    <a:pt x="398" y="1103"/>
                  </a:lnTo>
                  <a:lnTo>
                    <a:pt x="395" y="1104"/>
                  </a:lnTo>
                  <a:lnTo>
                    <a:pt x="393" y="1101"/>
                  </a:lnTo>
                  <a:lnTo>
                    <a:pt x="391" y="1099"/>
                  </a:lnTo>
                  <a:lnTo>
                    <a:pt x="390" y="1096"/>
                  </a:lnTo>
                  <a:lnTo>
                    <a:pt x="387" y="1092"/>
                  </a:lnTo>
                  <a:lnTo>
                    <a:pt x="382" y="1091"/>
                  </a:lnTo>
                  <a:lnTo>
                    <a:pt x="378" y="1092"/>
                  </a:lnTo>
                  <a:lnTo>
                    <a:pt x="369" y="1087"/>
                  </a:lnTo>
                  <a:lnTo>
                    <a:pt x="368" y="1084"/>
                  </a:lnTo>
                  <a:lnTo>
                    <a:pt x="370" y="1076"/>
                  </a:lnTo>
                  <a:lnTo>
                    <a:pt x="369" y="1076"/>
                  </a:lnTo>
                  <a:lnTo>
                    <a:pt x="365" y="1077"/>
                  </a:lnTo>
                  <a:lnTo>
                    <a:pt x="363" y="1078"/>
                  </a:lnTo>
                  <a:lnTo>
                    <a:pt x="358" y="1077"/>
                  </a:lnTo>
                  <a:lnTo>
                    <a:pt x="354" y="1076"/>
                  </a:lnTo>
                  <a:lnTo>
                    <a:pt x="350" y="1076"/>
                  </a:lnTo>
                  <a:lnTo>
                    <a:pt x="348" y="1075"/>
                  </a:lnTo>
                  <a:lnTo>
                    <a:pt x="344" y="1075"/>
                  </a:lnTo>
                  <a:lnTo>
                    <a:pt x="342" y="1072"/>
                  </a:lnTo>
                  <a:lnTo>
                    <a:pt x="341" y="1070"/>
                  </a:lnTo>
                  <a:lnTo>
                    <a:pt x="339" y="1071"/>
                  </a:lnTo>
                  <a:lnTo>
                    <a:pt x="337" y="1070"/>
                  </a:lnTo>
                  <a:lnTo>
                    <a:pt x="339" y="1062"/>
                  </a:lnTo>
                  <a:lnTo>
                    <a:pt x="337" y="1058"/>
                  </a:lnTo>
                  <a:lnTo>
                    <a:pt x="340" y="1054"/>
                  </a:lnTo>
                  <a:lnTo>
                    <a:pt x="339" y="1053"/>
                  </a:lnTo>
                  <a:lnTo>
                    <a:pt x="335" y="1052"/>
                  </a:lnTo>
                  <a:lnTo>
                    <a:pt x="332" y="1053"/>
                  </a:lnTo>
                  <a:lnTo>
                    <a:pt x="330" y="1053"/>
                  </a:lnTo>
                  <a:lnTo>
                    <a:pt x="327" y="1054"/>
                  </a:lnTo>
                  <a:lnTo>
                    <a:pt x="327" y="1056"/>
                  </a:lnTo>
                  <a:lnTo>
                    <a:pt x="326" y="1058"/>
                  </a:lnTo>
                  <a:lnTo>
                    <a:pt x="323" y="1058"/>
                  </a:lnTo>
                  <a:lnTo>
                    <a:pt x="321" y="1062"/>
                  </a:lnTo>
                  <a:lnTo>
                    <a:pt x="318" y="1061"/>
                  </a:lnTo>
                  <a:lnTo>
                    <a:pt x="316" y="1059"/>
                  </a:lnTo>
                  <a:lnTo>
                    <a:pt x="313" y="1057"/>
                  </a:lnTo>
                  <a:lnTo>
                    <a:pt x="312" y="1048"/>
                  </a:lnTo>
                  <a:lnTo>
                    <a:pt x="308" y="1043"/>
                  </a:lnTo>
                  <a:lnTo>
                    <a:pt x="302" y="1036"/>
                  </a:lnTo>
                  <a:lnTo>
                    <a:pt x="294" y="1034"/>
                  </a:lnTo>
                  <a:lnTo>
                    <a:pt x="289" y="1029"/>
                  </a:lnTo>
                  <a:lnTo>
                    <a:pt x="285" y="1024"/>
                  </a:lnTo>
                  <a:lnTo>
                    <a:pt x="281" y="1022"/>
                  </a:lnTo>
                  <a:lnTo>
                    <a:pt x="270" y="1019"/>
                  </a:lnTo>
                  <a:lnTo>
                    <a:pt x="260" y="1017"/>
                  </a:lnTo>
                  <a:lnTo>
                    <a:pt x="258" y="1016"/>
                  </a:lnTo>
                  <a:lnTo>
                    <a:pt x="250" y="1015"/>
                  </a:lnTo>
                  <a:lnTo>
                    <a:pt x="248" y="1015"/>
                  </a:lnTo>
                  <a:lnTo>
                    <a:pt x="247" y="1016"/>
                  </a:lnTo>
                  <a:lnTo>
                    <a:pt x="247" y="1020"/>
                  </a:lnTo>
                  <a:lnTo>
                    <a:pt x="246" y="1022"/>
                  </a:lnTo>
                  <a:lnTo>
                    <a:pt x="246" y="1024"/>
                  </a:lnTo>
                  <a:lnTo>
                    <a:pt x="246" y="1025"/>
                  </a:lnTo>
                  <a:lnTo>
                    <a:pt x="241" y="1021"/>
                  </a:lnTo>
                  <a:lnTo>
                    <a:pt x="238" y="1019"/>
                  </a:lnTo>
                  <a:lnTo>
                    <a:pt x="237" y="1017"/>
                  </a:lnTo>
                  <a:lnTo>
                    <a:pt x="236" y="1016"/>
                  </a:lnTo>
                  <a:lnTo>
                    <a:pt x="225" y="1013"/>
                  </a:lnTo>
                  <a:lnTo>
                    <a:pt x="224" y="1012"/>
                  </a:lnTo>
                  <a:lnTo>
                    <a:pt x="222" y="1008"/>
                  </a:lnTo>
                  <a:lnTo>
                    <a:pt x="219" y="1008"/>
                  </a:lnTo>
                  <a:lnTo>
                    <a:pt x="213" y="1002"/>
                  </a:lnTo>
                  <a:lnTo>
                    <a:pt x="209" y="1002"/>
                  </a:lnTo>
                  <a:lnTo>
                    <a:pt x="205" y="1001"/>
                  </a:lnTo>
                  <a:lnTo>
                    <a:pt x="204" y="998"/>
                  </a:lnTo>
                  <a:lnTo>
                    <a:pt x="204" y="996"/>
                  </a:lnTo>
                  <a:lnTo>
                    <a:pt x="202" y="993"/>
                  </a:lnTo>
                  <a:lnTo>
                    <a:pt x="200" y="993"/>
                  </a:lnTo>
                  <a:lnTo>
                    <a:pt x="199" y="992"/>
                  </a:lnTo>
                  <a:lnTo>
                    <a:pt x="196" y="991"/>
                  </a:lnTo>
                  <a:lnTo>
                    <a:pt x="191" y="993"/>
                  </a:lnTo>
                  <a:lnTo>
                    <a:pt x="190" y="992"/>
                  </a:lnTo>
                  <a:lnTo>
                    <a:pt x="190" y="988"/>
                  </a:lnTo>
                  <a:lnTo>
                    <a:pt x="188" y="988"/>
                  </a:lnTo>
                  <a:lnTo>
                    <a:pt x="186" y="987"/>
                  </a:lnTo>
                  <a:lnTo>
                    <a:pt x="185" y="988"/>
                  </a:lnTo>
                  <a:lnTo>
                    <a:pt x="180" y="988"/>
                  </a:lnTo>
                  <a:lnTo>
                    <a:pt x="177" y="988"/>
                  </a:lnTo>
                  <a:lnTo>
                    <a:pt x="173" y="991"/>
                  </a:lnTo>
                  <a:lnTo>
                    <a:pt x="171" y="991"/>
                  </a:lnTo>
                  <a:lnTo>
                    <a:pt x="169" y="988"/>
                  </a:lnTo>
                  <a:lnTo>
                    <a:pt x="171" y="983"/>
                  </a:lnTo>
                  <a:lnTo>
                    <a:pt x="168" y="980"/>
                  </a:lnTo>
                  <a:lnTo>
                    <a:pt x="165" y="978"/>
                  </a:lnTo>
                  <a:lnTo>
                    <a:pt x="165" y="975"/>
                  </a:lnTo>
                  <a:lnTo>
                    <a:pt x="163" y="973"/>
                  </a:lnTo>
                  <a:lnTo>
                    <a:pt x="163" y="970"/>
                  </a:lnTo>
                  <a:lnTo>
                    <a:pt x="164" y="965"/>
                  </a:lnTo>
                  <a:lnTo>
                    <a:pt x="162" y="962"/>
                  </a:lnTo>
                  <a:lnTo>
                    <a:pt x="162" y="960"/>
                  </a:lnTo>
                  <a:lnTo>
                    <a:pt x="163" y="956"/>
                  </a:lnTo>
                  <a:lnTo>
                    <a:pt x="164" y="952"/>
                  </a:lnTo>
                  <a:lnTo>
                    <a:pt x="159" y="946"/>
                  </a:lnTo>
                  <a:lnTo>
                    <a:pt x="155" y="942"/>
                  </a:lnTo>
                  <a:lnTo>
                    <a:pt x="155" y="936"/>
                  </a:lnTo>
                  <a:lnTo>
                    <a:pt x="154" y="932"/>
                  </a:lnTo>
                  <a:lnTo>
                    <a:pt x="154" y="929"/>
                  </a:lnTo>
                  <a:lnTo>
                    <a:pt x="160" y="929"/>
                  </a:lnTo>
                  <a:lnTo>
                    <a:pt x="163" y="927"/>
                  </a:lnTo>
                  <a:lnTo>
                    <a:pt x="163" y="928"/>
                  </a:lnTo>
                  <a:lnTo>
                    <a:pt x="164" y="932"/>
                  </a:lnTo>
                  <a:lnTo>
                    <a:pt x="165" y="934"/>
                  </a:lnTo>
                  <a:lnTo>
                    <a:pt x="167" y="936"/>
                  </a:lnTo>
                  <a:lnTo>
                    <a:pt x="171" y="937"/>
                  </a:lnTo>
                  <a:lnTo>
                    <a:pt x="173" y="937"/>
                  </a:lnTo>
                  <a:lnTo>
                    <a:pt x="173" y="936"/>
                  </a:lnTo>
                  <a:lnTo>
                    <a:pt x="176" y="937"/>
                  </a:lnTo>
                  <a:lnTo>
                    <a:pt x="177" y="933"/>
                  </a:lnTo>
                  <a:lnTo>
                    <a:pt x="180" y="932"/>
                  </a:lnTo>
                  <a:lnTo>
                    <a:pt x="181" y="928"/>
                  </a:lnTo>
                  <a:lnTo>
                    <a:pt x="182" y="928"/>
                  </a:lnTo>
                  <a:lnTo>
                    <a:pt x="185" y="931"/>
                  </a:lnTo>
                  <a:lnTo>
                    <a:pt x="186" y="931"/>
                  </a:lnTo>
                  <a:lnTo>
                    <a:pt x="191" y="924"/>
                  </a:lnTo>
                  <a:lnTo>
                    <a:pt x="191" y="923"/>
                  </a:lnTo>
                  <a:lnTo>
                    <a:pt x="188" y="919"/>
                  </a:lnTo>
                  <a:lnTo>
                    <a:pt x="185" y="915"/>
                  </a:lnTo>
                  <a:lnTo>
                    <a:pt x="185" y="911"/>
                  </a:lnTo>
                  <a:lnTo>
                    <a:pt x="185" y="910"/>
                  </a:lnTo>
                  <a:lnTo>
                    <a:pt x="185" y="908"/>
                  </a:lnTo>
                  <a:lnTo>
                    <a:pt x="178" y="905"/>
                  </a:lnTo>
                  <a:lnTo>
                    <a:pt x="176" y="905"/>
                  </a:lnTo>
                  <a:lnTo>
                    <a:pt x="176" y="904"/>
                  </a:lnTo>
                  <a:lnTo>
                    <a:pt x="171" y="899"/>
                  </a:lnTo>
                  <a:lnTo>
                    <a:pt x="171" y="891"/>
                  </a:lnTo>
                  <a:lnTo>
                    <a:pt x="173" y="890"/>
                  </a:lnTo>
                  <a:lnTo>
                    <a:pt x="172" y="886"/>
                  </a:lnTo>
                  <a:lnTo>
                    <a:pt x="172" y="885"/>
                  </a:lnTo>
                  <a:lnTo>
                    <a:pt x="173" y="883"/>
                  </a:lnTo>
                  <a:lnTo>
                    <a:pt x="169" y="880"/>
                  </a:lnTo>
                  <a:lnTo>
                    <a:pt x="169" y="876"/>
                  </a:lnTo>
                  <a:lnTo>
                    <a:pt x="176" y="876"/>
                  </a:lnTo>
                  <a:lnTo>
                    <a:pt x="178" y="873"/>
                  </a:lnTo>
                  <a:lnTo>
                    <a:pt x="185" y="876"/>
                  </a:lnTo>
                  <a:lnTo>
                    <a:pt x="186" y="875"/>
                  </a:lnTo>
                  <a:lnTo>
                    <a:pt x="188" y="871"/>
                  </a:lnTo>
                  <a:lnTo>
                    <a:pt x="191" y="866"/>
                  </a:lnTo>
                  <a:lnTo>
                    <a:pt x="191" y="859"/>
                  </a:lnTo>
                  <a:lnTo>
                    <a:pt x="197" y="858"/>
                  </a:lnTo>
                  <a:lnTo>
                    <a:pt x="196" y="857"/>
                  </a:lnTo>
                  <a:lnTo>
                    <a:pt x="197" y="854"/>
                  </a:lnTo>
                  <a:lnTo>
                    <a:pt x="200" y="853"/>
                  </a:lnTo>
                  <a:lnTo>
                    <a:pt x="200" y="850"/>
                  </a:lnTo>
                  <a:lnTo>
                    <a:pt x="201" y="849"/>
                  </a:lnTo>
                  <a:lnTo>
                    <a:pt x="206" y="846"/>
                  </a:lnTo>
                  <a:lnTo>
                    <a:pt x="206" y="843"/>
                  </a:lnTo>
                  <a:lnTo>
                    <a:pt x="209" y="839"/>
                  </a:lnTo>
                  <a:lnTo>
                    <a:pt x="210" y="829"/>
                  </a:lnTo>
                  <a:lnTo>
                    <a:pt x="213" y="826"/>
                  </a:lnTo>
                  <a:lnTo>
                    <a:pt x="213" y="822"/>
                  </a:lnTo>
                  <a:lnTo>
                    <a:pt x="216" y="818"/>
                  </a:lnTo>
                  <a:lnTo>
                    <a:pt x="215" y="816"/>
                  </a:lnTo>
                  <a:lnTo>
                    <a:pt x="214" y="815"/>
                  </a:lnTo>
                  <a:lnTo>
                    <a:pt x="211" y="815"/>
                  </a:lnTo>
                  <a:lnTo>
                    <a:pt x="208" y="820"/>
                  </a:lnTo>
                  <a:lnTo>
                    <a:pt x="206" y="820"/>
                  </a:lnTo>
                  <a:lnTo>
                    <a:pt x="204" y="817"/>
                  </a:lnTo>
                  <a:lnTo>
                    <a:pt x="202" y="811"/>
                  </a:lnTo>
                  <a:lnTo>
                    <a:pt x="200" y="813"/>
                  </a:lnTo>
                  <a:lnTo>
                    <a:pt x="199" y="812"/>
                  </a:lnTo>
                  <a:lnTo>
                    <a:pt x="196" y="810"/>
                  </a:lnTo>
                  <a:lnTo>
                    <a:pt x="195" y="810"/>
                  </a:lnTo>
                  <a:lnTo>
                    <a:pt x="194" y="810"/>
                  </a:lnTo>
                  <a:lnTo>
                    <a:pt x="192" y="803"/>
                  </a:lnTo>
                  <a:lnTo>
                    <a:pt x="191" y="803"/>
                  </a:lnTo>
                  <a:lnTo>
                    <a:pt x="190" y="801"/>
                  </a:lnTo>
                  <a:lnTo>
                    <a:pt x="188" y="801"/>
                  </a:lnTo>
                  <a:lnTo>
                    <a:pt x="186" y="801"/>
                  </a:lnTo>
                  <a:lnTo>
                    <a:pt x="185" y="798"/>
                  </a:lnTo>
                  <a:lnTo>
                    <a:pt x="182" y="797"/>
                  </a:lnTo>
                  <a:lnTo>
                    <a:pt x="181" y="797"/>
                  </a:lnTo>
                  <a:lnTo>
                    <a:pt x="178" y="798"/>
                  </a:lnTo>
                  <a:lnTo>
                    <a:pt x="174" y="798"/>
                  </a:lnTo>
                  <a:lnTo>
                    <a:pt x="172" y="801"/>
                  </a:lnTo>
                  <a:lnTo>
                    <a:pt x="163" y="801"/>
                  </a:lnTo>
                  <a:lnTo>
                    <a:pt x="158" y="806"/>
                  </a:lnTo>
                  <a:lnTo>
                    <a:pt x="150" y="808"/>
                  </a:lnTo>
                  <a:lnTo>
                    <a:pt x="146" y="811"/>
                  </a:lnTo>
                  <a:lnTo>
                    <a:pt x="144" y="815"/>
                  </a:lnTo>
                  <a:lnTo>
                    <a:pt x="140" y="815"/>
                  </a:lnTo>
                  <a:lnTo>
                    <a:pt x="139" y="817"/>
                  </a:lnTo>
                  <a:lnTo>
                    <a:pt x="135" y="816"/>
                  </a:lnTo>
                  <a:lnTo>
                    <a:pt x="131" y="818"/>
                  </a:lnTo>
                  <a:lnTo>
                    <a:pt x="129" y="817"/>
                  </a:lnTo>
                  <a:lnTo>
                    <a:pt x="122" y="817"/>
                  </a:lnTo>
                  <a:lnTo>
                    <a:pt x="118" y="815"/>
                  </a:lnTo>
                  <a:lnTo>
                    <a:pt x="115" y="815"/>
                  </a:lnTo>
                  <a:lnTo>
                    <a:pt x="109" y="812"/>
                  </a:lnTo>
                  <a:lnTo>
                    <a:pt x="99" y="808"/>
                  </a:lnTo>
                  <a:lnTo>
                    <a:pt x="94" y="804"/>
                  </a:lnTo>
                  <a:lnTo>
                    <a:pt x="94" y="801"/>
                  </a:lnTo>
                  <a:lnTo>
                    <a:pt x="93" y="799"/>
                  </a:lnTo>
                  <a:lnTo>
                    <a:pt x="92" y="799"/>
                  </a:lnTo>
                  <a:lnTo>
                    <a:pt x="88" y="802"/>
                  </a:lnTo>
                  <a:lnTo>
                    <a:pt x="87" y="802"/>
                  </a:lnTo>
                  <a:lnTo>
                    <a:pt x="83" y="803"/>
                  </a:lnTo>
                  <a:lnTo>
                    <a:pt x="81" y="802"/>
                  </a:lnTo>
                  <a:lnTo>
                    <a:pt x="78" y="796"/>
                  </a:lnTo>
                  <a:lnTo>
                    <a:pt x="74" y="794"/>
                  </a:lnTo>
                  <a:lnTo>
                    <a:pt x="73" y="793"/>
                  </a:lnTo>
                  <a:lnTo>
                    <a:pt x="73" y="792"/>
                  </a:lnTo>
                  <a:lnTo>
                    <a:pt x="75" y="790"/>
                  </a:lnTo>
                  <a:lnTo>
                    <a:pt x="76" y="789"/>
                  </a:lnTo>
                  <a:lnTo>
                    <a:pt x="75" y="785"/>
                  </a:lnTo>
                  <a:lnTo>
                    <a:pt x="74" y="784"/>
                  </a:lnTo>
                  <a:lnTo>
                    <a:pt x="75" y="780"/>
                  </a:lnTo>
                  <a:lnTo>
                    <a:pt x="75" y="776"/>
                  </a:lnTo>
                  <a:lnTo>
                    <a:pt x="74" y="774"/>
                  </a:lnTo>
                  <a:lnTo>
                    <a:pt x="70" y="770"/>
                  </a:lnTo>
                  <a:lnTo>
                    <a:pt x="64" y="765"/>
                  </a:lnTo>
                  <a:lnTo>
                    <a:pt x="61" y="765"/>
                  </a:lnTo>
                  <a:lnTo>
                    <a:pt x="57" y="769"/>
                  </a:lnTo>
                  <a:lnTo>
                    <a:pt x="56" y="767"/>
                  </a:lnTo>
                  <a:lnTo>
                    <a:pt x="57" y="760"/>
                  </a:lnTo>
                  <a:lnTo>
                    <a:pt x="55" y="759"/>
                  </a:lnTo>
                  <a:lnTo>
                    <a:pt x="51" y="760"/>
                  </a:lnTo>
                  <a:lnTo>
                    <a:pt x="48" y="757"/>
                  </a:lnTo>
                  <a:lnTo>
                    <a:pt x="46" y="757"/>
                  </a:lnTo>
                  <a:lnTo>
                    <a:pt x="38" y="759"/>
                  </a:lnTo>
                  <a:lnTo>
                    <a:pt x="32" y="757"/>
                  </a:lnTo>
                  <a:lnTo>
                    <a:pt x="32" y="756"/>
                  </a:lnTo>
                  <a:lnTo>
                    <a:pt x="31" y="753"/>
                  </a:lnTo>
                  <a:lnTo>
                    <a:pt x="28" y="752"/>
                  </a:lnTo>
                  <a:lnTo>
                    <a:pt x="25" y="750"/>
                  </a:lnTo>
                  <a:lnTo>
                    <a:pt x="31" y="745"/>
                  </a:lnTo>
                  <a:lnTo>
                    <a:pt x="33" y="745"/>
                  </a:lnTo>
                  <a:lnTo>
                    <a:pt x="36" y="746"/>
                  </a:lnTo>
                  <a:lnTo>
                    <a:pt x="38" y="746"/>
                  </a:lnTo>
                  <a:lnTo>
                    <a:pt x="36" y="746"/>
                  </a:lnTo>
                  <a:lnTo>
                    <a:pt x="41" y="747"/>
                  </a:lnTo>
                  <a:lnTo>
                    <a:pt x="42" y="746"/>
                  </a:lnTo>
                  <a:lnTo>
                    <a:pt x="42" y="725"/>
                  </a:lnTo>
                  <a:lnTo>
                    <a:pt x="37" y="711"/>
                  </a:lnTo>
                  <a:lnTo>
                    <a:pt x="37" y="700"/>
                  </a:lnTo>
                  <a:lnTo>
                    <a:pt x="32" y="694"/>
                  </a:lnTo>
                  <a:lnTo>
                    <a:pt x="22" y="692"/>
                  </a:lnTo>
                  <a:lnTo>
                    <a:pt x="10" y="696"/>
                  </a:lnTo>
                  <a:lnTo>
                    <a:pt x="4" y="692"/>
                  </a:lnTo>
                  <a:lnTo>
                    <a:pt x="0" y="681"/>
                  </a:lnTo>
                  <a:lnTo>
                    <a:pt x="0" y="671"/>
                  </a:lnTo>
                  <a:lnTo>
                    <a:pt x="6" y="650"/>
                  </a:lnTo>
                  <a:lnTo>
                    <a:pt x="5" y="644"/>
                  </a:lnTo>
                  <a:lnTo>
                    <a:pt x="10" y="632"/>
                  </a:lnTo>
                  <a:lnTo>
                    <a:pt x="29" y="625"/>
                  </a:lnTo>
                  <a:lnTo>
                    <a:pt x="32" y="621"/>
                  </a:lnTo>
                  <a:lnTo>
                    <a:pt x="37" y="621"/>
                  </a:lnTo>
                  <a:lnTo>
                    <a:pt x="39" y="612"/>
                  </a:lnTo>
                  <a:lnTo>
                    <a:pt x="46" y="615"/>
                  </a:lnTo>
                  <a:lnTo>
                    <a:pt x="55" y="611"/>
                  </a:lnTo>
                  <a:lnTo>
                    <a:pt x="61" y="612"/>
                  </a:lnTo>
                  <a:lnTo>
                    <a:pt x="65" y="620"/>
                  </a:lnTo>
                  <a:lnTo>
                    <a:pt x="71" y="620"/>
                  </a:lnTo>
                  <a:lnTo>
                    <a:pt x="80" y="618"/>
                  </a:lnTo>
                  <a:lnTo>
                    <a:pt x="87" y="618"/>
                  </a:lnTo>
                  <a:lnTo>
                    <a:pt x="94" y="613"/>
                  </a:lnTo>
                  <a:lnTo>
                    <a:pt x="97" y="603"/>
                  </a:lnTo>
                  <a:lnTo>
                    <a:pt x="103" y="595"/>
                  </a:lnTo>
                  <a:lnTo>
                    <a:pt x="113" y="593"/>
                  </a:lnTo>
                  <a:lnTo>
                    <a:pt x="123" y="593"/>
                  </a:lnTo>
                  <a:lnTo>
                    <a:pt x="140" y="589"/>
                  </a:lnTo>
                  <a:lnTo>
                    <a:pt x="146" y="586"/>
                  </a:lnTo>
                  <a:lnTo>
                    <a:pt x="151" y="579"/>
                  </a:lnTo>
                  <a:lnTo>
                    <a:pt x="160" y="570"/>
                  </a:lnTo>
                  <a:lnTo>
                    <a:pt x="181" y="558"/>
                  </a:lnTo>
                  <a:lnTo>
                    <a:pt x="204" y="552"/>
                  </a:lnTo>
                  <a:lnTo>
                    <a:pt x="209" y="548"/>
                  </a:lnTo>
                  <a:lnTo>
                    <a:pt x="213" y="539"/>
                  </a:lnTo>
                  <a:lnTo>
                    <a:pt x="213" y="523"/>
                  </a:lnTo>
                  <a:lnTo>
                    <a:pt x="215" y="516"/>
                  </a:lnTo>
                  <a:lnTo>
                    <a:pt x="219" y="511"/>
                  </a:lnTo>
                  <a:lnTo>
                    <a:pt x="218" y="504"/>
                  </a:lnTo>
                  <a:lnTo>
                    <a:pt x="225" y="499"/>
                  </a:lnTo>
                  <a:lnTo>
                    <a:pt x="225" y="490"/>
                  </a:lnTo>
                  <a:lnTo>
                    <a:pt x="220" y="473"/>
                  </a:lnTo>
                  <a:lnTo>
                    <a:pt x="216" y="465"/>
                  </a:lnTo>
                  <a:lnTo>
                    <a:pt x="214" y="458"/>
                  </a:lnTo>
                  <a:lnTo>
                    <a:pt x="211" y="436"/>
                  </a:lnTo>
                  <a:lnTo>
                    <a:pt x="208" y="427"/>
                  </a:lnTo>
                  <a:lnTo>
                    <a:pt x="202" y="422"/>
                  </a:lnTo>
                  <a:lnTo>
                    <a:pt x="208" y="418"/>
                  </a:lnTo>
                  <a:lnTo>
                    <a:pt x="219" y="413"/>
                  </a:lnTo>
                  <a:lnTo>
                    <a:pt x="230" y="412"/>
                  </a:lnTo>
                  <a:lnTo>
                    <a:pt x="243" y="408"/>
                  </a:lnTo>
                  <a:lnTo>
                    <a:pt x="275" y="405"/>
                  </a:lnTo>
                  <a:lnTo>
                    <a:pt x="280" y="403"/>
                  </a:lnTo>
                  <a:lnTo>
                    <a:pt x="276" y="393"/>
                  </a:lnTo>
                  <a:lnTo>
                    <a:pt x="275" y="384"/>
                  </a:lnTo>
                  <a:lnTo>
                    <a:pt x="278" y="372"/>
                  </a:lnTo>
                  <a:lnTo>
                    <a:pt x="280" y="358"/>
                  </a:lnTo>
                  <a:lnTo>
                    <a:pt x="288" y="342"/>
                  </a:lnTo>
                  <a:lnTo>
                    <a:pt x="293" y="326"/>
                  </a:lnTo>
                  <a:lnTo>
                    <a:pt x="299" y="315"/>
                  </a:lnTo>
                  <a:lnTo>
                    <a:pt x="313" y="315"/>
                  </a:lnTo>
                  <a:lnTo>
                    <a:pt x="318" y="319"/>
                  </a:lnTo>
                  <a:lnTo>
                    <a:pt x="330" y="323"/>
                  </a:lnTo>
                  <a:lnTo>
                    <a:pt x="349" y="320"/>
                  </a:lnTo>
                  <a:lnTo>
                    <a:pt x="355" y="326"/>
                  </a:lnTo>
                  <a:lnTo>
                    <a:pt x="360" y="330"/>
                  </a:lnTo>
                  <a:lnTo>
                    <a:pt x="369" y="324"/>
                  </a:lnTo>
                  <a:lnTo>
                    <a:pt x="382" y="319"/>
                  </a:lnTo>
                  <a:lnTo>
                    <a:pt x="384" y="297"/>
                  </a:lnTo>
                  <a:lnTo>
                    <a:pt x="383" y="284"/>
                  </a:lnTo>
                  <a:lnTo>
                    <a:pt x="386" y="269"/>
                  </a:lnTo>
                  <a:lnTo>
                    <a:pt x="392" y="258"/>
                  </a:lnTo>
                  <a:lnTo>
                    <a:pt x="401" y="258"/>
                  </a:lnTo>
                  <a:lnTo>
                    <a:pt x="412" y="255"/>
                  </a:lnTo>
                  <a:lnTo>
                    <a:pt x="423" y="245"/>
                  </a:lnTo>
                  <a:lnTo>
                    <a:pt x="429" y="233"/>
                  </a:lnTo>
                  <a:lnTo>
                    <a:pt x="443" y="237"/>
                  </a:lnTo>
                  <a:lnTo>
                    <a:pt x="452" y="228"/>
                  </a:lnTo>
                  <a:lnTo>
                    <a:pt x="455" y="228"/>
                  </a:lnTo>
                  <a:lnTo>
                    <a:pt x="455" y="230"/>
                  </a:lnTo>
                  <a:lnTo>
                    <a:pt x="457" y="237"/>
                  </a:lnTo>
                  <a:lnTo>
                    <a:pt x="463" y="251"/>
                  </a:lnTo>
                  <a:lnTo>
                    <a:pt x="481" y="265"/>
                  </a:lnTo>
                  <a:lnTo>
                    <a:pt x="488" y="278"/>
                  </a:lnTo>
                  <a:lnTo>
                    <a:pt x="495" y="284"/>
                  </a:lnTo>
                  <a:lnTo>
                    <a:pt x="500" y="278"/>
                  </a:lnTo>
                  <a:lnTo>
                    <a:pt x="509" y="279"/>
                  </a:lnTo>
                  <a:lnTo>
                    <a:pt x="518" y="284"/>
                  </a:lnTo>
                  <a:lnTo>
                    <a:pt x="528" y="286"/>
                  </a:lnTo>
                  <a:lnTo>
                    <a:pt x="533" y="296"/>
                  </a:lnTo>
                  <a:lnTo>
                    <a:pt x="537" y="309"/>
                  </a:lnTo>
                  <a:lnTo>
                    <a:pt x="544" y="319"/>
                  </a:lnTo>
                  <a:lnTo>
                    <a:pt x="550" y="343"/>
                  </a:lnTo>
                  <a:lnTo>
                    <a:pt x="551" y="360"/>
                  </a:lnTo>
                  <a:lnTo>
                    <a:pt x="553" y="371"/>
                  </a:lnTo>
                  <a:lnTo>
                    <a:pt x="553" y="383"/>
                  </a:lnTo>
                  <a:lnTo>
                    <a:pt x="547" y="393"/>
                  </a:lnTo>
                  <a:lnTo>
                    <a:pt x="546" y="400"/>
                  </a:lnTo>
                  <a:lnTo>
                    <a:pt x="551" y="405"/>
                  </a:lnTo>
                  <a:lnTo>
                    <a:pt x="561" y="408"/>
                  </a:lnTo>
                  <a:lnTo>
                    <a:pt x="579" y="411"/>
                  </a:lnTo>
                  <a:lnTo>
                    <a:pt x="598" y="417"/>
                  </a:lnTo>
                  <a:lnTo>
                    <a:pt x="605" y="417"/>
                  </a:lnTo>
                  <a:lnTo>
                    <a:pt x="612" y="414"/>
                  </a:lnTo>
                  <a:lnTo>
                    <a:pt x="619" y="414"/>
                  </a:lnTo>
                  <a:lnTo>
                    <a:pt x="626" y="418"/>
                  </a:lnTo>
                  <a:lnTo>
                    <a:pt x="644" y="423"/>
                  </a:lnTo>
                  <a:lnTo>
                    <a:pt x="652" y="430"/>
                  </a:lnTo>
                  <a:lnTo>
                    <a:pt x="662" y="435"/>
                  </a:lnTo>
                  <a:lnTo>
                    <a:pt x="681" y="440"/>
                  </a:lnTo>
                  <a:lnTo>
                    <a:pt x="689" y="445"/>
                  </a:lnTo>
                  <a:lnTo>
                    <a:pt x="695" y="446"/>
                  </a:lnTo>
                  <a:lnTo>
                    <a:pt x="702" y="454"/>
                  </a:lnTo>
                  <a:lnTo>
                    <a:pt x="708" y="464"/>
                  </a:lnTo>
                  <a:lnTo>
                    <a:pt x="713" y="476"/>
                  </a:lnTo>
                  <a:lnTo>
                    <a:pt x="719" y="488"/>
                  </a:lnTo>
                  <a:lnTo>
                    <a:pt x="727" y="496"/>
                  </a:lnTo>
                  <a:lnTo>
                    <a:pt x="735" y="506"/>
                  </a:lnTo>
                  <a:lnTo>
                    <a:pt x="744" y="514"/>
                  </a:lnTo>
                  <a:lnTo>
                    <a:pt x="751" y="518"/>
                  </a:lnTo>
                  <a:lnTo>
                    <a:pt x="764" y="518"/>
                  </a:lnTo>
                  <a:lnTo>
                    <a:pt x="850" y="511"/>
                  </a:lnTo>
                  <a:lnTo>
                    <a:pt x="861" y="510"/>
                  </a:lnTo>
                  <a:lnTo>
                    <a:pt x="871" y="511"/>
                  </a:lnTo>
                  <a:lnTo>
                    <a:pt x="891" y="518"/>
                  </a:lnTo>
                  <a:lnTo>
                    <a:pt x="896" y="520"/>
                  </a:lnTo>
                  <a:lnTo>
                    <a:pt x="903" y="527"/>
                  </a:lnTo>
                  <a:lnTo>
                    <a:pt x="912" y="534"/>
                  </a:lnTo>
                  <a:lnTo>
                    <a:pt x="924" y="541"/>
                  </a:lnTo>
                  <a:lnTo>
                    <a:pt x="943" y="546"/>
                  </a:lnTo>
                  <a:lnTo>
                    <a:pt x="955" y="552"/>
                  </a:lnTo>
                  <a:lnTo>
                    <a:pt x="968" y="556"/>
                  </a:lnTo>
                  <a:lnTo>
                    <a:pt x="984" y="557"/>
                  </a:lnTo>
                  <a:lnTo>
                    <a:pt x="988" y="558"/>
                  </a:lnTo>
                  <a:lnTo>
                    <a:pt x="994" y="564"/>
                  </a:lnTo>
                  <a:lnTo>
                    <a:pt x="1001" y="566"/>
                  </a:lnTo>
                  <a:lnTo>
                    <a:pt x="1007" y="565"/>
                  </a:lnTo>
                  <a:lnTo>
                    <a:pt x="1019" y="556"/>
                  </a:lnTo>
                  <a:lnTo>
                    <a:pt x="1035" y="550"/>
                  </a:lnTo>
                  <a:lnTo>
                    <a:pt x="1043" y="548"/>
                  </a:lnTo>
                  <a:lnTo>
                    <a:pt x="1049" y="546"/>
                  </a:lnTo>
                  <a:lnTo>
                    <a:pt x="1054" y="541"/>
                  </a:lnTo>
                  <a:lnTo>
                    <a:pt x="1061" y="538"/>
                  </a:lnTo>
                  <a:lnTo>
                    <a:pt x="1082" y="535"/>
                  </a:lnTo>
                  <a:lnTo>
                    <a:pt x="1092" y="530"/>
                  </a:lnTo>
                  <a:lnTo>
                    <a:pt x="1108" y="532"/>
                  </a:lnTo>
                  <a:lnTo>
                    <a:pt x="1118" y="528"/>
                  </a:lnTo>
                  <a:lnTo>
                    <a:pt x="1134" y="532"/>
                  </a:lnTo>
                  <a:lnTo>
                    <a:pt x="1137" y="530"/>
                  </a:lnTo>
                  <a:lnTo>
                    <a:pt x="1154" y="529"/>
                  </a:lnTo>
                  <a:lnTo>
                    <a:pt x="1171" y="523"/>
                  </a:lnTo>
                  <a:lnTo>
                    <a:pt x="1179" y="518"/>
                  </a:lnTo>
                  <a:lnTo>
                    <a:pt x="1190" y="510"/>
                  </a:lnTo>
                  <a:lnTo>
                    <a:pt x="1197" y="501"/>
                  </a:lnTo>
                  <a:lnTo>
                    <a:pt x="1230" y="472"/>
                  </a:lnTo>
                  <a:lnTo>
                    <a:pt x="1229" y="464"/>
                  </a:lnTo>
                  <a:lnTo>
                    <a:pt x="1216" y="446"/>
                  </a:lnTo>
                  <a:lnTo>
                    <a:pt x="1217" y="439"/>
                  </a:lnTo>
                  <a:lnTo>
                    <a:pt x="1225" y="427"/>
                  </a:lnTo>
                  <a:lnTo>
                    <a:pt x="1230" y="417"/>
                  </a:lnTo>
                  <a:lnTo>
                    <a:pt x="1243" y="413"/>
                  </a:lnTo>
                  <a:lnTo>
                    <a:pt x="1252" y="416"/>
                  </a:lnTo>
                  <a:lnTo>
                    <a:pt x="1259" y="423"/>
                  </a:lnTo>
                  <a:lnTo>
                    <a:pt x="1271" y="426"/>
                  </a:lnTo>
                  <a:lnTo>
                    <a:pt x="1282" y="426"/>
                  </a:lnTo>
                  <a:lnTo>
                    <a:pt x="1299" y="416"/>
                  </a:lnTo>
                  <a:lnTo>
                    <a:pt x="1309" y="404"/>
                  </a:lnTo>
                  <a:lnTo>
                    <a:pt x="1320" y="391"/>
                  </a:lnTo>
                  <a:lnTo>
                    <a:pt x="1328" y="390"/>
                  </a:lnTo>
                  <a:lnTo>
                    <a:pt x="1334" y="391"/>
                  </a:lnTo>
                  <a:lnTo>
                    <a:pt x="1338" y="390"/>
                  </a:lnTo>
                  <a:lnTo>
                    <a:pt x="1350" y="384"/>
                  </a:lnTo>
                  <a:lnTo>
                    <a:pt x="1379" y="351"/>
                  </a:lnTo>
                  <a:lnTo>
                    <a:pt x="1388" y="342"/>
                  </a:lnTo>
                  <a:lnTo>
                    <a:pt x="1401" y="339"/>
                  </a:lnTo>
                  <a:lnTo>
                    <a:pt x="1416" y="340"/>
                  </a:lnTo>
                  <a:lnTo>
                    <a:pt x="1430" y="339"/>
                  </a:lnTo>
                  <a:lnTo>
                    <a:pt x="1444" y="335"/>
                  </a:lnTo>
                  <a:lnTo>
                    <a:pt x="1455" y="339"/>
                  </a:lnTo>
                  <a:lnTo>
                    <a:pt x="1465" y="339"/>
                  </a:lnTo>
                  <a:lnTo>
                    <a:pt x="1472" y="337"/>
                  </a:lnTo>
                  <a:lnTo>
                    <a:pt x="1471" y="329"/>
                  </a:lnTo>
                  <a:lnTo>
                    <a:pt x="1463" y="324"/>
                  </a:lnTo>
                  <a:lnTo>
                    <a:pt x="1463" y="319"/>
                  </a:lnTo>
                  <a:lnTo>
                    <a:pt x="1464" y="311"/>
                  </a:lnTo>
                  <a:lnTo>
                    <a:pt x="1460" y="304"/>
                  </a:lnTo>
                  <a:lnTo>
                    <a:pt x="1443" y="290"/>
                  </a:lnTo>
                  <a:lnTo>
                    <a:pt x="1436" y="281"/>
                  </a:lnTo>
                  <a:lnTo>
                    <a:pt x="1432" y="273"/>
                  </a:lnTo>
                  <a:lnTo>
                    <a:pt x="1416" y="284"/>
                  </a:lnTo>
                  <a:lnTo>
                    <a:pt x="1404" y="292"/>
                  </a:lnTo>
                  <a:lnTo>
                    <a:pt x="1390" y="296"/>
                  </a:lnTo>
                  <a:lnTo>
                    <a:pt x="1375" y="297"/>
                  </a:lnTo>
                  <a:lnTo>
                    <a:pt x="1351" y="292"/>
                  </a:lnTo>
                  <a:lnTo>
                    <a:pt x="1346" y="283"/>
                  </a:lnTo>
                  <a:lnTo>
                    <a:pt x="1344" y="272"/>
                  </a:lnTo>
                  <a:lnTo>
                    <a:pt x="1344" y="259"/>
                  </a:lnTo>
                  <a:lnTo>
                    <a:pt x="1350" y="249"/>
                  </a:lnTo>
                  <a:lnTo>
                    <a:pt x="1351" y="237"/>
                  </a:lnTo>
                  <a:lnTo>
                    <a:pt x="1350" y="227"/>
                  </a:lnTo>
                  <a:lnTo>
                    <a:pt x="1348" y="218"/>
                  </a:lnTo>
                  <a:lnTo>
                    <a:pt x="1351" y="213"/>
                  </a:lnTo>
                  <a:lnTo>
                    <a:pt x="1358" y="204"/>
                  </a:lnTo>
                  <a:lnTo>
                    <a:pt x="1367" y="186"/>
                  </a:lnTo>
                  <a:lnTo>
                    <a:pt x="1372" y="182"/>
                  </a:lnTo>
                  <a:lnTo>
                    <a:pt x="1372" y="180"/>
                  </a:lnTo>
                  <a:lnTo>
                    <a:pt x="1379" y="181"/>
                  </a:lnTo>
                  <a:lnTo>
                    <a:pt x="1387" y="186"/>
                  </a:lnTo>
                  <a:lnTo>
                    <a:pt x="1406" y="193"/>
                  </a:lnTo>
                  <a:lnTo>
                    <a:pt x="1420" y="199"/>
                  </a:lnTo>
                  <a:lnTo>
                    <a:pt x="1426" y="198"/>
                  </a:lnTo>
                  <a:lnTo>
                    <a:pt x="1435" y="191"/>
                  </a:lnTo>
                  <a:lnTo>
                    <a:pt x="1464" y="174"/>
                  </a:lnTo>
                  <a:lnTo>
                    <a:pt x="1465" y="170"/>
                  </a:lnTo>
                  <a:lnTo>
                    <a:pt x="1464" y="162"/>
                  </a:lnTo>
                  <a:lnTo>
                    <a:pt x="1465" y="154"/>
                  </a:lnTo>
                  <a:lnTo>
                    <a:pt x="1472" y="147"/>
                  </a:lnTo>
                  <a:lnTo>
                    <a:pt x="1476" y="140"/>
                  </a:lnTo>
                  <a:lnTo>
                    <a:pt x="1481" y="124"/>
                  </a:lnTo>
                  <a:lnTo>
                    <a:pt x="1483" y="110"/>
                  </a:lnTo>
                  <a:lnTo>
                    <a:pt x="1487" y="100"/>
                  </a:lnTo>
                  <a:lnTo>
                    <a:pt x="1497" y="94"/>
                  </a:lnTo>
                  <a:lnTo>
                    <a:pt x="1513" y="78"/>
                  </a:lnTo>
                  <a:lnTo>
                    <a:pt x="1513" y="75"/>
                  </a:lnTo>
                  <a:lnTo>
                    <a:pt x="1510" y="69"/>
                  </a:lnTo>
                  <a:lnTo>
                    <a:pt x="1510" y="52"/>
                  </a:lnTo>
                  <a:lnTo>
                    <a:pt x="1507" y="51"/>
                  </a:lnTo>
                  <a:lnTo>
                    <a:pt x="1501" y="51"/>
                  </a:lnTo>
                  <a:lnTo>
                    <a:pt x="1490" y="54"/>
                  </a:lnTo>
                  <a:lnTo>
                    <a:pt x="1487" y="51"/>
                  </a:lnTo>
                  <a:lnTo>
                    <a:pt x="1490" y="44"/>
                  </a:lnTo>
                  <a:lnTo>
                    <a:pt x="1504" y="29"/>
                  </a:lnTo>
                  <a:lnTo>
                    <a:pt x="1509" y="22"/>
                  </a:lnTo>
                  <a:lnTo>
                    <a:pt x="1518" y="15"/>
                  </a:lnTo>
                  <a:lnTo>
                    <a:pt x="1538" y="12"/>
                  </a:lnTo>
                  <a:lnTo>
                    <a:pt x="1562" y="3"/>
                  </a:lnTo>
                  <a:lnTo>
                    <a:pt x="1577" y="3"/>
                  </a:lnTo>
                  <a:lnTo>
                    <a:pt x="1598" y="0"/>
                  </a:lnTo>
                  <a:lnTo>
                    <a:pt x="1604" y="0"/>
                  </a:lnTo>
                  <a:lnTo>
                    <a:pt x="1616" y="5"/>
                  </a:lnTo>
                  <a:lnTo>
                    <a:pt x="1626" y="12"/>
                  </a:lnTo>
                  <a:lnTo>
                    <a:pt x="1632" y="19"/>
                  </a:lnTo>
                  <a:lnTo>
                    <a:pt x="1641" y="21"/>
                  </a:lnTo>
                  <a:lnTo>
                    <a:pt x="1653" y="19"/>
                  </a:lnTo>
                  <a:lnTo>
                    <a:pt x="1662" y="22"/>
                  </a:lnTo>
                  <a:lnTo>
                    <a:pt x="1670" y="26"/>
                  </a:lnTo>
                  <a:lnTo>
                    <a:pt x="1674" y="33"/>
                  </a:lnTo>
                  <a:lnTo>
                    <a:pt x="1682" y="45"/>
                  </a:lnTo>
                  <a:lnTo>
                    <a:pt x="1682" y="51"/>
                  </a:lnTo>
                  <a:lnTo>
                    <a:pt x="1687" y="56"/>
                  </a:lnTo>
                  <a:lnTo>
                    <a:pt x="1693" y="60"/>
                  </a:lnTo>
                  <a:lnTo>
                    <a:pt x="1693" y="65"/>
                  </a:lnTo>
                  <a:lnTo>
                    <a:pt x="1693" y="61"/>
                  </a:lnTo>
                  <a:lnTo>
                    <a:pt x="1696" y="70"/>
                  </a:lnTo>
                  <a:lnTo>
                    <a:pt x="1698" y="78"/>
                  </a:lnTo>
                  <a:lnTo>
                    <a:pt x="1700" y="91"/>
                  </a:lnTo>
                  <a:lnTo>
                    <a:pt x="1705" y="101"/>
                  </a:lnTo>
                  <a:lnTo>
                    <a:pt x="1707" y="111"/>
                  </a:lnTo>
                  <a:lnTo>
                    <a:pt x="1720" y="134"/>
                  </a:lnTo>
                  <a:lnTo>
                    <a:pt x="1724" y="158"/>
                  </a:lnTo>
                  <a:lnTo>
                    <a:pt x="1729" y="170"/>
                  </a:lnTo>
                  <a:lnTo>
                    <a:pt x="1728" y="172"/>
                  </a:lnTo>
                  <a:lnTo>
                    <a:pt x="1729" y="172"/>
                  </a:lnTo>
                  <a:lnTo>
                    <a:pt x="1730" y="184"/>
                  </a:lnTo>
                  <a:lnTo>
                    <a:pt x="1730" y="196"/>
                  </a:lnTo>
                  <a:lnTo>
                    <a:pt x="1738" y="202"/>
                  </a:lnTo>
                  <a:lnTo>
                    <a:pt x="1751" y="204"/>
                  </a:lnTo>
                  <a:lnTo>
                    <a:pt x="1763" y="199"/>
                  </a:lnTo>
                  <a:lnTo>
                    <a:pt x="1772" y="204"/>
                  </a:lnTo>
                  <a:lnTo>
                    <a:pt x="1784" y="205"/>
                  </a:lnTo>
                  <a:lnTo>
                    <a:pt x="1794" y="210"/>
                  </a:lnTo>
                  <a:lnTo>
                    <a:pt x="1813" y="227"/>
                  </a:lnTo>
                  <a:lnTo>
                    <a:pt x="1822" y="231"/>
                  </a:lnTo>
                  <a:lnTo>
                    <a:pt x="1828" y="232"/>
                  </a:lnTo>
                  <a:lnTo>
                    <a:pt x="1832" y="236"/>
                  </a:lnTo>
                  <a:lnTo>
                    <a:pt x="1832" y="239"/>
                  </a:lnTo>
                  <a:lnTo>
                    <a:pt x="1833" y="247"/>
                  </a:lnTo>
                  <a:lnTo>
                    <a:pt x="1837" y="254"/>
                  </a:lnTo>
                  <a:lnTo>
                    <a:pt x="1836" y="263"/>
                  </a:lnTo>
                  <a:lnTo>
                    <a:pt x="1837" y="273"/>
                  </a:lnTo>
                  <a:lnTo>
                    <a:pt x="1844" y="282"/>
                  </a:lnTo>
                  <a:lnTo>
                    <a:pt x="1847" y="290"/>
                  </a:lnTo>
                  <a:lnTo>
                    <a:pt x="1858" y="290"/>
                  </a:lnTo>
                  <a:lnTo>
                    <a:pt x="1869" y="293"/>
                  </a:lnTo>
                  <a:lnTo>
                    <a:pt x="1879" y="291"/>
                  </a:lnTo>
                  <a:lnTo>
                    <a:pt x="1898" y="283"/>
                  </a:lnTo>
                  <a:lnTo>
                    <a:pt x="1917" y="270"/>
                  </a:lnTo>
                  <a:lnTo>
                    <a:pt x="1928" y="269"/>
                  </a:lnTo>
                  <a:lnTo>
                    <a:pt x="1948" y="259"/>
                  </a:lnTo>
                  <a:lnTo>
                    <a:pt x="1966" y="254"/>
                  </a:lnTo>
                  <a:lnTo>
                    <a:pt x="1967" y="255"/>
                  </a:lnTo>
                  <a:lnTo>
                    <a:pt x="1962" y="263"/>
                  </a:lnTo>
                  <a:lnTo>
                    <a:pt x="1962" y="274"/>
                  </a:lnTo>
                  <a:lnTo>
                    <a:pt x="1965" y="284"/>
                  </a:lnTo>
                  <a:lnTo>
                    <a:pt x="1963" y="296"/>
                  </a:lnTo>
                  <a:lnTo>
                    <a:pt x="1956" y="301"/>
                  </a:lnTo>
                  <a:lnTo>
                    <a:pt x="1948" y="309"/>
                  </a:lnTo>
                  <a:lnTo>
                    <a:pt x="1947" y="321"/>
                  </a:lnTo>
                  <a:lnTo>
                    <a:pt x="1939" y="340"/>
                  </a:lnTo>
                  <a:lnTo>
                    <a:pt x="1934" y="365"/>
                  </a:lnTo>
                  <a:lnTo>
                    <a:pt x="1923" y="388"/>
                  </a:lnTo>
                  <a:lnTo>
                    <a:pt x="1915" y="398"/>
                  </a:lnTo>
                  <a:lnTo>
                    <a:pt x="1912" y="411"/>
                  </a:lnTo>
                  <a:lnTo>
                    <a:pt x="1905" y="416"/>
                  </a:lnTo>
                  <a:lnTo>
                    <a:pt x="1902" y="413"/>
                  </a:lnTo>
                  <a:lnTo>
                    <a:pt x="1873" y="405"/>
                  </a:lnTo>
                  <a:lnTo>
                    <a:pt x="1864" y="411"/>
                  </a:lnTo>
                  <a:lnTo>
                    <a:pt x="1844" y="431"/>
                  </a:lnTo>
                  <a:lnTo>
                    <a:pt x="1849" y="439"/>
                  </a:lnTo>
                  <a:lnTo>
                    <a:pt x="1852" y="455"/>
                  </a:lnTo>
                  <a:lnTo>
                    <a:pt x="1851" y="490"/>
                  </a:lnTo>
                  <a:lnTo>
                    <a:pt x="1842" y="504"/>
                  </a:lnTo>
                  <a:lnTo>
                    <a:pt x="1831" y="514"/>
                  </a:lnTo>
                  <a:lnTo>
                    <a:pt x="1831" y="524"/>
                  </a:lnTo>
                  <a:lnTo>
                    <a:pt x="1826" y="524"/>
                  </a:lnTo>
                  <a:lnTo>
                    <a:pt x="1821" y="515"/>
                  </a:lnTo>
                  <a:lnTo>
                    <a:pt x="1814" y="509"/>
                  </a:lnTo>
                  <a:lnTo>
                    <a:pt x="1809" y="514"/>
                  </a:lnTo>
                  <a:lnTo>
                    <a:pt x="1804" y="525"/>
                  </a:lnTo>
                  <a:lnTo>
                    <a:pt x="1799" y="535"/>
                  </a:lnTo>
                  <a:lnTo>
                    <a:pt x="1780" y="548"/>
                  </a:lnTo>
                  <a:lnTo>
                    <a:pt x="1766" y="552"/>
                  </a:lnTo>
                  <a:lnTo>
                    <a:pt x="1754" y="552"/>
                  </a:lnTo>
                  <a:lnTo>
                    <a:pt x="1752" y="557"/>
                  </a:lnTo>
                  <a:lnTo>
                    <a:pt x="1754" y="575"/>
                  </a:lnTo>
                  <a:lnTo>
                    <a:pt x="1730" y="578"/>
                  </a:lnTo>
                  <a:lnTo>
                    <a:pt x="1721" y="572"/>
                  </a:lnTo>
                  <a:lnTo>
                    <a:pt x="1711" y="570"/>
                  </a:lnTo>
                  <a:lnTo>
                    <a:pt x="1704" y="575"/>
                  </a:lnTo>
                  <a:lnTo>
                    <a:pt x="1690" y="592"/>
                  </a:lnTo>
                  <a:lnTo>
                    <a:pt x="1679" y="600"/>
                  </a:lnTo>
                  <a:lnTo>
                    <a:pt x="1656" y="613"/>
                  </a:lnTo>
                  <a:lnTo>
                    <a:pt x="1648" y="617"/>
                  </a:lnTo>
                  <a:lnTo>
                    <a:pt x="1631" y="637"/>
                  </a:lnTo>
                  <a:lnTo>
                    <a:pt x="1630" y="640"/>
                  </a:lnTo>
                  <a:lnTo>
                    <a:pt x="1626" y="643"/>
                  </a:lnTo>
                  <a:lnTo>
                    <a:pt x="1621" y="644"/>
                  </a:lnTo>
                  <a:lnTo>
                    <a:pt x="1614" y="644"/>
                  </a:lnTo>
                  <a:lnTo>
                    <a:pt x="1602" y="648"/>
                  </a:lnTo>
                  <a:lnTo>
                    <a:pt x="1599" y="644"/>
                  </a:lnTo>
                  <a:lnTo>
                    <a:pt x="1597" y="646"/>
                  </a:lnTo>
                  <a:lnTo>
                    <a:pt x="1588" y="653"/>
                  </a:lnTo>
                  <a:lnTo>
                    <a:pt x="1566" y="662"/>
                  </a:lnTo>
                  <a:lnTo>
                    <a:pt x="1561" y="667"/>
                  </a:lnTo>
                  <a:lnTo>
                    <a:pt x="1557" y="673"/>
                  </a:lnTo>
                  <a:lnTo>
                    <a:pt x="1551" y="678"/>
                  </a:lnTo>
                  <a:lnTo>
                    <a:pt x="1546" y="678"/>
                  </a:lnTo>
                  <a:lnTo>
                    <a:pt x="1542" y="682"/>
                  </a:lnTo>
                  <a:lnTo>
                    <a:pt x="1532" y="687"/>
                  </a:lnTo>
                  <a:lnTo>
                    <a:pt x="1528" y="685"/>
                  </a:lnTo>
                  <a:lnTo>
                    <a:pt x="1533" y="678"/>
                  </a:lnTo>
                  <a:lnTo>
                    <a:pt x="1542" y="676"/>
                  </a:lnTo>
                  <a:lnTo>
                    <a:pt x="1544" y="669"/>
                  </a:lnTo>
                  <a:lnTo>
                    <a:pt x="1546" y="662"/>
                  </a:lnTo>
                  <a:lnTo>
                    <a:pt x="1542" y="660"/>
                  </a:lnTo>
                  <a:lnTo>
                    <a:pt x="1537" y="657"/>
                  </a:lnTo>
                  <a:lnTo>
                    <a:pt x="1533" y="655"/>
                  </a:lnTo>
                  <a:lnTo>
                    <a:pt x="1538" y="653"/>
                  </a:lnTo>
                  <a:lnTo>
                    <a:pt x="1539" y="645"/>
                  </a:lnTo>
                  <a:lnTo>
                    <a:pt x="1546" y="641"/>
                  </a:lnTo>
                  <a:lnTo>
                    <a:pt x="1558" y="623"/>
                  </a:lnTo>
                  <a:lnTo>
                    <a:pt x="1562" y="616"/>
                  </a:lnTo>
                  <a:lnTo>
                    <a:pt x="1561" y="611"/>
                  </a:lnTo>
                  <a:lnTo>
                    <a:pt x="1555" y="603"/>
                  </a:lnTo>
                  <a:lnTo>
                    <a:pt x="1552" y="595"/>
                  </a:lnTo>
                  <a:lnTo>
                    <a:pt x="1549" y="592"/>
                  </a:lnTo>
                  <a:lnTo>
                    <a:pt x="1547" y="595"/>
                  </a:lnTo>
                  <a:lnTo>
                    <a:pt x="1533" y="597"/>
                  </a:lnTo>
                  <a:lnTo>
                    <a:pt x="1528" y="599"/>
                  </a:lnTo>
                  <a:lnTo>
                    <a:pt x="1518" y="608"/>
                  </a:lnTo>
                  <a:lnTo>
                    <a:pt x="1510" y="617"/>
                  </a:lnTo>
                  <a:lnTo>
                    <a:pt x="1507" y="625"/>
                  </a:lnTo>
                  <a:lnTo>
                    <a:pt x="1505" y="627"/>
                  </a:lnTo>
                  <a:lnTo>
                    <a:pt x="1490" y="635"/>
                  </a:lnTo>
                  <a:lnTo>
                    <a:pt x="1479" y="643"/>
                  </a:lnTo>
                  <a:lnTo>
                    <a:pt x="1474" y="645"/>
                  </a:lnTo>
                  <a:lnTo>
                    <a:pt x="1471" y="653"/>
                  </a:lnTo>
                  <a:lnTo>
                    <a:pt x="1468" y="660"/>
                  </a:lnTo>
                  <a:lnTo>
                    <a:pt x="1463" y="666"/>
                  </a:lnTo>
                  <a:lnTo>
                    <a:pt x="1458" y="669"/>
                  </a:lnTo>
                  <a:lnTo>
                    <a:pt x="1449" y="671"/>
                  </a:lnTo>
                  <a:lnTo>
                    <a:pt x="1443" y="673"/>
                  </a:lnTo>
                  <a:lnTo>
                    <a:pt x="1436" y="673"/>
                  </a:lnTo>
                  <a:lnTo>
                    <a:pt x="1432" y="671"/>
                  </a:lnTo>
                  <a:lnTo>
                    <a:pt x="1426" y="671"/>
                  </a:lnTo>
                  <a:lnTo>
                    <a:pt x="1420" y="676"/>
                  </a:lnTo>
                  <a:lnTo>
                    <a:pt x="1416" y="687"/>
                  </a:lnTo>
                  <a:lnTo>
                    <a:pt x="1415" y="697"/>
                  </a:lnTo>
                  <a:lnTo>
                    <a:pt x="1425" y="709"/>
                  </a:lnTo>
                  <a:lnTo>
                    <a:pt x="1427" y="714"/>
                  </a:lnTo>
                  <a:lnTo>
                    <a:pt x="1432" y="716"/>
                  </a:lnTo>
                  <a:lnTo>
                    <a:pt x="1436" y="716"/>
                  </a:lnTo>
                  <a:lnTo>
                    <a:pt x="1439" y="720"/>
                  </a:lnTo>
                  <a:lnTo>
                    <a:pt x="1444" y="720"/>
                  </a:lnTo>
                  <a:lnTo>
                    <a:pt x="1446" y="727"/>
                  </a:lnTo>
                  <a:lnTo>
                    <a:pt x="1453" y="732"/>
                  </a:lnTo>
                  <a:lnTo>
                    <a:pt x="1454" y="736"/>
                  </a:lnTo>
                  <a:lnTo>
                    <a:pt x="1454" y="742"/>
                  </a:lnTo>
                  <a:lnTo>
                    <a:pt x="1459" y="748"/>
                  </a:lnTo>
                  <a:lnTo>
                    <a:pt x="1476" y="755"/>
                  </a:lnTo>
                  <a:lnTo>
                    <a:pt x="1483" y="753"/>
                  </a:lnTo>
                  <a:lnTo>
                    <a:pt x="1490" y="745"/>
                  </a:lnTo>
                  <a:lnTo>
                    <a:pt x="1497" y="739"/>
                  </a:lnTo>
                  <a:lnTo>
                    <a:pt x="1501" y="733"/>
                  </a:lnTo>
                  <a:lnTo>
                    <a:pt x="1514" y="727"/>
                  </a:lnTo>
                  <a:lnTo>
                    <a:pt x="1519" y="725"/>
                  </a:lnTo>
                  <a:lnTo>
                    <a:pt x="1525" y="733"/>
                  </a:lnTo>
                  <a:lnTo>
                    <a:pt x="1530" y="736"/>
                  </a:lnTo>
                  <a:lnTo>
                    <a:pt x="1535" y="737"/>
                  </a:lnTo>
                  <a:lnTo>
                    <a:pt x="1541" y="742"/>
                  </a:lnTo>
                  <a:lnTo>
                    <a:pt x="1546" y="742"/>
                  </a:lnTo>
                  <a:lnTo>
                    <a:pt x="1552" y="741"/>
                  </a:lnTo>
                  <a:lnTo>
                    <a:pt x="1557" y="738"/>
                  </a:lnTo>
                  <a:lnTo>
                    <a:pt x="1565" y="742"/>
                  </a:lnTo>
                  <a:lnTo>
                    <a:pt x="1572" y="742"/>
                  </a:lnTo>
                  <a:lnTo>
                    <a:pt x="1575" y="743"/>
                  </a:lnTo>
                  <a:lnTo>
                    <a:pt x="1574" y="752"/>
                  </a:lnTo>
                  <a:lnTo>
                    <a:pt x="1570" y="757"/>
                  </a:lnTo>
                  <a:lnTo>
                    <a:pt x="1570" y="760"/>
                  </a:lnTo>
                  <a:lnTo>
                    <a:pt x="1565" y="766"/>
                  </a:lnTo>
                  <a:lnTo>
                    <a:pt x="1562" y="765"/>
                  </a:lnTo>
                  <a:lnTo>
                    <a:pt x="1560" y="759"/>
                  </a:lnTo>
                  <a:lnTo>
                    <a:pt x="1556" y="761"/>
                  </a:lnTo>
                  <a:lnTo>
                    <a:pt x="1553" y="760"/>
                  </a:lnTo>
                  <a:lnTo>
                    <a:pt x="1548" y="764"/>
                  </a:lnTo>
                  <a:lnTo>
                    <a:pt x="1544" y="769"/>
                  </a:lnTo>
                  <a:lnTo>
                    <a:pt x="1532" y="770"/>
                  </a:lnTo>
                  <a:lnTo>
                    <a:pt x="1525" y="774"/>
                  </a:lnTo>
                  <a:lnTo>
                    <a:pt x="1518" y="774"/>
                  </a:lnTo>
                  <a:lnTo>
                    <a:pt x="1519" y="781"/>
                  </a:lnTo>
                  <a:lnTo>
                    <a:pt x="1518" y="781"/>
                  </a:lnTo>
                  <a:lnTo>
                    <a:pt x="1515" y="785"/>
                  </a:lnTo>
                  <a:lnTo>
                    <a:pt x="1510" y="794"/>
                  </a:lnTo>
                  <a:lnTo>
                    <a:pt x="1505" y="796"/>
                  </a:lnTo>
                  <a:lnTo>
                    <a:pt x="1502" y="789"/>
                  </a:lnTo>
                  <a:lnTo>
                    <a:pt x="1497" y="789"/>
                  </a:lnTo>
                  <a:lnTo>
                    <a:pt x="1492" y="794"/>
                  </a:lnTo>
                  <a:lnTo>
                    <a:pt x="1497" y="799"/>
                  </a:lnTo>
                  <a:lnTo>
                    <a:pt x="1495" y="804"/>
                  </a:lnTo>
                  <a:lnTo>
                    <a:pt x="1491" y="810"/>
                  </a:lnTo>
                  <a:lnTo>
                    <a:pt x="1481" y="816"/>
                  </a:lnTo>
                  <a:lnTo>
                    <a:pt x="1477" y="824"/>
                  </a:lnTo>
                  <a:lnTo>
                    <a:pt x="1469" y="834"/>
                  </a:lnTo>
                  <a:lnTo>
                    <a:pt x="1465" y="843"/>
                  </a:lnTo>
                  <a:lnTo>
                    <a:pt x="1467" y="848"/>
                  </a:lnTo>
                  <a:lnTo>
                    <a:pt x="1473" y="849"/>
                  </a:lnTo>
                  <a:lnTo>
                    <a:pt x="1478" y="854"/>
                  </a:lnTo>
                  <a:lnTo>
                    <a:pt x="1497" y="864"/>
                  </a:lnTo>
                  <a:lnTo>
                    <a:pt x="1501" y="869"/>
                  </a:lnTo>
                  <a:lnTo>
                    <a:pt x="1504" y="880"/>
                  </a:lnTo>
                  <a:lnTo>
                    <a:pt x="1509" y="885"/>
                  </a:lnTo>
                  <a:lnTo>
                    <a:pt x="1514" y="908"/>
                  </a:lnTo>
                  <a:lnTo>
                    <a:pt x="1518" y="917"/>
                  </a:lnTo>
                  <a:lnTo>
                    <a:pt x="1520" y="926"/>
                  </a:lnTo>
                  <a:lnTo>
                    <a:pt x="1525" y="934"/>
                  </a:lnTo>
                  <a:lnTo>
                    <a:pt x="1533" y="937"/>
                  </a:lnTo>
                  <a:lnTo>
                    <a:pt x="1534" y="943"/>
                  </a:lnTo>
                  <a:lnTo>
                    <a:pt x="1544" y="954"/>
                  </a:lnTo>
                  <a:lnTo>
                    <a:pt x="1551" y="964"/>
                  </a:lnTo>
                  <a:lnTo>
                    <a:pt x="1551" y="965"/>
                  </a:lnTo>
                  <a:lnTo>
                    <a:pt x="1539" y="960"/>
                  </a:lnTo>
                  <a:lnTo>
                    <a:pt x="1532" y="959"/>
                  </a:lnTo>
                  <a:lnTo>
                    <a:pt x="1525" y="957"/>
                  </a:lnTo>
                  <a:lnTo>
                    <a:pt x="1518" y="952"/>
                  </a:lnTo>
                  <a:lnTo>
                    <a:pt x="1510" y="950"/>
                  </a:lnTo>
                  <a:lnTo>
                    <a:pt x="1495" y="954"/>
                  </a:lnTo>
                  <a:lnTo>
                    <a:pt x="1495" y="957"/>
                  </a:lnTo>
                  <a:lnTo>
                    <a:pt x="1510" y="954"/>
                  </a:lnTo>
                  <a:lnTo>
                    <a:pt x="1513" y="956"/>
                  </a:lnTo>
                  <a:lnTo>
                    <a:pt x="1514" y="960"/>
                  </a:lnTo>
                  <a:lnTo>
                    <a:pt x="1520" y="961"/>
                  </a:lnTo>
                  <a:lnTo>
                    <a:pt x="1528" y="966"/>
                  </a:lnTo>
                  <a:lnTo>
                    <a:pt x="1534" y="973"/>
                  </a:lnTo>
                  <a:lnTo>
                    <a:pt x="1539" y="976"/>
                  </a:lnTo>
                  <a:lnTo>
                    <a:pt x="1542" y="978"/>
                  </a:lnTo>
                  <a:lnTo>
                    <a:pt x="1547" y="984"/>
                  </a:lnTo>
                  <a:lnTo>
                    <a:pt x="1552" y="992"/>
                  </a:lnTo>
                  <a:lnTo>
                    <a:pt x="1551" y="994"/>
                  </a:lnTo>
                  <a:lnTo>
                    <a:pt x="1543" y="994"/>
                  </a:lnTo>
                  <a:lnTo>
                    <a:pt x="1537" y="1001"/>
                  </a:lnTo>
                  <a:lnTo>
                    <a:pt x="1530" y="1003"/>
                  </a:lnTo>
                  <a:lnTo>
                    <a:pt x="1525" y="1006"/>
                  </a:lnTo>
                  <a:lnTo>
                    <a:pt x="1523" y="1010"/>
                  </a:lnTo>
                  <a:lnTo>
                    <a:pt x="1516" y="1013"/>
                  </a:lnTo>
                  <a:lnTo>
                    <a:pt x="1507" y="1013"/>
                  </a:lnTo>
                  <a:lnTo>
                    <a:pt x="1501" y="1015"/>
                  </a:lnTo>
                  <a:lnTo>
                    <a:pt x="1495" y="1017"/>
                  </a:lnTo>
                  <a:lnTo>
                    <a:pt x="1502" y="1017"/>
                  </a:lnTo>
                  <a:lnTo>
                    <a:pt x="1509" y="1019"/>
                  </a:lnTo>
                  <a:lnTo>
                    <a:pt x="1515" y="1022"/>
                  </a:lnTo>
                  <a:lnTo>
                    <a:pt x="1528" y="1017"/>
                  </a:lnTo>
                  <a:lnTo>
                    <a:pt x="1533" y="1019"/>
                  </a:lnTo>
                  <a:lnTo>
                    <a:pt x="1538" y="1022"/>
                  </a:lnTo>
                  <a:lnTo>
                    <a:pt x="1539" y="1026"/>
                  </a:lnTo>
                  <a:lnTo>
                    <a:pt x="1543" y="1029"/>
                  </a:lnTo>
                  <a:lnTo>
                    <a:pt x="1547" y="1030"/>
                  </a:lnTo>
                  <a:lnTo>
                    <a:pt x="1552" y="1030"/>
                  </a:lnTo>
                  <a:lnTo>
                    <a:pt x="1555" y="1031"/>
                  </a:lnTo>
                  <a:lnTo>
                    <a:pt x="1551" y="1034"/>
                  </a:lnTo>
                  <a:lnTo>
                    <a:pt x="1543" y="1043"/>
                  </a:lnTo>
                  <a:lnTo>
                    <a:pt x="1537" y="1045"/>
                  </a:lnTo>
                  <a:lnTo>
                    <a:pt x="1539" y="1045"/>
                  </a:lnTo>
                  <a:lnTo>
                    <a:pt x="1548" y="1042"/>
                  </a:lnTo>
                  <a:lnTo>
                    <a:pt x="1548" y="1049"/>
                  </a:lnTo>
                  <a:lnTo>
                    <a:pt x="1548" y="1056"/>
                  </a:lnTo>
                  <a:lnTo>
                    <a:pt x="1547" y="1053"/>
                  </a:lnTo>
                  <a:lnTo>
                    <a:pt x="1544" y="1056"/>
                  </a:lnTo>
                  <a:lnTo>
                    <a:pt x="1537" y="1057"/>
                  </a:lnTo>
                  <a:lnTo>
                    <a:pt x="1537" y="1058"/>
                  </a:lnTo>
                  <a:lnTo>
                    <a:pt x="1541" y="1064"/>
                  </a:lnTo>
                  <a:lnTo>
                    <a:pt x="1538" y="1073"/>
                  </a:lnTo>
                  <a:lnTo>
                    <a:pt x="1535" y="1076"/>
                  </a:lnTo>
                  <a:lnTo>
                    <a:pt x="1537" y="1086"/>
                  </a:lnTo>
                  <a:lnTo>
                    <a:pt x="1533" y="1094"/>
                  </a:lnTo>
                  <a:lnTo>
                    <a:pt x="1530" y="1092"/>
                  </a:lnTo>
                  <a:lnTo>
                    <a:pt x="1528" y="1089"/>
                  </a:lnTo>
                  <a:lnTo>
                    <a:pt x="1524" y="1091"/>
                  </a:lnTo>
                  <a:lnTo>
                    <a:pt x="1520" y="1098"/>
                  </a:lnTo>
                  <a:lnTo>
                    <a:pt x="1516" y="1103"/>
                  </a:lnTo>
                  <a:lnTo>
                    <a:pt x="1513" y="1107"/>
                  </a:lnTo>
                  <a:lnTo>
                    <a:pt x="1510" y="1109"/>
                  </a:lnTo>
                  <a:lnTo>
                    <a:pt x="1509" y="1113"/>
                  </a:lnTo>
                  <a:lnTo>
                    <a:pt x="1507" y="1117"/>
                  </a:lnTo>
                  <a:lnTo>
                    <a:pt x="1506" y="1121"/>
                  </a:lnTo>
                  <a:lnTo>
                    <a:pt x="1504" y="1127"/>
                  </a:lnTo>
                  <a:lnTo>
                    <a:pt x="1501" y="1132"/>
                  </a:lnTo>
                  <a:lnTo>
                    <a:pt x="1497" y="1135"/>
                  </a:lnTo>
                  <a:lnTo>
                    <a:pt x="1492" y="1140"/>
                  </a:lnTo>
                  <a:lnTo>
                    <a:pt x="1491" y="1149"/>
                  </a:lnTo>
                  <a:lnTo>
                    <a:pt x="1487" y="1152"/>
                  </a:lnTo>
                  <a:lnTo>
                    <a:pt x="1486" y="1151"/>
                  </a:lnTo>
                  <a:lnTo>
                    <a:pt x="1485" y="1143"/>
                  </a:lnTo>
                  <a:lnTo>
                    <a:pt x="1479" y="1143"/>
                  </a:lnTo>
                  <a:lnTo>
                    <a:pt x="1476" y="1147"/>
                  </a:lnTo>
                  <a:lnTo>
                    <a:pt x="1479" y="1157"/>
                  </a:lnTo>
                  <a:lnTo>
                    <a:pt x="1481" y="1160"/>
                  </a:lnTo>
                  <a:lnTo>
                    <a:pt x="1477" y="1169"/>
                  </a:lnTo>
                  <a:lnTo>
                    <a:pt x="1477" y="1172"/>
                  </a:lnTo>
                  <a:lnTo>
                    <a:pt x="1477" y="1175"/>
                  </a:lnTo>
                  <a:lnTo>
                    <a:pt x="1474" y="1179"/>
                  </a:lnTo>
                  <a:lnTo>
                    <a:pt x="1473" y="1180"/>
                  </a:lnTo>
                  <a:lnTo>
                    <a:pt x="1472" y="1182"/>
                  </a:lnTo>
                  <a:lnTo>
                    <a:pt x="1472" y="1186"/>
                  </a:lnTo>
                  <a:lnTo>
                    <a:pt x="1472" y="1189"/>
                  </a:lnTo>
                  <a:lnTo>
                    <a:pt x="1472" y="1192"/>
                  </a:lnTo>
                  <a:lnTo>
                    <a:pt x="1468" y="1191"/>
                  </a:lnTo>
                  <a:lnTo>
                    <a:pt x="1465" y="1189"/>
                  </a:lnTo>
                  <a:lnTo>
                    <a:pt x="1463" y="1193"/>
                  </a:lnTo>
                  <a:lnTo>
                    <a:pt x="1464" y="1197"/>
                  </a:lnTo>
                  <a:lnTo>
                    <a:pt x="1462" y="1201"/>
                  </a:lnTo>
                  <a:lnTo>
                    <a:pt x="1459" y="1198"/>
                  </a:lnTo>
                  <a:lnTo>
                    <a:pt x="1455" y="1200"/>
                  </a:lnTo>
                  <a:lnTo>
                    <a:pt x="1453" y="1208"/>
                  </a:lnTo>
                  <a:lnTo>
                    <a:pt x="1448" y="1211"/>
                  </a:lnTo>
                  <a:lnTo>
                    <a:pt x="1448" y="1217"/>
                  </a:lnTo>
                  <a:lnTo>
                    <a:pt x="1444" y="1221"/>
                  </a:lnTo>
                  <a:lnTo>
                    <a:pt x="1434" y="1222"/>
                  </a:lnTo>
                  <a:lnTo>
                    <a:pt x="1430" y="1221"/>
                  </a:lnTo>
                  <a:lnTo>
                    <a:pt x="1425" y="1225"/>
                  </a:lnTo>
                  <a:lnTo>
                    <a:pt x="1425" y="1226"/>
                  </a:lnTo>
                  <a:lnTo>
                    <a:pt x="1427" y="1230"/>
                  </a:lnTo>
                  <a:lnTo>
                    <a:pt x="1425" y="1235"/>
                  </a:lnTo>
                  <a:lnTo>
                    <a:pt x="1417" y="1243"/>
                  </a:lnTo>
                  <a:lnTo>
                    <a:pt x="1415" y="1243"/>
                  </a:lnTo>
                  <a:lnTo>
                    <a:pt x="1412" y="1251"/>
                  </a:lnTo>
                  <a:lnTo>
                    <a:pt x="1411" y="1245"/>
                  </a:lnTo>
                  <a:lnTo>
                    <a:pt x="1408" y="1248"/>
                  </a:lnTo>
                  <a:lnTo>
                    <a:pt x="1407" y="1253"/>
                  </a:lnTo>
                  <a:lnTo>
                    <a:pt x="1406" y="1252"/>
                  </a:lnTo>
                  <a:lnTo>
                    <a:pt x="1403" y="1252"/>
                  </a:lnTo>
                  <a:lnTo>
                    <a:pt x="1397" y="1256"/>
                  </a:lnTo>
                  <a:lnTo>
                    <a:pt x="1394" y="1256"/>
                  </a:lnTo>
                  <a:lnTo>
                    <a:pt x="1390" y="1257"/>
                  </a:lnTo>
                  <a:lnTo>
                    <a:pt x="1387" y="1262"/>
                  </a:lnTo>
                  <a:lnTo>
                    <a:pt x="1384" y="1267"/>
                  </a:lnTo>
                  <a:lnTo>
                    <a:pt x="1381" y="1270"/>
                  </a:lnTo>
                  <a:lnTo>
                    <a:pt x="1379" y="1273"/>
                  </a:lnTo>
                  <a:lnTo>
                    <a:pt x="1374" y="1277"/>
                  </a:lnTo>
                  <a:lnTo>
                    <a:pt x="1364" y="1281"/>
                  </a:lnTo>
                  <a:lnTo>
                    <a:pt x="1357" y="1284"/>
                  </a:lnTo>
                  <a:lnTo>
                    <a:pt x="1352" y="1282"/>
                  </a:lnTo>
                  <a:lnTo>
                    <a:pt x="1350" y="1281"/>
                  </a:lnTo>
                  <a:lnTo>
                    <a:pt x="1347" y="1284"/>
                  </a:lnTo>
                  <a:lnTo>
                    <a:pt x="1346" y="1286"/>
                  </a:lnTo>
                  <a:lnTo>
                    <a:pt x="1342" y="1287"/>
                  </a:lnTo>
                  <a:lnTo>
                    <a:pt x="1339" y="1286"/>
                  </a:lnTo>
                  <a:lnTo>
                    <a:pt x="1339" y="1284"/>
                  </a:lnTo>
                  <a:lnTo>
                    <a:pt x="1334" y="1281"/>
                  </a:lnTo>
                  <a:lnTo>
                    <a:pt x="1329" y="1285"/>
                  </a:lnTo>
                  <a:lnTo>
                    <a:pt x="1325" y="1290"/>
                  </a:lnTo>
                  <a:lnTo>
                    <a:pt x="1322" y="1290"/>
                  </a:lnTo>
                  <a:lnTo>
                    <a:pt x="1320" y="1286"/>
                  </a:lnTo>
                  <a:lnTo>
                    <a:pt x="1320" y="1284"/>
                  </a:lnTo>
                  <a:lnTo>
                    <a:pt x="1315" y="1286"/>
                  </a:lnTo>
                  <a:lnTo>
                    <a:pt x="1315" y="1291"/>
                  </a:lnTo>
                  <a:lnTo>
                    <a:pt x="1315" y="1293"/>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12" name="Freeform 53"/>
            <p:cNvSpPr>
              <a:spLocks noChangeAspect="1"/>
            </p:cNvSpPr>
            <p:nvPr/>
          </p:nvSpPr>
          <p:spPr bwMode="auto">
            <a:xfrm>
              <a:off x="2134" y="2119"/>
              <a:ext cx="279" cy="548"/>
            </a:xfrm>
            <a:custGeom>
              <a:avLst/>
              <a:gdLst>
                <a:gd name="T0" fmla="*/ 176 w 252"/>
                <a:gd name="T1" fmla="*/ 33 h 496"/>
                <a:gd name="T2" fmla="*/ 110 w 252"/>
                <a:gd name="T3" fmla="*/ 67 h 496"/>
                <a:gd name="T4" fmla="*/ 30 w 252"/>
                <a:gd name="T5" fmla="*/ 97 h 496"/>
                <a:gd name="T6" fmla="*/ 0 w 252"/>
                <a:gd name="T7" fmla="*/ 190 h 496"/>
                <a:gd name="T8" fmla="*/ 53 w 252"/>
                <a:gd name="T9" fmla="*/ 281 h 496"/>
                <a:gd name="T10" fmla="*/ 71 w 252"/>
                <a:gd name="T11" fmla="*/ 358 h 496"/>
                <a:gd name="T12" fmla="*/ 73 w 252"/>
                <a:gd name="T13" fmla="*/ 399 h 496"/>
                <a:gd name="T14" fmla="*/ 52 w 252"/>
                <a:gd name="T15" fmla="*/ 445 h 496"/>
                <a:gd name="T16" fmla="*/ 81 w 252"/>
                <a:gd name="T17" fmla="*/ 515 h 496"/>
                <a:gd name="T18" fmla="*/ 116 w 252"/>
                <a:gd name="T19" fmla="*/ 610 h 496"/>
                <a:gd name="T20" fmla="*/ 155 w 252"/>
                <a:gd name="T21" fmla="*/ 708 h 496"/>
                <a:gd name="T22" fmla="*/ 102 w 252"/>
                <a:gd name="T23" fmla="*/ 792 h 496"/>
                <a:gd name="T24" fmla="*/ 83 w 252"/>
                <a:gd name="T25" fmla="*/ 847 h 496"/>
                <a:gd name="T26" fmla="*/ 52 w 252"/>
                <a:gd name="T27" fmla="*/ 961 h 496"/>
                <a:gd name="T28" fmla="*/ 111 w 252"/>
                <a:gd name="T29" fmla="*/ 1022 h 496"/>
                <a:gd name="T30" fmla="*/ 167 w 252"/>
                <a:gd name="T31" fmla="*/ 1095 h 496"/>
                <a:gd name="T32" fmla="*/ 225 w 252"/>
                <a:gd name="T33" fmla="*/ 1129 h 496"/>
                <a:gd name="T34" fmla="*/ 277 w 252"/>
                <a:gd name="T35" fmla="*/ 1178 h 496"/>
                <a:gd name="T36" fmla="*/ 342 w 252"/>
                <a:gd name="T37" fmla="*/ 1176 h 496"/>
                <a:gd name="T38" fmla="*/ 308 w 252"/>
                <a:gd name="T39" fmla="*/ 1097 h 496"/>
                <a:gd name="T40" fmla="*/ 224 w 252"/>
                <a:gd name="T41" fmla="*/ 1052 h 496"/>
                <a:gd name="T42" fmla="*/ 185 w 252"/>
                <a:gd name="T43" fmla="*/ 955 h 496"/>
                <a:gd name="T44" fmla="*/ 141 w 252"/>
                <a:gd name="T45" fmla="*/ 923 h 496"/>
                <a:gd name="T46" fmla="*/ 116 w 252"/>
                <a:gd name="T47" fmla="*/ 858 h 496"/>
                <a:gd name="T48" fmla="*/ 128 w 252"/>
                <a:gd name="T49" fmla="*/ 801 h 496"/>
                <a:gd name="T50" fmla="*/ 156 w 252"/>
                <a:gd name="T51" fmla="*/ 729 h 496"/>
                <a:gd name="T52" fmla="*/ 187 w 252"/>
                <a:gd name="T53" fmla="*/ 619 h 496"/>
                <a:gd name="T54" fmla="*/ 228 w 252"/>
                <a:gd name="T55" fmla="*/ 579 h 496"/>
                <a:gd name="T56" fmla="*/ 254 w 252"/>
                <a:gd name="T57" fmla="*/ 641 h 496"/>
                <a:gd name="T58" fmla="*/ 268 w 252"/>
                <a:gd name="T59" fmla="*/ 649 h 496"/>
                <a:gd name="T60" fmla="*/ 355 w 252"/>
                <a:gd name="T61" fmla="*/ 673 h 496"/>
                <a:gd name="T62" fmla="*/ 390 w 252"/>
                <a:gd name="T63" fmla="*/ 692 h 496"/>
                <a:gd name="T64" fmla="*/ 416 w 252"/>
                <a:gd name="T65" fmla="*/ 723 h 496"/>
                <a:gd name="T66" fmla="*/ 378 w 252"/>
                <a:gd name="T67" fmla="*/ 653 h 496"/>
                <a:gd name="T68" fmla="*/ 378 w 252"/>
                <a:gd name="T69" fmla="*/ 571 h 496"/>
                <a:gd name="T70" fmla="*/ 423 w 252"/>
                <a:gd name="T71" fmla="*/ 515 h 496"/>
                <a:gd name="T72" fmla="*/ 523 w 252"/>
                <a:gd name="T73" fmla="*/ 515 h 496"/>
                <a:gd name="T74" fmla="*/ 593 w 252"/>
                <a:gd name="T75" fmla="*/ 515 h 496"/>
                <a:gd name="T76" fmla="*/ 617 w 252"/>
                <a:gd name="T77" fmla="*/ 428 h 496"/>
                <a:gd name="T78" fmla="*/ 593 w 252"/>
                <a:gd name="T79" fmla="*/ 387 h 496"/>
                <a:gd name="T80" fmla="*/ 552 w 252"/>
                <a:gd name="T81" fmla="*/ 358 h 496"/>
                <a:gd name="T82" fmla="*/ 539 w 252"/>
                <a:gd name="T83" fmla="*/ 267 h 496"/>
                <a:gd name="T84" fmla="*/ 514 w 252"/>
                <a:gd name="T85" fmla="*/ 235 h 496"/>
                <a:gd name="T86" fmla="*/ 459 w 252"/>
                <a:gd name="T87" fmla="*/ 190 h 496"/>
                <a:gd name="T88" fmla="*/ 416 w 252"/>
                <a:gd name="T89" fmla="*/ 213 h 496"/>
                <a:gd name="T90" fmla="*/ 363 w 252"/>
                <a:gd name="T91" fmla="*/ 222 h 496"/>
                <a:gd name="T92" fmla="*/ 311 w 252"/>
                <a:gd name="T93" fmla="*/ 210 h 496"/>
                <a:gd name="T94" fmla="*/ 258 w 252"/>
                <a:gd name="T95" fmla="*/ 255 h 496"/>
                <a:gd name="T96" fmla="*/ 265 w 252"/>
                <a:gd name="T97" fmla="*/ 176 h 496"/>
                <a:gd name="T98" fmla="*/ 268 w 252"/>
                <a:gd name="T99" fmla="*/ 114 h 496"/>
                <a:gd name="T100" fmla="*/ 229 w 252"/>
                <a:gd name="T101" fmla="*/ 82 h 496"/>
                <a:gd name="T102" fmla="*/ 216 w 252"/>
                <a:gd name="T103" fmla="*/ 21 h 496"/>
                <a:gd name="T104" fmla="*/ 197 w 252"/>
                <a:gd name="T105" fmla="*/ 0 h 4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2"/>
                <a:gd name="T160" fmla="*/ 0 h 496"/>
                <a:gd name="T161" fmla="*/ 252 w 252"/>
                <a:gd name="T162" fmla="*/ 496 h 4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2" h="496">
                  <a:moveTo>
                    <a:pt x="84" y="0"/>
                  </a:moveTo>
                  <a:lnTo>
                    <a:pt x="80" y="1"/>
                  </a:lnTo>
                  <a:lnTo>
                    <a:pt x="76" y="6"/>
                  </a:lnTo>
                  <a:lnTo>
                    <a:pt x="72" y="14"/>
                  </a:lnTo>
                  <a:lnTo>
                    <a:pt x="64" y="15"/>
                  </a:lnTo>
                  <a:lnTo>
                    <a:pt x="59" y="18"/>
                  </a:lnTo>
                  <a:lnTo>
                    <a:pt x="50" y="26"/>
                  </a:lnTo>
                  <a:lnTo>
                    <a:pt x="44" y="28"/>
                  </a:lnTo>
                  <a:lnTo>
                    <a:pt x="38" y="36"/>
                  </a:lnTo>
                  <a:lnTo>
                    <a:pt x="31" y="37"/>
                  </a:lnTo>
                  <a:lnTo>
                    <a:pt x="20" y="38"/>
                  </a:lnTo>
                  <a:lnTo>
                    <a:pt x="12" y="40"/>
                  </a:lnTo>
                  <a:lnTo>
                    <a:pt x="5" y="62"/>
                  </a:lnTo>
                  <a:lnTo>
                    <a:pt x="3" y="69"/>
                  </a:lnTo>
                  <a:lnTo>
                    <a:pt x="3" y="75"/>
                  </a:lnTo>
                  <a:lnTo>
                    <a:pt x="0" y="79"/>
                  </a:lnTo>
                  <a:lnTo>
                    <a:pt x="0" y="83"/>
                  </a:lnTo>
                  <a:lnTo>
                    <a:pt x="3" y="93"/>
                  </a:lnTo>
                  <a:lnTo>
                    <a:pt x="10" y="106"/>
                  </a:lnTo>
                  <a:lnTo>
                    <a:pt x="22" y="116"/>
                  </a:lnTo>
                  <a:lnTo>
                    <a:pt x="28" y="122"/>
                  </a:lnTo>
                  <a:lnTo>
                    <a:pt x="29" y="131"/>
                  </a:lnTo>
                  <a:lnTo>
                    <a:pt x="28" y="140"/>
                  </a:lnTo>
                  <a:lnTo>
                    <a:pt x="29" y="148"/>
                  </a:lnTo>
                  <a:lnTo>
                    <a:pt x="35" y="148"/>
                  </a:lnTo>
                  <a:lnTo>
                    <a:pt x="38" y="154"/>
                  </a:lnTo>
                  <a:lnTo>
                    <a:pt x="34" y="158"/>
                  </a:lnTo>
                  <a:lnTo>
                    <a:pt x="30" y="166"/>
                  </a:lnTo>
                  <a:lnTo>
                    <a:pt x="29" y="171"/>
                  </a:lnTo>
                  <a:lnTo>
                    <a:pt x="29" y="177"/>
                  </a:lnTo>
                  <a:lnTo>
                    <a:pt x="26" y="180"/>
                  </a:lnTo>
                  <a:lnTo>
                    <a:pt x="21" y="185"/>
                  </a:lnTo>
                  <a:lnTo>
                    <a:pt x="19" y="189"/>
                  </a:lnTo>
                  <a:lnTo>
                    <a:pt x="19" y="198"/>
                  </a:lnTo>
                  <a:lnTo>
                    <a:pt x="22" y="208"/>
                  </a:lnTo>
                  <a:lnTo>
                    <a:pt x="33" y="214"/>
                  </a:lnTo>
                  <a:lnTo>
                    <a:pt x="44" y="227"/>
                  </a:lnTo>
                  <a:lnTo>
                    <a:pt x="45" y="229"/>
                  </a:lnTo>
                  <a:lnTo>
                    <a:pt x="47" y="235"/>
                  </a:lnTo>
                  <a:lnTo>
                    <a:pt x="48" y="254"/>
                  </a:lnTo>
                  <a:lnTo>
                    <a:pt x="50" y="265"/>
                  </a:lnTo>
                  <a:lnTo>
                    <a:pt x="52" y="265"/>
                  </a:lnTo>
                  <a:lnTo>
                    <a:pt x="56" y="275"/>
                  </a:lnTo>
                  <a:lnTo>
                    <a:pt x="63" y="294"/>
                  </a:lnTo>
                  <a:lnTo>
                    <a:pt x="63" y="300"/>
                  </a:lnTo>
                  <a:lnTo>
                    <a:pt x="52" y="316"/>
                  </a:lnTo>
                  <a:lnTo>
                    <a:pt x="45" y="321"/>
                  </a:lnTo>
                  <a:lnTo>
                    <a:pt x="42" y="328"/>
                  </a:lnTo>
                  <a:lnTo>
                    <a:pt x="40" y="337"/>
                  </a:lnTo>
                  <a:lnTo>
                    <a:pt x="38" y="344"/>
                  </a:lnTo>
                  <a:lnTo>
                    <a:pt x="34" y="348"/>
                  </a:lnTo>
                  <a:lnTo>
                    <a:pt x="34" y="351"/>
                  </a:lnTo>
                  <a:lnTo>
                    <a:pt x="30" y="357"/>
                  </a:lnTo>
                  <a:lnTo>
                    <a:pt x="30" y="362"/>
                  </a:lnTo>
                  <a:lnTo>
                    <a:pt x="22" y="389"/>
                  </a:lnTo>
                  <a:lnTo>
                    <a:pt x="21" y="399"/>
                  </a:lnTo>
                  <a:lnTo>
                    <a:pt x="21" y="408"/>
                  </a:lnTo>
                  <a:lnTo>
                    <a:pt x="22" y="413"/>
                  </a:lnTo>
                  <a:lnTo>
                    <a:pt x="34" y="412"/>
                  </a:lnTo>
                  <a:lnTo>
                    <a:pt x="45" y="424"/>
                  </a:lnTo>
                  <a:lnTo>
                    <a:pt x="49" y="427"/>
                  </a:lnTo>
                  <a:lnTo>
                    <a:pt x="58" y="440"/>
                  </a:lnTo>
                  <a:lnTo>
                    <a:pt x="64" y="446"/>
                  </a:lnTo>
                  <a:lnTo>
                    <a:pt x="68" y="454"/>
                  </a:lnTo>
                  <a:lnTo>
                    <a:pt x="84" y="470"/>
                  </a:lnTo>
                  <a:lnTo>
                    <a:pt x="81" y="461"/>
                  </a:lnTo>
                  <a:lnTo>
                    <a:pt x="89" y="461"/>
                  </a:lnTo>
                  <a:lnTo>
                    <a:pt x="92" y="468"/>
                  </a:lnTo>
                  <a:lnTo>
                    <a:pt x="103" y="469"/>
                  </a:lnTo>
                  <a:lnTo>
                    <a:pt x="108" y="470"/>
                  </a:lnTo>
                  <a:lnTo>
                    <a:pt x="114" y="479"/>
                  </a:lnTo>
                  <a:lnTo>
                    <a:pt x="113" y="488"/>
                  </a:lnTo>
                  <a:lnTo>
                    <a:pt x="115" y="496"/>
                  </a:lnTo>
                  <a:lnTo>
                    <a:pt x="128" y="486"/>
                  </a:lnTo>
                  <a:lnTo>
                    <a:pt x="135" y="487"/>
                  </a:lnTo>
                  <a:lnTo>
                    <a:pt x="141" y="487"/>
                  </a:lnTo>
                  <a:lnTo>
                    <a:pt x="146" y="479"/>
                  </a:lnTo>
                  <a:lnTo>
                    <a:pt x="141" y="472"/>
                  </a:lnTo>
                  <a:lnTo>
                    <a:pt x="133" y="463"/>
                  </a:lnTo>
                  <a:lnTo>
                    <a:pt x="126" y="456"/>
                  </a:lnTo>
                  <a:lnTo>
                    <a:pt x="105" y="454"/>
                  </a:lnTo>
                  <a:lnTo>
                    <a:pt x="98" y="445"/>
                  </a:lnTo>
                  <a:lnTo>
                    <a:pt x="94" y="442"/>
                  </a:lnTo>
                  <a:lnTo>
                    <a:pt x="91" y="436"/>
                  </a:lnTo>
                  <a:lnTo>
                    <a:pt x="87" y="416"/>
                  </a:lnTo>
                  <a:lnTo>
                    <a:pt x="84" y="410"/>
                  </a:lnTo>
                  <a:lnTo>
                    <a:pt x="78" y="404"/>
                  </a:lnTo>
                  <a:lnTo>
                    <a:pt x="76" y="396"/>
                  </a:lnTo>
                  <a:lnTo>
                    <a:pt x="75" y="386"/>
                  </a:lnTo>
                  <a:lnTo>
                    <a:pt x="72" y="380"/>
                  </a:lnTo>
                  <a:lnTo>
                    <a:pt x="66" y="379"/>
                  </a:lnTo>
                  <a:lnTo>
                    <a:pt x="58" y="382"/>
                  </a:lnTo>
                  <a:lnTo>
                    <a:pt x="53" y="380"/>
                  </a:lnTo>
                  <a:lnTo>
                    <a:pt x="50" y="376"/>
                  </a:lnTo>
                  <a:lnTo>
                    <a:pt x="49" y="366"/>
                  </a:lnTo>
                  <a:lnTo>
                    <a:pt x="48" y="356"/>
                  </a:lnTo>
                  <a:lnTo>
                    <a:pt x="48" y="348"/>
                  </a:lnTo>
                  <a:lnTo>
                    <a:pt x="49" y="344"/>
                  </a:lnTo>
                  <a:lnTo>
                    <a:pt x="53" y="339"/>
                  </a:lnTo>
                  <a:lnTo>
                    <a:pt x="53" y="333"/>
                  </a:lnTo>
                  <a:lnTo>
                    <a:pt x="57" y="330"/>
                  </a:lnTo>
                  <a:lnTo>
                    <a:pt x="59" y="324"/>
                  </a:lnTo>
                  <a:lnTo>
                    <a:pt x="59" y="317"/>
                  </a:lnTo>
                  <a:lnTo>
                    <a:pt x="64" y="302"/>
                  </a:lnTo>
                  <a:lnTo>
                    <a:pt x="68" y="293"/>
                  </a:lnTo>
                  <a:lnTo>
                    <a:pt x="73" y="286"/>
                  </a:lnTo>
                  <a:lnTo>
                    <a:pt x="75" y="275"/>
                  </a:lnTo>
                  <a:lnTo>
                    <a:pt x="77" y="256"/>
                  </a:lnTo>
                  <a:lnTo>
                    <a:pt x="75" y="243"/>
                  </a:lnTo>
                  <a:lnTo>
                    <a:pt x="82" y="241"/>
                  </a:lnTo>
                  <a:lnTo>
                    <a:pt x="91" y="240"/>
                  </a:lnTo>
                  <a:lnTo>
                    <a:pt x="94" y="240"/>
                  </a:lnTo>
                  <a:lnTo>
                    <a:pt x="98" y="241"/>
                  </a:lnTo>
                  <a:lnTo>
                    <a:pt x="104" y="242"/>
                  </a:lnTo>
                  <a:lnTo>
                    <a:pt x="105" y="246"/>
                  </a:lnTo>
                  <a:lnTo>
                    <a:pt x="104" y="266"/>
                  </a:lnTo>
                  <a:lnTo>
                    <a:pt x="106" y="270"/>
                  </a:lnTo>
                  <a:lnTo>
                    <a:pt x="109" y="272"/>
                  </a:lnTo>
                  <a:lnTo>
                    <a:pt x="106" y="269"/>
                  </a:lnTo>
                  <a:lnTo>
                    <a:pt x="110" y="269"/>
                  </a:lnTo>
                  <a:lnTo>
                    <a:pt x="124" y="269"/>
                  </a:lnTo>
                  <a:lnTo>
                    <a:pt x="129" y="269"/>
                  </a:lnTo>
                  <a:lnTo>
                    <a:pt x="136" y="270"/>
                  </a:lnTo>
                  <a:lnTo>
                    <a:pt x="146" y="279"/>
                  </a:lnTo>
                  <a:lnTo>
                    <a:pt x="150" y="284"/>
                  </a:lnTo>
                  <a:lnTo>
                    <a:pt x="154" y="286"/>
                  </a:lnTo>
                  <a:lnTo>
                    <a:pt x="157" y="288"/>
                  </a:lnTo>
                  <a:lnTo>
                    <a:pt x="159" y="287"/>
                  </a:lnTo>
                  <a:lnTo>
                    <a:pt x="161" y="288"/>
                  </a:lnTo>
                  <a:lnTo>
                    <a:pt x="165" y="300"/>
                  </a:lnTo>
                  <a:lnTo>
                    <a:pt x="170" y="302"/>
                  </a:lnTo>
                  <a:lnTo>
                    <a:pt x="170" y="300"/>
                  </a:lnTo>
                  <a:lnTo>
                    <a:pt x="170" y="294"/>
                  </a:lnTo>
                  <a:lnTo>
                    <a:pt x="166" y="286"/>
                  </a:lnTo>
                  <a:lnTo>
                    <a:pt x="163" y="278"/>
                  </a:lnTo>
                  <a:lnTo>
                    <a:pt x="155" y="270"/>
                  </a:lnTo>
                  <a:lnTo>
                    <a:pt x="150" y="258"/>
                  </a:lnTo>
                  <a:lnTo>
                    <a:pt x="149" y="251"/>
                  </a:lnTo>
                  <a:lnTo>
                    <a:pt x="150" y="241"/>
                  </a:lnTo>
                  <a:lnTo>
                    <a:pt x="155" y="238"/>
                  </a:lnTo>
                  <a:lnTo>
                    <a:pt x="157" y="232"/>
                  </a:lnTo>
                  <a:lnTo>
                    <a:pt x="161" y="229"/>
                  </a:lnTo>
                  <a:lnTo>
                    <a:pt x="170" y="218"/>
                  </a:lnTo>
                  <a:lnTo>
                    <a:pt x="174" y="214"/>
                  </a:lnTo>
                  <a:lnTo>
                    <a:pt x="179" y="213"/>
                  </a:lnTo>
                  <a:lnTo>
                    <a:pt x="194" y="214"/>
                  </a:lnTo>
                  <a:lnTo>
                    <a:pt x="205" y="215"/>
                  </a:lnTo>
                  <a:lnTo>
                    <a:pt x="215" y="214"/>
                  </a:lnTo>
                  <a:lnTo>
                    <a:pt x="231" y="213"/>
                  </a:lnTo>
                  <a:lnTo>
                    <a:pt x="236" y="219"/>
                  </a:lnTo>
                  <a:lnTo>
                    <a:pt x="243" y="215"/>
                  </a:lnTo>
                  <a:lnTo>
                    <a:pt x="243" y="214"/>
                  </a:lnTo>
                  <a:lnTo>
                    <a:pt x="245" y="214"/>
                  </a:lnTo>
                  <a:lnTo>
                    <a:pt x="249" y="208"/>
                  </a:lnTo>
                  <a:lnTo>
                    <a:pt x="249" y="182"/>
                  </a:lnTo>
                  <a:lnTo>
                    <a:pt x="252" y="177"/>
                  </a:lnTo>
                  <a:lnTo>
                    <a:pt x="252" y="171"/>
                  </a:lnTo>
                  <a:lnTo>
                    <a:pt x="250" y="168"/>
                  </a:lnTo>
                  <a:lnTo>
                    <a:pt x="248" y="164"/>
                  </a:lnTo>
                  <a:lnTo>
                    <a:pt x="243" y="161"/>
                  </a:lnTo>
                  <a:lnTo>
                    <a:pt x="241" y="157"/>
                  </a:lnTo>
                  <a:lnTo>
                    <a:pt x="236" y="157"/>
                  </a:lnTo>
                  <a:lnTo>
                    <a:pt x="231" y="153"/>
                  </a:lnTo>
                  <a:lnTo>
                    <a:pt x="227" y="148"/>
                  </a:lnTo>
                  <a:lnTo>
                    <a:pt x="225" y="142"/>
                  </a:lnTo>
                  <a:lnTo>
                    <a:pt x="226" y="126"/>
                  </a:lnTo>
                  <a:lnTo>
                    <a:pt x="225" y="119"/>
                  </a:lnTo>
                  <a:lnTo>
                    <a:pt x="222" y="111"/>
                  </a:lnTo>
                  <a:lnTo>
                    <a:pt x="220" y="106"/>
                  </a:lnTo>
                  <a:lnTo>
                    <a:pt x="216" y="103"/>
                  </a:lnTo>
                  <a:lnTo>
                    <a:pt x="215" y="98"/>
                  </a:lnTo>
                  <a:lnTo>
                    <a:pt x="210" y="97"/>
                  </a:lnTo>
                  <a:lnTo>
                    <a:pt x="206" y="92"/>
                  </a:lnTo>
                  <a:lnTo>
                    <a:pt x="202" y="88"/>
                  </a:lnTo>
                  <a:lnTo>
                    <a:pt x="196" y="79"/>
                  </a:lnTo>
                  <a:lnTo>
                    <a:pt x="188" y="79"/>
                  </a:lnTo>
                  <a:lnTo>
                    <a:pt x="182" y="79"/>
                  </a:lnTo>
                  <a:lnTo>
                    <a:pt x="175" y="80"/>
                  </a:lnTo>
                  <a:lnTo>
                    <a:pt x="173" y="87"/>
                  </a:lnTo>
                  <a:lnTo>
                    <a:pt x="170" y="89"/>
                  </a:lnTo>
                  <a:lnTo>
                    <a:pt x="166" y="91"/>
                  </a:lnTo>
                  <a:lnTo>
                    <a:pt x="159" y="94"/>
                  </a:lnTo>
                  <a:lnTo>
                    <a:pt x="154" y="94"/>
                  </a:lnTo>
                  <a:lnTo>
                    <a:pt x="149" y="92"/>
                  </a:lnTo>
                  <a:lnTo>
                    <a:pt x="145" y="85"/>
                  </a:lnTo>
                  <a:lnTo>
                    <a:pt x="141" y="84"/>
                  </a:lnTo>
                  <a:lnTo>
                    <a:pt x="136" y="85"/>
                  </a:lnTo>
                  <a:lnTo>
                    <a:pt x="128" y="88"/>
                  </a:lnTo>
                  <a:lnTo>
                    <a:pt x="120" y="96"/>
                  </a:lnTo>
                  <a:lnTo>
                    <a:pt x="113" y="98"/>
                  </a:lnTo>
                  <a:lnTo>
                    <a:pt x="109" y="105"/>
                  </a:lnTo>
                  <a:lnTo>
                    <a:pt x="106" y="106"/>
                  </a:lnTo>
                  <a:lnTo>
                    <a:pt x="106" y="103"/>
                  </a:lnTo>
                  <a:lnTo>
                    <a:pt x="104" y="96"/>
                  </a:lnTo>
                  <a:lnTo>
                    <a:pt x="108" y="88"/>
                  </a:lnTo>
                  <a:lnTo>
                    <a:pt x="109" y="73"/>
                  </a:lnTo>
                  <a:lnTo>
                    <a:pt x="112" y="66"/>
                  </a:lnTo>
                  <a:lnTo>
                    <a:pt x="112" y="61"/>
                  </a:lnTo>
                  <a:lnTo>
                    <a:pt x="113" y="57"/>
                  </a:lnTo>
                  <a:lnTo>
                    <a:pt x="110" y="47"/>
                  </a:lnTo>
                  <a:lnTo>
                    <a:pt x="113" y="37"/>
                  </a:lnTo>
                  <a:lnTo>
                    <a:pt x="110" y="34"/>
                  </a:lnTo>
                  <a:lnTo>
                    <a:pt x="99" y="36"/>
                  </a:lnTo>
                  <a:lnTo>
                    <a:pt x="95" y="34"/>
                  </a:lnTo>
                  <a:lnTo>
                    <a:pt x="94" y="33"/>
                  </a:lnTo>
                  <a:lnTo>
                    <a:pt x="94" y="23"/>
                  </a:lnTo>
                  <a:lnTo>
                    <a:pt x="91" y="14"/>
                  </a:lnTo>
                  <a:lnTo>
                    <a:pt x="89" y="9"/>
                  </a:lnTo>
                  <a:lnTo>
                    <a:pt x="86" y="6"/>
                  </a:lnTo>
                  <a:lnTo>
                    <a:pt x="82" y="8"/>
                  </a:lnTo>
                  <a:lnTo>
                    <a:pt x="81" y="4"/>
                  </a:lnTo>
                  <a:lnTo>
                    <a:pt x="81" y="0"/>
                  </a:lnTo>
                  <a:lnTo>
                    <a:pt x="84" y="0"/>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13" name="Freeform 54"/>
            <p:cNvSpPr>
              <a:spLocks noChangeAspect="1"/>
            </p:cNvSpPr>
            <p:nvPr/>
          </p:nvSpPr>
          <p:spPr bwMode="auto">
            <a:xfrm>
              <a:off x="1510" y="1743"/>
              <a:ext cx="285" cy="158"/>
            </a:xfrm>
            <a:custGeom>
              <a:avLst/>
              <a:gdLst>
                <a:gd name="T0" fmla="*/ 594 w 259"/>
                <a:gd name="T1" fmla="*/ 251 h 142"/>
                <a:gd name="T2" fmla="*/ 584 w 259"/>
                <a:gd name="T3" fmla="*/ 305 h 142"/>
                <a:gd name="T4" fmla="*/ 605 w 259"/>
                <a:gd name="T5" fmla="*/ 328 h 142"/>
                <a:gd name="T6" fmla="*/ 595 w 259"/>
                <a:gd name="T7" fmla="*/ 356 h 142"/>
                <a:gd name="T8" fmla="*/ 542 w 259"/>
                <a:gd name="T9" fmla="*/ 356 h 142"/>
                <a:gd name="T10" fmla="*/ 502 w 259"/>
                <a:gd name="T11" fmla="*/ 354 h 142"/>
                <a:gd name="T12" fmla="*/ 424 w 259"/>
                <a:gd name="T13" fmla="*/ 330 h 142"/>
                <a:gd name="T14" fmla="*/ 366 w 259"/>
                <a:gd name="T15" fmla="*/ 323 h 142"/>
                <a:gd name="T16" fmla="*/ 328 w 259"/>
                <a:gd name="T17" fmla="*/ 284 h 142"/>
                <a:gd name="T18" fmla="*/ 289 w 259"/>
                <a:gd name="T19" fmla="*/ 273 h 142"/>
                <a:gd name="T20" fmla="*/ 266 w 259"/>
                <a:gd name="T21" fmla="*/ 271 h 142"/>
                <a:gd name="T22" fmla="*/ 228 w 259"/>
                <a:gd name="T23" fmla="*/ 276 h 142"/>
                <a:gd name="T24" fmla="*/ 184 w 259"/>
                <a:gd name="T25" fmla="*/ 248 h 142"/>
                <a:gd name="T26" fmla="*/ 156 w 259"/>
                <a:gd name="T27" fmla="*/ 235 h 142"/>
                <a:gd name="T28" fmla="*/ 113 w 259"/>
                <a:gd name="T29" fmla="*/ 223 h 142"/>
                <a:gd name="T30" fmla="*/ 77 w 259"/>
                <a:gd name="T31" fmla="*/ 182 h 142"/>
                <a:gd name="T32" fmla="*/ 43 w 259"/>
                <a:gd name="T33" fmla="*/ 158 h 142"/>
                <a:gd name="T34" fmla="*/ 31 w 259"/>
                <a:gd name="T35" fmla="*/ 167 h 142"/>
                <a:gd name="T36" fmla="*/ 15 w 259"/>
                <a:gd name="T37" fmla="*/ 146 h 142"/>
                <a:gd name="T38" fmla="*/ 0 w 259"/>
                <a:gd name="T39" fmla="*/ 131 h 142"/>
                <a:gd name="T40" fmla="*/ 15 w 259"/>
                <a:gd name="T41" fmla="*/ 108 h 142"/>
                <a:gd name="T42" fmla="*/ 17 w 259"/>
                <a:gd name="T43" fmla="*/ 77 h 142"/>
                <a:gd name="T44" fmla="*/ 19 w 259"/>
                <a:gd name="T45" fmla="*/ 51 h 142"/>
                <a:gd name="T46" fmla="*/ 39 w 259"/>
                <a:gd name="T47" fmla="*/ 30 h 142"/>
                <a:gd name="T48" fmla="*/ 57 w 259"/>
                <a:gd name="T49" fmla="*/ 12 h 142"/>
                <a:gd name="T50" fmla="*/ 74 w 259"/>
                <a:gd name="T51" fmla="*/ 2 h 142"/>
                <a:gd name="T52" fmla="*/ 94 w 259"/>
                <a:gd name="T53" fmla="*/ 27 h 142"/>
                <a:gd name="T54" fmla="*/ 96 w 259"/>
                <a:gd name="T55" fmla="*/ 13 h 142"/>
                <a:gd name="T56" fmla="*/ 98 w 259"/>
                <a:gd name="T57" fmla="*/ 0 h 142"/>
                <a:gd name="T58" fmla="*/ 147 w 259"/>
                <a:gd name="T59" fmla="*/ 12 h 142"/>
                <a:gd name="T60" fmla="*/ 194 w 259"/>
                <a:gd name="T61" fmla="*/ 33 h 142"/>
                <a:gd name="T62" fmla="*/ 238 w 259"/>
                <a:gd name="T63" fmla="*/ 70 h 142"/>
                <a:gd name="T64" fmla="*/ 254 w 259"/>
                <a:gd name="T65" fmla="*/ 111 h 142"/>
                <a:gd name="T66" fmla="*/ 274 w 259"/>
                <a:gd name="T67" fmla="*/ 110 h 142"/>
                <a:gd name="T68" fmla="*/ 282 w 259"/>
                <a:gd name="T69" fmla="*/ 99 h 142"/>
                <a:gd name="T70" fmla="*/ 303 w 259"/>
                <a:gd name="T71" fmla="*/ 96 h 142"/>
                <a:gd name="T72" fmla="*/ 305 w 259"/>
                <a:gd name="T73" fmla="*/ 110 h 142"/>
                <a:gd name="T74" fmla="*/ 305 w 259"/>
                <a:gd name="T75" fmla="*/ 140 h 142"/>
                <a:gd name="T76" fmla="*/ 321 w 259"/>
                <a:gd name="T77" fmla="*/ 151 h 142"/>
                <a:gd name="T78" fmla="*/ 348 w 259"/>
                <a:gd name="T79" fmla="*/ 154 h 142"/>
                <a:gd name="T80" fmla="*/ 371 w 259"/>
                <a:gd name="T81" fmla="*/ 156 h 142"/>
                <a:gd name="T82" fmla="*/ 376 w 259"/>
                <a:gd name="T83" fmla="*/ 174 h 142"/>
                <a:gd name="T84" fmla="*/ 412 w 259"/>
                <a:gd name="T85" fmla="*/ 194 h 142"/>
                <a:gd name="T86" fmla="*/ 432 w 259"/>
                <a:gd name="T87" fmla="*/ 213 h 142"/>
                <a:gd name="T88" fmla="*/ 448 w 259"/>
                <a:gd name="T89" fmla="*/ 223 h 142"/>
                <a:gd name="T90" fmla="*/ 469 w 259"/>
                <a:gd name="T91" fmla="*/ 223 h 142"/>
                <a:gd name="T92" fmla="*/ 487 w 259"/>
                <a:gd name="T93" fmla="*/ 216 h 142"/>
                <a:gd name="T94" fmla="*/ 515 w 259"/>
                <a:gd name="T95" fmla="*/ 223 h 142"/>
                <a:gd name="T96" fmla="*/ 544 w 259"/>
                <a:gd name="T97" fmla="*/ 235 h 142"/>
                <a:gd name="T98" fmla="*/ 579 w 259"/>
                <a:gd name="T99" fmla="*/ 235 h 142"/>
                <a:gd name="T100" fmla="*/ 600 w 259"/>
                <a:gd name="T101" fmla="*/ 226 h 1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9"/>
                <a:gd name="T154" fmla="*/ 0 h 142"/>
                <a:gd name="T155" fmla="*/ 259 w 259"/>
                <a:gd name="T156" fmla="*/ 142 h 1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9" h="142">
                  <a:moveTo>
                    <a:pt x="257" y="89"/>
                  </a:moveTo>
                  <a:lnTo>
                    <a:pt x="255" y="93"/>
                  </a:lnTo>
                  <a:lnTo>
                    <a:pt x="254" y="99"/>
                  </a:lnTo>
                  <a:lnTo>
                    <a:pt x="254" y="108"/>
                  </a:lnTo>
                  <a:lnTo>
                    <a:pt x="254" y="116"/>
                  </a:lnTo>
                  <a:lnTo>
                    <a:pt x="251" y="120"/>
                  </a:lnTo>
                  <a:lnTo>
                    <a:pt x="251" y="121"/>
                  </a:lnTo>
                  <a:lnTo>
                    <a:pt x="255" y="123"/>
                  </a:lnTo>
                  <a:lnTo>
                    <a:pt x="259" y="130"/>
                  </a:lnTo>
                  <a:lnTo>
                    <a:pt x="257" y="134"/>
                  </a:lnTo>
                  <a:lnTo>
                    <a:pt x="255" y="140"/>
                  </a:lnTo>
                  <a:lnTo>
                    <a:pt x="255" y="141"/>
                  </a:lnTo>
                  <a:lnTo>
                    <a:pt x="247" y="141"/>
                  </a:lnTo>
                  <a:lnTo>
                    <a:pt x="241" y="142"/>
                  </a:lnTo>
                  <a:lnTo>
                    <a:pt x="232" y="141"/>
                  </a:lnTo>
                  <a:lnTo>
                    <a:pt x="227" y="142"/>
                  </a:lnTo>
                  <a:lnTo>
                    <a:pt x="222" y="140"/>
                  </a:lnTo>
                  <a:lnTo>
                    <a:pt x="215" y="140"/>
                  </a:lnTo>
                  <a:lnTo>
                    <a:pt x="212" y="140"/>
                  </a:lnTo>
                  <a:lnTo>
                    <a:pt x="185" y="135"/>
                  </a:lnTo>
                  <a:lnTo>
                    <a:pt x="181" y="131"/>
                  </a:lnTo>
                  <a:lnTo>
                    <a:pt x="176" y="130"/>
                  </a:lnTo>
                  <a:lnTo>
                    <a:pt x="168" y="130"/>
                  </a:lnTo>
                  <a:lnTo>
                    <a:pt x="157" y="128"/>
                  </a:lnTo>
                  <a:lnTo>
                    <a:pt x="149" y="123"/>
                  </a:lnTo>
                  <a:lnTo>
                    <a:pt x="145" y="120"/>
                  </a:lnTo>
                  <a:lnTo>
                    <a:pt x="140" y="112"/>
                  </a:lnTo>
                  <a:lnTo>
                    <a:pt x="136" y="109"/>
                  </a:lnTo>
                  <a:lnTo>
                    <a:pt x="125" y="108"/>
                  </a:lnTo>
                  <a:lnTo>
                    <a:pt x="124" y="108"/>
                  </a:lnTo>
                  <a:lnTo>
                    <a:pt x="122" y="109"/>
                  </a:lnTo>
                  <a:lnTo>
                    <a:pt x="119" y="109"/>
                  </a:lnTo>
                  <a:lnTo>
                    <a:pt x="114" y="107"/>
                  </a:lnTo>
                  <a:lnTo>
                    <a:pt x="107" y="107"/>
                  </a:lnTo>
                  <a:lnTo>
                    <a:pt x="102" y="109"/>
                  </a:lnTo>
                  <a:lnTo>
                    <a:pt x="98" y="109"/>
                  </a:lnTo>
                  <a:lnTo>
                    <a:pt x="87" y="107"/>
                  </a:lnTo>
                  <a:lnTo>
                    <a:pt x="80" y="99"/>
                  </a:lnTo>
                  <a:lnTo>
                    <a:pt x="79" y="98"/>
                  </a:lnTo>
                  <a:lnTo>
                    <a:pt x="74" y="98"/>
                  </a:lnTo>
                  <a:lnTo>
                    <a:pt x="72" y="98"/>
                  </a:lnTo>
                  <a:lnTo>
                    <a:pt x="66" y="93"/>
                  </a:lnTo>
                  <a:lnTo>
                    <a:pt x="60" y="90"/>
                  </a:lnTo>
                  <a:lnTo>
                    <a:pt x="55" y="90"/>
                  </a:lnTo>
                  <a:lnTo>
                    <a:pt x="49" y="88"/>
                  </a:lnTo>
                  <a:lnTo>
                    <a:pt x="46" y="85"/>
                  </a:lnTo>
                  <a:lnTo>
                    <a:pt x="38" y="76"/>
                  </a:lnTo>
                  <a:lnTo>
                    <a:pt x="33" y="72"/>
                  </a:lnTo>
                  <a:lnTo>
                    <a:pt x="28" y="70"/>
                  </a:lnTo>
                  <a:lnTo>
                    <a:pt x="26" y="67"/>
                  </a:lnTo>
                  <a:lnTo>
                    <a:pt x="18" y="63"/>
                  </a:lnTo>
                  <a:lnTo>
                    <a:pt x="17" y="63"/>
                  </a:lnTo>
                  <a:lnTo>
                    <a:pt x="16" y="66"/>
                  </a:lnTo>
                  <a:lnTo>
                    <a:pt x="13" y="66"/>
                  </a:lnTo>
                  <a:lnTo>
                    <a:pt x="10" y="63"/>
                  </a:lnTo>
                  <a:lnTo>
                    <a:pt x="9" y="61"/>
                  </a:lnTo>
                  <a:lnTo>
                    <a:pt x="7" y="57"/>
                  </a:lnTo>
                  <a:lnTo>
                    <a:pt x="0" y="57"/>
                  </a:lnTo>
                  <a:lnTo>
                    <a:pt x="0" y="55"/>
                  </a:lnTo>
                  <a:lnTo>
                    <a:pt x="0" y="51"/>
                  </a:lnTo>
                  <a:lnTo>
                    <a:pt x="3" y="47"/>
                  </a:lnTo>
                  <a:lnTo>
                    <a:pt x="5" y="46"/>
                  </a:lnTo>
                  <a:lnTo>
                    <a:pt x="7" y="42"/>
                  </a:lnTo>
                  <a:lnTo>
                    <a:pt x="8" y="39"/>
                  </a:lnTo>
                  <a:lnTo>
                    <a:pt x="7" y="34"/>
                  </a:lnTo>
                  <a:lnTo>
                    <a:pt x="8" y="30"/>
                  </a:lnTo>
                  <a:lnTo>
                    <a:pt x="10" y="27"/>
                  </a:lnTo>
                  <a:lnTo>
                    <a:pt x="9" y="23"/>
                  </a:lnTo>
                  <a:lnTo>
                    <a:pt x="9" y="20"/>
                  </a:lnTo>
                  <a:lnTo>
                    <a:pt x="12" y="18"/>
                  </a:lnTo>
                  <a:lnTo>
                    <a:pt x="16" y="16"/>
                  </a:lnTo>
                  <a:lnTo>
                    <a:pt x="17" y="12"/>
                  </a:lnTo>
                  <a:lnTo>
                    <a:pt x="22" y="10"/>
                  </a:lnTo>
                  <a:lnTo>
                    <a:pt x="24" y="6"/>
                  </a:lnTo>
                  <a:lnTo>
                    <a:pt x="24" y="4"/>
                  </a:lnTo>
                  <a:lnTo>
                    <a:pt x="26" y="2"/>
                  </a:lnTo>
                  <a:lnTo>
                    <a:pt x="28" y="4"/>
                  </a:lnTo>
                  <a:lnTo>
                    <a:pt x="31" y="2"/>
                  </a:lnTo>
                  <a:lnTo>
                    <a:pt x="32" y="4"/>
                  </a:lnTo>
                  <a:lnTo>
                    <a:pt x="35" y="6"/>
                  </a:lnTo>
                  <a:lnTo>
                    <a:pt x="40" y="10"/>
                  </a:lnTo>
                  <a:lnTo>
                    <a:pt x="40" y="9"/>
                  </a:lnTo>
                  <a:lnTo>
                    <a:pt x="40" y="7"/>
                  </a:lnTo>
                  <a:lnTo>
                    <a:pt x="41" y="5"/>
                  </a:lnTo>
                  <a:lnTo>
                    <a:pt x="41" y="1"/>
                  </a:lnTo>
                  <a:lnTo>
                    <a:pt x="41" y="0"/>
                  </a:lnTo>
                  <a:lnTo>
                    <a:pt x="42" y="0"/>
                  </a:lnTo>
                  <a:lnTo>
                    <a:pt x="52" y="1"/>
                  </a:lnTo>
                  <a:lnTo>
                    <a:pt x="54" y="2"/>
                  </a:lnTo>
                  <a:lnTo>
                    <a:pt x="64" y="4"/>
                  </a:lnTo>
                  <a:lnTo>
                    <a:pt x="75" y="7"/>
                  </a:lnTo>
                  <a:lnTo>
                    <a:pt x="79" y="9"/>
                  </a:lnTo>
                  <a:lnTo>
                    <a:pt x="83" y="14"/>
                  </a:lnTo>
                  <a:lnTo>
                    <a:pt x="88" y="19"/>
                  </a:lnTo>
                  <a:lnTo>
                    <a:pt x="96" y="21"/>
                  </a:lnTo>
                  <a:lnTo>
                    <a:pt x="102" y="28"/>
                  </a:lnTo>
                  <a:lnTo>
                    <a:pt x="106" y="33"/>
                  </a:lnTo>
                  <a:lnTo>
                    <a:pt x="107" y="42"/>
                  </a:lnTo>
                  <a:lnTo>
                    <a:pt x="110" y="44"/>
                  </a:lnTo>
                  <a:lnTo>
                    <a:pt x="112" y="46"/>
                  </a:lnTo>
                  <a:lnTo>
                    <a:pt x="115" y="47"/>
                  </a:lnTo>
                  <a:lnTo>
                    <a:pt x="117" y="43"/>
                  </a:lnTo>
                  <a:lnTo>
                    <a:pt x="119" y="43"/>
                  </a:lnTo>
                  <a:lnTo>
                    <a:pt x="121" y="41"/>
                  </a:lnTo>
                  <a:lnTo>
                    <a:pt x="121" y="39"/>
                  </a:lnTo>
                  <a:lnTo>
                    <a:pt x="124" y="38"/>
                  </a:lnTo>
                  <a:lnTo>
                    <a:pt x="126" y="38"/>
                  </a:lnTo>
                  <a:lnTo>
                    <a:pt x="129" y="37"/>
                  </a:lnTo>
                  <a:lnTo>
                    <a:pt x="133" y="38"/>
                  </a:lnTo>
                  <a:lnTo>
                    <a:pt x="134" y="39"/>
                  </a:lnTo>
                  <a:lnTo>
                    <a:pt x="131" y="43"/>
                  </a:lnTo>
                  <a:lnTo>
                    <a:pt x="133" y="47"/>
                  </a:lnTo>
                  <a:lnTo>
                    <a:pt x="131" y="55"/>
                  </a:lnTo>
                  <a:lnTo>
                    <a:pt x="131" y="56"/>
                  </a:lnTo>
                  <a:lnTo>
                    <a:pt x="135" y="55"/>
                  </a:lnTo>
                  <a:lnTo>
                    <a:pt x="136" y="57"/>
                  </a:lnTo>
                  <a:lnTo>
                    <a:pt x="138" y="60"/>
                  </a:lnTo>
                  <a:lnTo>
                    <a:pt x="140" y="60"/>
                  </a:lnTo>
                  <a:lnTo>
                    <a:pt x="144" y="61"/>
                  </a:lnTo>
                  <a:lnTo>
                    <a:pt x="148" y="61"/>
                  </a:lnTo>
                  <a:lnTo>
                    <a:pt x="152" y="62"/>
                  </a:lnTo>
                  <a:lnTo>
                    <a:pt x="157" y="63"/>
                  </a:lnTo>
                  <a:lnTo>
                    <a:pt x="159" y="62"/>
                  </a:lnTo>
                  <a:lnTo>
                    <a:pt x="163" y="61"/>
                  </a:lnTo>
                  <a:lnTo>
                    <a:pt x="164" y="61"/>
                  </a:lnTo>
                  <a:lnTo>
                    <a:pt x="162" y="69"/>
                  </a:lnTo>
                  <a:lnTo>
                    <a:pt x="163" y="72"/>
                  </a:lnTo>
                  <a:lnTo>
                    <a:pt x="172" y="77"/>
                  </a:lnTo>
                  <a:lnTo>
                    <a:pt x="176" y="76"/>
                  </a:lnTo>
                  <a:lnTo>
                    <a:pt x="181" y="77"/>
                  </a:lnTo>
                  <a:lnTo>
                    <a:pt x="184" y="81"/>
                  </a:lnTo>
                  <a:lnTo>
                    <a:pt x="185" y="84"/>
                  </a:lnTo>
                  <a:lnTo>
                    <a:pt x="186" y="86"/>
                  </a:lnTo>
                  <a:lnTo>
                    <a:pt x="189" y="89"/>
                  </a:lnTo>
                  <a:lnTo>
                    <a:pt x="192" y="88"/>
                  </a:lnTo>
                  <a:lnTo>
                    <a:pt x="195" y="86"/>
                  </a:lnTo>
                  <a:lnTo>
                    <a:pt x="199" y="89"/>
                  </a:lnTo>
                  <a:lnTo>
                    <a:pt x="201" y="88"/>
                  </a:lnTo>
                  <a:lnTo>
                    <a:pt x="205" y="89"/>
                  </a:lnTo>
                  <a:lnTo>
                    <a:pt x="206" y="89"/>
                  </a:lnTo>
                  <a:lnTo>
                    <a:pt x="209" y="85"/>
                  </a:lnTo>
                  <a:lnTo>
                    <a:pt x="212" y="84"/>
                  </a:lnTo>
                  <a:lnTo>
                    <a:pt x="217" y="84"/>
                  </a:lnTo>
                  <a:lnTo>
                    <a:pt x="221" y="88"/>
                  </a:lnTo>
                  <a:lnTo>
                    <a:pt x="227" y="90"/>
                  </a:lnTo>
                  <a:lnTo>
                    <a:pt x="231" y="92"/>
                  </a:lnTo>
                  <a:lnTo>
                    <a:pt x="233" y="93"/>
                  </a:lnTo>
                  <a:lnTo>
                    <a:pt x="237" y="92"/>
                  </a:lnTo>
                  <a:lnTo>
                    <a:pt x="245" y="93"/>
                  </a:lnTo>
                  <a:lnTo>
                    <a:pt x="247" y="93"/>
                  </a:lnTo>
                  <a:lnTo>
                    <a:pt x="251" y="89"/>
                  </a:lnTo>
                  <a:lnTo>
                    <a:pt x="255" y="88"/>
                  </a:lnTo>
                  <a:lnTo>
                    <a:pt x="257" y="89"/>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14" name="Freeform 55"/>
            <p:cNvSpPr>
              <a:spLocks noChangeAspect="1"/>
            </p:cNvSpPr>
            <p:nvPr/>
          </p:nvSpPr>
          <p:spPr bwMode="auto">
            <a:xfrm>
              <a:off x="1786" y="1895"/>
              <a:ext cx="168" cy="217"/>
            </a:xfrm>
            <a:custGeom>
              <a:avLst/>
              <a:gdLst>
                <a:gd name="T0" fmla="*/ 323 w 153"/>
                <a:gd name="T1" fmla="*/ 448 h 198"/>
                <a:gd name="T2" fmla="*/ 303 w 153"/>
                <a:gd name="T3" fmla="*/ 386 h 198"/>
                <a:gd name="T4" fmla="*/ 298 w 153"/>
                <a:gd name="T5" fmla="*/ 341 h 198"/>
                <a:gd name="T6" fmla="*/ 267 w 153"/>
                <a:gd name="T7" fmla="*/ 299 h 198"/>
                <a:gd name="T8" fmla="*/ 234 w 153"/>
                <a:gd name="T9" fmla="*/ 305 h 198"/>
                <a:gd name="T10" fmla="*/ 217 w 153"/>
                <a:gd name="T11" fmla="*/ 287 h 198"/>
                <a:gd name="T12" fmla="*/ 205 w 153"/>
                <a:gd name="T13" fmla="*/ 302 h 198"/>
                <a:gd name="T14" fmla="*/ 197 w 153"/>
                <a:gd name="T15" fmla="*/ 326 h 198"/>
                <a:gd name="T16" fmla="*/ 173 w 153"/>
                <a:gd name="T17" fmla="*/ 375 h 198"/>
                <a:gd name="T18" fmla="*/ 155 w 153"/>
                <a:gd name="T19" fmla="*/ 354 h 198"/>
                <a:gd name="T20" fmla="*/ 145 w 153"/>
                <a:gd name="T21" fmla="*/ 367 h 198"/>
                <a:gd name="T22" fmla="*/ 128 w 153"/>
                <a:gd name="T23" fmla="*/ 374 h 198"/>
                <a:gd name="T24" fmla="*/ 108 w 153"/>
                <a:gd name="T25" fmla="*/ 375 h 198"/>
                <a:gd name="T26" fmla="*/ 98 w 153"/>
                <a:gd name="T27" fmla="*/ 380 h 198"/>
                <a:gd name="T28" fmla="*/ 89 w 153"/>
                <a:gd name="T29" fmla="*/ 386 h 198"/>
                <a:gd name="T30" fmla="*/ 76 w 153"/>
                <a:gd name="T31" fmla="*/ 386 h 198"/>
                <a:gd name="T32" fmla="*/ 69 w 153"/>
                <a:gd name="T33" fmla="*/ 363 h 198"/>
                <a:gd name="T34" fmla="*/ 67 w 153"/>
                <a:gd name="T35" fmla="*/ 342 h 198"/>
                <a:gd name="T36" fmla="*/ 65 w 153"/>
                <a:gd name="T37" fmla="*/ 320 h 198"/>
                <a:gd name="T38" fmla="*/ 53 w 153"/>
                <a:gd name="T39" fmla="*/ 300 h 198"/>
                <a:gd name="T40" fmla="*/ 54 w 153"/>
                <a:gd name="T41" fmla="*/ 287 h 198"/>
                <a:gd name="T42" fmla="*/ 54 w 153"/>
                <a:gd name="T43" fmla="*/ 260 h 198"/>
                <a:gd name="T44" fmla="*/ 53 w 153"/>
                <a:gd name="T45" fmla="*/ 237 h 198"/>
                <a:gd name="T46" fmla="*/ 42 w 153"/>
                <a:gd name="T47" fmla="*/ 220 h 198"/>
                <a:gd name="T48" fmla="*/ 46 w 153"/>
                <a:gd name="T49" fmla="*/ 178 h 198"/>
                <a:gd name="T50" fmla="*/ 26 w 153"/>
                <a:gd name="T51" fmla="*/ 156 h 198"/>
                <a:gd name="T52" fmla="*/ 1 w 153"/>
                <a:gd name="T53" fmla="*/ 146 h 198"/>
                <a:gd name="T54" fmla="*/ 1 w 153"/>
                <a:gd name="T55" fmla="*/ 130 h 198"/>
                <a:gd name="T56" fmla="*/ 15 w 153"/>
                <a:gd name="T57" fmla="*/ 114 h 198"/>
                <a:gd name="T58" fmla="*/ 30 w 153"/>
                <a:gd name="T59" fmla="*/ 104 h 198"/>
                <a:gd name="T60" fmla="*/ 54 w 153"/>
                <a:gd name="T61" fmla="*/ 92 h 198"/>
                <a:gd name="T62" fmla="*/ 53 w 153"/>
                <a:gd name="T63" fmla="*/ 82 h 198"/>
                <a:gd name="T64" fmla="*/ 22 w 153"/>
                <a:gd name="T65" fmla="*/ 78 h 198"/>
                <a:gd name="T66" fmla="*/ 14 w 153"/>
                <a:gd name="T67" fmla="*/ 52 h 198"/>
                <a:gd name="T68" fmla="*/ 36 w 153"/>
                <a:gd name="T69" fmla="*/ 2 h 198"/>
                <a:gd name="T70" fmla="*/ 54 w 153"/>
                <a:gd name="T71" fmla="*/ 26 h 198"/>
                <a:gd name="T72" fmla="*/ 65 w 153"/>
                <a:gd name="T73" fmla="*/ 26 h 198"/>
                <a:gd name="T74" fmla="*/ 78 w 153"/>
                <a:gd name="T75" fmla="*/ 12 h 198"/>
                <a:gd name="T76" fmla="*/ 89 w 153"/>
                <a:gd name="T77" fmla="*/ 41 h 198"/>
                <a:gd name="T78" fmla="*/ 110 w 153"/>
                <a:gd name="T79" fmla="*/ 45 h 198"/>
                <a:gd name="T80" fmla="*/ 126 w 153"/>
                <a:gd name="T81" fmla="*/ 31 h 198"/>
                <a:gd name="T82" fmla="*/ 132 w 153"/>
                <a:gd name="T83" fmla="*/ 82 h 198"/>
                <a:gd name="T84" fmla="*/ 159 w 153"/>
                <a:gd name="T85" fmla="*/ 99 h 198"/>
                <a:gd name="T86" fmla="*/ 222 w 153"/>
                <a:gd name="T87" fmla="*/ 101 h 198"/>
                <a:gd name="T88" fmla="*/ 270 w 153"/>
                <a:gd name="T89" fmla="*/ 101 h 198"/>
                <a:gd name="T90" fmla="*/ 323 w 153"/>
                <a:gd name="T91" fmla="*/ 114 h 198"/>
                <a:gd name="T92" fmla="*/ 309 w 153"/>
                <a:gd name="T93" fmla="*/ 126 h 198"/>
                <a:gd name="T94" fmla="*/ 287 w 153"/>
                <a:gd name="T95" fmla="*/ 164 h 198"/>
                <a:gd name="T96" fmla="*/ 256 w 153"/>
                <a:gd name="T97" fmla="*/ 184 h 198"/>
                <a:gd name="T98" fmla="*/ 237 w 153"/>
                <a:gd name="T99" fmla="*/ 209 h 198"/>
                <a:gd name="T100" fmla="*/ 246 w 153"/>
                <a:gd name="T101" fmla="*/ 258 h 198"/>
                <a:gd name="T102" fmla="*/ 268 w 153"/>
                <a:gd name="T103" fmla="*/ 271 h 198"/>
                <a:gd name="T104" fmla="*/ 282 w 153"/>
                <a:gd name="T105" fmla="*/ 266 h 198"/>
                <a:gd name="T106" fmla="*/ 306 w 153"/>
                <a:gd name="T107" fmla="*/ 220 h 198"/>
                <a:gd name="T108" fmla="*/ 323 w 153"/>
                <a:gd name="T109" fmla="*/ 238 h 198"/>
                <a:gd name="T110" fmla="*/ 336 w 153"/>
                <a:gd name="T111" fmla="*/ 274 h 198"/>
                <a:gd name="T112" fmla="*/ 344 w 153"/>
                <a:gd name="T113" fmla="*/ 323 h 198"/>
                <a:gd name="T114" fmla="*/ 352 w 153"/>
                <a:gd name="T115" fmla="*/ 367 h 198"/>
                <a:gd name="T116" fmla="*/ 336 w 153"/>
                <a:gd name="T117" fmla="*/ 402 h 198"/>
                <a:gd name="T118" fmla="*/ 324 w 153"/>
                <a:gd name="T119" fmla="*/ 419 h 1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
                <a:gd name="T181" fmla="*/ 0 h 198"/>
                <a:gd name="T182" fmla="*/ 153 w 153"/>
                <a:gd name="T183" fmla="*/ 198 h 19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 h="198">
                  <a:moveTo>
                    <a:pt x="142" y="197"/>
                  </a:moveTo>
                  <a:lnTo>
                    <a:pt x="141" y="198"/>
                  </a:lnTo>
                  <a:lnTo>
                    <a:pt x="136" y="188"/>
                  </a:lnTo>
                  <a:lnTo>
                    <a:pt x="132" y="171"/>
                  </a:lnTo>
                  <a:lnTo>
                    <a:pt x="131" y="162"/>
                  </a:lnTo>
                  <a:lnTo>
                    <a:pt x="130" y="151"/>
                  </a:lnTo>
                  <a:lnTo>
                    <a:pt x="119" y="135"/>
                  </a:lnTo>
                  <a:lnTo>
                    <a:pt x="116" y="132"/>
                  </a:lnTo>
                  <a:lnTo>
                    <a:pt x="109" y="134"/>
                  </a:lnTo>
                  <a:lnTo>
                    <a:pt x="102" y="135"/>
                  </a:lnTo>
                  <a:lnTo>
                    <a:pt x="97" y="133"/>
                  </a:lnTo>
                  <a:lnTo>
                    <a:pt x="94" y="127"/>
                  </a:lnTo>
                  <a:lnTo>
                    <a:pt x="91" y="128"/>
                  </a:lnTo>
                  <a:lnTo>
                    <a:pt x="89" y="134"/>
                  </a:lnTo>
                  <a:lnTo>
                    <a:pt x="85" y="137"/>
                  </a:lnTo>
                  <a:lnTo>
                    <a:pt x="86" y="144"/>
                  </a:lnTo>
                  <a:lnTo>
                    <a:pt x="86" y="151"/>
                  </a:lnTo>
                  <a:lnTo>
                    <a:pt x="75" y="166"/>
                  </a:lnTo>
                  <a:lnTo>
                    <a:pt x="72" y="165"/>
                  </a:lnTo>
                  <a:lnTo>
                    <a:pt x="67" y="157"/>
                  </a:lnTo>
                  <a:lnTo>
                    <a:pt x="65" y="161"/>
                  </a:lnTo>
                  <a:lnTo>
                    <a:pt x="63" y="164"/>
                  </a:lnTo>
                  <a:lnTo>
                    <a:pt x="57" y="169"/>
                  </a:lnTo>
                  <a:lnTo>
                    <a:pt x="56" y="165"/>
                  </a:lnTo>
                  <a:lnTo>
                    <a:pt x="52" y="167"/>
                  </a:lnTo>
                  <a:lnTo>
                    <a:pt x="46" y="166"/>
                  </a:lnTo>
                  <a:lnTo>
                    <a:pt x="46" y="170"/>
                  </a:lnTo>
                  <a:lnTo>
                    <a:pt x="43" y="169"/>
                  </a:lnTo>
                  <a:lnTo>
                    <a:pt x="42" y="169"/>
                  </a:lnTo>
                  <a:lnTo>
                    <a:pt x="39" y="171"/>
                  </a:lnTo>
                  <a:lnTo>
                    <a:pt x="38" y="172"/>
                  </a:lnTo>
                  <a:lnTo>
                    <a:pt x="33" y="171"/>
                  </a:lnTo>
                  <a:lnTo>
                    <a:pt x="30" y="164"/>
                  </a:lnTo>
                  <a:lnTo>
                    <a:pt x="30" y="161"/>
                  </a:lnTo>
                  <a:lnTo>
                    <a:pt x="29" y="158"/>
                  </a:lnTo>
                  <a:lnTo>
                    <a:pt x="29" y="152"/>
                  </a:lnTo>
                  <a:lnTo>
                    <a:pt x="29" y="147"/>
                  </a:lnTo>
                  <a:lnTo>
                    <a:pt x="28" y="142"/>
                  </a:lnTo>
                  <a:lnTo>
                    <a:pt x="25" y="138"/>
                  </a:lnTo>
                  <a:lnTo>
                    <a:pt x="23" y="133"/>
                  </a:lnTo>
                  <a:lnTo>
                    <a:pt x="23" y="128"/>
                  </a:lnTo>
                  <a:lnTo>
                    <a:pt x="24" y="127"/>
                  </a:lnTo>
                  <a:lnTo>
                    <a:pt x="25" y="118"/>
                  </a:lnTo>
                  <a:lnTo>
                    <a:pt x="24" y="115"/>
                  </a:lnTo>
                  <a:lnTo>
                    <a:pt x="23" y="114"/>
                  </a:lnTo>
                  <a:lnTo>
                    <a:pt x="23" y="105"/>
                  </a:lnTo>
                  <a:lnTo>
                    <a:pt x="18" y="101"/>
                  </a:lnTo>
                  <a:lnTo>
                    <a:pt x="18" y="97"/>
                  </a:lnTo>
                  <a:lnTo>
                    <a:pt x="20" y="91"/>
                  </a:lnTo>
                  <a:lnTo>
                    <a:pt x="20" y="78"/>
                  </a:lnTo>
                  <a:lnTo>
                    <a:pt x="15" y="72"/>
                  </a:lnTo>
                  <a:lnTo>
                    <a:pt x="11" y="69"/>
                  </a:lnTo>
                  <a:lnTo>
                    <a:pt x="5" y="67"/>
                  </a:lnTo>
                  <a:lnTo>
                    <a:pt x="1" y="64"/>
                  </a:lnTo>
                  <a:lnTo>
                    <a:pt x="0" y="60"/>
                  </a:lnTo>
                  <a:lnTo>
                    <a:pt x="1" y="58"/>
                  </a:lnTo>
                  <a:lnTo>
                    <a:pt x="2" y="53"/>
                  </a:lnTo>
                  <a:lnTo>
                    <a:pt x="7" y="51"/>
                  </a:lnTo>
                  <a:lnTo>
                    <a:pt x="11" y="50"/>
                  </a:lnTo>
                  <a:lnTo>
                    <a:pt x="13" y="46"/>
                  </a:lnTo>
                  <a:lnTo>
                    <a:pt x="24" y="45"/>
                  </a:lnTo>
                  <a:lnTo>
                    <a:pt x="24" y="40"/>
                  </a:lnTo>
                  <a:lnTo>
                    <a:pt x="23" y="39"/>
                  </a:lnTo>
                  <a:lnTo>
                    <a:pt x="23" y="36"/>
                  </a:lnTo>
                  <a:lnTo>
                    <a:pt x="14" y="36"/>
                  </a:lnTo>
                  <a:lnTo>
                    <a:pt x="10" y="34"/>
                  </a:lnTo>
                  <a:lnTo>
                    <a:pt x="7" y="26"/>
                  </a:lnTo>
                  <a:lnTo>
                    <a:pt x="6" y="23"/>
                  </a:lnTo>
                  <a:lnTo>
                    <a:pt x="14" y="9"/>
                  </a:lnTo>
                  <a:lnTo>
                    <a:pt x="16" y="2"/>
                  </a:lnTo>
                  <a:lnTo>
                    <a:pt x="19" y="0"/>
                  </a:lnTo>
                  <a:lnTo>
                    <a:pt x="24" y="11"/>
                  </a:lnTo>
                  <a:lnTo>
                    <a:pt x="28" y="14"/>
                  </a:lnTo>
                  <a:lnTo>
                    <a:pt x="28" y="11"/>
                  </a:lnTo>
                  <a:lnTo>
                    <a:pt x="30" y="3"/>
                  </a:lnTo>
                  <a:lnTo>
                    <a:pt x="34" y="4"/>
                  </a:lnTo>
                  <a:lnTo>
                    <a:pt x="35" y="13"/>
                  </a:lnTo>
                  <a:lnTo>
                    <a:pt x="39" y="18"/>
                  </a:lnTo>
                  <a:lnTo>
                    <a:pt x="43" y="16"/>
                  </a:lnTo>
                  <a:lnTo>
                    <a:pt x="48" y="20"/>
                  </a:lnTo>
                  <a:lnTo>
                    <a:pt x="52" y="11"/>
                  </a:lnTo>
                  <a:lnTo>
                    <a:pt x="55" y="14"/>
                  </a:lnTo>
                  <a:lnTo>
                    <a:pt x="56" y="26"/>
                  </a:lnTo>
                  <a:lnTo>
                    <a:pt x="58" y="36"/>
                  </a:lnTo>
                  <a:lnTo>
                    <a:pt x="62" y="41"/>
                  </a:lnTo>
                  <a:lnTo>
                    <a:pt x="69" y="44"/>
                  </a:lnTo>
                  <a:lnTo>
                    <a:pt x="94" y="46"/>
                  </a:lnTo>
                  <a:lnTo>
                    <a:pt x="97" y="45"/>
                  </a:lnTo>
                  <a:lnTo>
                    <a:pt x="105" y="44"/>
                  </a:lnTo>
                  <a:lnTo>
                    <a:pt x="118" y="45"/>
                  </a:lnTo>
                  <a:lnTo>
                    <a:pt x="132" y="48"/>
                  </a:lnTo>
                  <a:lnTo>
                    <a:pt x="141" y="51"/>
                  </a:lnTo>
                  <a:lnTo>
                    <a:pt x="140" y="54"/>
                  </a:lnTo>
                  <a:lnTo>
                    <a:pt x="135" y="56"/>
                  </a:lnTo>
                  <a:lnTo>
                    <a:pt x="132" y="64"/>
                  </a:lnTo>
                  <a:lnTo>
                    <a:pt x="125" y="73"/>
                  </a:lnTo>
                  <a:lnTo>
                    <a:pt x="118" y="78"/>
                  </a:lnTo>
                  <a:lnTo>
                    <a:pt x="112" y="82"/>
                  </a:lnTo>
                  <a:lnTo>
                    <a:pt x="104" y="88"/>
                  </a:lnTo>
                  <a:lnTo>
                    <a:pt x="103" y="92"/>
                  </a:lnTo>
                  <a:lnTo>
                    <a:pt x="103" y="102"/>
                  </a:lnTo>
                  <a:lnTo>
                    <a:pt x="107" y="114"/>
                  </a:lnTo>
                  <a:lnTo>
                    <a:pt x="113" y="114"/>
                  </a:lnTo>
                  <a:lnTo>
                    <a:pt x="117" y="120"/>
                  </a:lnTo>
                  <a:lnTo>
                    <a:pt x="121" y="123"/>
                  </a:lnTo>
                  <a:lnTo>
                    <a:pt x="123" y="118"/>
                  </a:lnTo>
                  <a:lnTo>
                    <a:pt x="127" y="106"/>
                  </a:lnTo>
                  <a:lnTo>
                    <a:pt x="133" y="97"/>
                  </a:lnTo>
                  <a:lnTo>
                    <a:pt x="137" y="99"/>
                  </a:lnTo>
                  <a:lnTo>
                    <a:pt x="141" y="106"/>
                  </a:lnTo>
                  <a:lnTo>
                    <a:pt x="144" y="116"/>
                  </a:lnTo>
                  <a:lnTo>
                    <a:pt x="146" y="121"/>
                  </a:lnTo>
                  <a:lnTo>
                    <a:pt x="147" y="127"/>
                  </a:lnTo>
                  <a:lnTo>
                    <a:pt x="150" y="143"/>
                  </a:lnTo>
                  <a:lnTo>
                    <a:pt x="153" y="162"/>
                  </a:lnTo>
                  <a:lnTo>
                    <a:pt x="153" y="164"/>
                  </a:lnTo>
                  <a:lnTo>
                    <a:pt x="153" y="181"/>
                  </a:lnTo>
                  <a:lnTo>
                    <a:pt x="146" y="179"/>
                  </a:lnTo>
                  <a:lnTo>
                    <a:pt x="144" y="181"/>
                  </a:lnTo>
                  <a:lnTo>
                    <a:pt x="142" y="186"/>
                  </a:lnTo>
                  <a:lnTo>
                    <a:pt x="142" y="197"/>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15" name="Freeform 56"/>
            <p:cNvSpPr>
              <a:spLocks noChangeAspect="1"/>
            </p:cNvSpPr>
            <p:nvPr/>
          </p:nvSpPr>
          <p:spPr bwMode="auto">
            <a:xfrm>
              <a:off x="2051" y="2668"/>
              <a:ext cx="384" cy="406"/>
            </a:xfrm>
            <a:custGeom>
              <a:avLst/>
              <a:gdLst>
                <a:gd name="T0" fmla="*/ 14 w 348"/>
                <a:gd name="T1" fmla="*/ 0 h 368"/>
                <a:gd name="T2" fmla="*/ 47 w 348"/>
                <a:gd name="T3" fmla="*/ 3 h 368"/>
                <a:gd name="T4" fmla="*/ 85 w 348"/>
                <a:gd name="T5" fmla="*/ 29 h 368"/>
                <a:gd name="T6" fmla="*/ 141 w 348"/>
                <a:gd name="T7" fmla="*/ 29 h 368"/>
                <a:gd name="T8" fmla="*/ 185 w 348"/>
                <a:gd name="T9" fmla="*/ 35 h 368"/>
                <a:gd name="T10" fmla="*/ 210 w 348"/>
                <a:gd name="T11" fmla="*/ 74 h 368"/>
                <a:gd name="T12" fmla="*/ 234 w 348"/>
                <a:gd name="T13" fmla="*/ 101 h 368"/>
                <a:gd name="T14" fmla="*/ 274 w 348"/>
                <a:gd name="T15" fmla="*/ 142 h 368"/>
                <a:gd name="T16" fmla="*/ 350 w 348"/>
                <a:gd name="T17" fmla="*/ 191 h 368"/>
                <a:gd name="T18" fmla="*/ 386 w 348"/>
                <a:gd name="T19" fmla="*/ 224 h 368"/>
                <a:gd name="T20" fmla="*/ 420 w 348"/>
                <a:gd name="T21" fmla="*/ 268 h 368"/>
                <a:gd name="T22" fmla="*/ 433 w 348"/>
                <a:gd name="T23" fmla="*/ 258 h 368"/>
                <a:gd name="T24" fmla="*/ 472 w 348"/>
                <a:gd name="T25" fmla="*/ 297 h 368"/>
                <a:gd name="T26" fmla="*/ 495 w 348"/>
                <a:gd name="T27" fmla="*/ 303 h 368"/>
                <a:gd name="T28" fmla="*/ 531 w 348"/>
                <a:gd name="T29" fmla="*/ 336 h 368"/>
                <a:gd name="T30" fmla="*/ 546 w 348"/>
                <a:gd name="T31" fmla="*/ 330 h 368"/>
                <a:gd name="T32" fmla="*/ 588 w 348"/>
                <a:gd name="T33" fmla="*/ 346 h 368"/>
                <a:gd name="T34" fmla="*/ 602 w 348"/>
                <a:gd name="T35" fmla="*/ 363 h 368"/>
                <a:gd name="T36" fmla="*/ 594 w 348"/>
                <a:gd name="T37" fmla="*/ 377 h 368"/>
                <a:gd name="T38" fmla="*/ 582 w 348"/>
                <a:gd name="T39" fmla="*/ 406 h 368"/>
                <a:gd name="T40" fmla="*/ 602 w 348"/>
                <a:gd name="T41" fmla="*/ 404 h 368"/>
                <a:gd name="T42" fmla="*/ 637 w 348"/>
                <a:gd name="T43" fmla="*/ 393 h 368"/>
                <a:gd name="T44" fmla="*/ 652 w 348"/>
                <a:gd name="T45" fmla="*/ 427 h 368"/>
                <a:gd name="T46" fmla="*/ 649 w 348"/>
                <a:gd name="T47" fmla="*/ 448 h 368"/>
                <a:gd name="T48" fmla="*/ 628 w 348"/>
                <a:gd name="T49" fmla="*/ 482 h 368"/>
                <a:gd name="T50" fmla="*/ 663 w 348"/>
                <a:gd name="T51" fmla="*/ 507 h 368"/>
                <a:gd name="T52" fmla="*/ 685 w 348"/>
                <a:gd name="T53" fmla="*/ 510 h 368"/>
                <a:gd name="T54" fmla="*/ 713 w 348"/>
                <a:gd name="T55" fmla="*/ 541 h 368"/>
                <a:gd name="T56" fmla="*/ 713 w 348"/>
                <a:gd name="T57" fmla="*/ 573 h 368"/>
                <a:gd name="T58" fmla="*/ 740 w 348"/>
                <a:gd name="T59" fmla="*/ 587 h 368"/>
                <a:gd name="T60" fmla="*/ 755 w 348"/>
                <a:gd name="T61" fmla="*/ 608 h 368"/>
                <a:gd name="T62" fmla="*/ 797 w 348"/>
                <a:gd name="T63" fmla="*/ 615 h 368"/>
                <a:gd name="T64" fmla="*/ 819 w 348"/>
                <a:gd name="T65" fmla="*/ 649 h 368"/>
                <a:gd name="T66" fmla="*/ 828 w 348"/>
                <a:gd name="T67" fmla="*/ 681 h 368"/>
                <a:gd name="T68" fmla="*/ 820 w 348"/>
                <a:gd name="T69" fmla="*/ 717 h 368"/>
                <a:gd name="T70" fmla="*/ 817 w 348"/>
                <a:gd name="T71" fmla="*/ 765 h 368"/>
                <a:gd name="T72" fmla="*/ 809 w 348"/>
                <a:gd name="T73" fmla="*/ 858 h 368"/>
                <a:gd name="T74" fmla="*/ 788 w 348"/>
                <a:gd name="T75" fmla="*/ 858 h 368"/>
                <a:gd name="T76" fmla="*/ 769 w 348"/>
                <a:gd name="T77" fmla="*/ 863 h 368"/>
                <a:gd name="T78" fmla="*/ 719 w 348"/>
                <a:gd name="T79" fmla="*/ 850 h 368"/>
                <a:gd name="T80" fmla="*/ 708 w 348"/>
                <a:gd name="T81" fmla="*/ 861 h 368"/>
                <a:gd name="T82" fmla="*/ 664 w 348"/>
                <a:gd name="T83" fmla="*/ 819 h 368"/>
                <a:gd name="T84" fmla="*/ 637 w 348"/>
                <a:gd name="T85" fmla="*/ 799 h 368"/>
                <a:gd name="T86" fmla="*/ 573 w 348"/>
                <a:gd name="T87" fmla="*/ 750 h 368"/>
                <a:gd name="T88" fmla="*/ 543 w 348"/>
                <a:gd name="T89" fmla="*/ 712 h 368"/>
                <a:gd name="T90" fmla="*/ 505 w 348"/>
                <a:gd name="T91" fmla="*/ 676 h 368"/>
                <a:gd name="T92" fmla="*/ 433 w 348"/>
                <a:gd name="T93" fmla="*/ 599 h 368"/>
                <a:gd name="T94" fmla="*/ 399 w 348"/>
                <a:gd name="T95" fmla="*/ 494 h 368"/>
                <a:gd name="T96" fmla="*/ 366 w 348"/>
                <a:gd name="T97" fmla="*/ 459 h 368"/>
                <a:gd name="T98" fmla="*/ 320 w 348"/>
                <a:gd name="T99" fmla="*/ 413 h 368"/>
                <a:gd name="T100" fmla="*/ 310 w 348"/>
                <a:gd name="T101" fmla="*/ 406 h 368"/>
                <a:gd name="T102" fmla="*/ 286 w 348"/>
                <a:gd name="T103" fmla="*/ 332 h 368"/>
                <a:gd name="T104" fmla="*/ 266 w 348"/>
                <a:gd name="T105" fmla="*/ 288 h 368"/>
                <a:gd name="T106" fmla="*/ 210 w 348"/>
                <a:gd name="T107" fmla="*/ 256 h 368"/>
                <a:gd name="T108" fmla="*/ 174 w 348"/>
                <a:gd name="T109" fmla="*/ 205 h 368"/>
                <a:gd name="T110" fmla="*/ 146 w 348"/>
                <a:gd name="T111" fmla="*/ 162 h 368"/>
                <a:gd name="T112" fmla="*/ 108 w 348"/>
                <a:gd name="T113" fmla="*/ 142 h 368"/>
                <a:gd name="T114" fmla="*/ 70 w 348"/>
                <a:gd name="T115" fmla="*/ 108 h 368"/>
                <a:gd name="T116" fmla="*/ 15 w 348"/>
                <a:gd name="T117" fmla="*/ 54 h 368"/>
                <a:gd name="T118" fmla="*/ 0 w 348"/>
                <a:gd name="T119" fmla="*/ 1 h 3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8"/>
                <a:gd name="T181" fmla="*/ 0 h 368"/>
                <a:gd name="T182" fmla="*/ 348 w 348"/>
                <a:gd name="T183" fmla="*/ 368 h 3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8" h="368">
                  <a:moveTo>
                    <a:pt x="0" y="1"/>
                  </a:moveTo>
                  <a:lnTo>
                    <a:pt x="4" y="1"/>
                  </a:lnTo>
                  <a:lnTo>
                    <a:pt x="6" y="0"/>
                  </a:lnTo>
                  <a:lnTo>
                    <a:pt x="13" y="0"/>
                  </a:lnTo>
                  <a:lnTo>
                    <a:pt x="17" y="1"/>
                  </a:lnTo>
                  <a:lnTo>
                    <a:pt x="20" y="3"/>
                  </a:lnTo>
                  <a:lnTo>
                    <a:pt x="25" y="9"/>
                  </a:lnTo>
                  <a:lnTo>
                    <a:pt x="32" y="10"/>
                  </a:lnTo>
                  <a:lnTo>
                    <a:pt x="36" y="12"/>
                  </a:lnTo>
                  <a:lnTo>
                    <a:pt x="44" y="12"/>
                  </a:lnTo>
                  <a:lnTo>
                    <a:pt x="54" y="12"/>
                  </a:lnTo>
                  <a:lnTo>
                    <a:pt x="59" y="12"/>
                  </a:lnTo>
                  <a:lnTo>
                    <a:pt x="64" y="14"/>
                  </a:lnTo>
                  <a:lnTo>
                    <a:pt x="72" y="14"/>
                  </a:lnTo>
                  <a:lnTo>
                    <a:pt x="77" y="15"/>
                  </a:lnTo>
                  <a:lnTo>
                    <a:pt x="86" y="22"/>
                  </a:lnTo>
                  <a:lnTo>
                    <a:pt x="88" y="27"/>
                  </a:lnTo>
                  <a:lnTo>
                    <a:pt x="88" y="31"/>
                  </a:lnTo>
                  <a:lnTo>
                    <a:pt x="91" y="33"/>
                  </a:lnTo>
                  <a:lnTo>
                    <a:pt x="95" y="36"/>
                  </a:lnTo>
                  <a:lnTo>
                    <a:pt x="98" y="43"/>
                  </a:lnTo>
                  <a:lnTo>
                    <a:pt x="101" y="47"/>
                  </a:lnTo>
                  <a:lnTo>
                    <a:pt x="107" y="52"/>
                  </a:lnTo>
                  <a:lnTo>
                    <a:pt x="115" y="60"/>
                  </a:lnTo>
                  <a:lnTo>
                    <a:pt x="134" y="69"/>
                  </a:lnTo>
                  <a:lnTo>
                    <a:pt x="139" y="74"/>
                  </a:lnTo>
                  <a:lnTo>
                    <a:pt x="147" y="80"/>
                  </a:lnTo>
                  <a:lnTo>
                    <a:pt x="152" y="86"/>
                  </a:lnTo>
                  <a:lnTo>
                    <a:pt x="154" y="92"/>
                  </a:lnTo>
                  <a:lnTo>
                    <a:pt x="162" y="94"/>
                  </a:lnTo>
                  <a:lnTo>
                    <a:pt x="165" y="101"/>
                  </a:lnTo>
                  <a:lnTo>
                    <a:pt x="174" y="110"/>
                  </a:lnTo>
                  <a:lnTo>
                    <a:pt x="177" y="112"/>
                  </a:lnTo>
                  <a:lnTo>
                    <a:pt x="180" y="114"/>
                  </a:lnTo>
                  <a:lnTo>
                    <a:pt x="180" y="111"/>
                  </a:lnTo>
                  <a:lnTo>
                    <a:pt x="182" y="108"/>
                  </a:lnTo>
                  <a:lnTo>
                    <a:pt x="188" y="108"/>
                  </a:lnTo>
                  <a:lnTo>
                    <a:pt x="191" y="111"/>
                  </a:lnTo>
                  <a:lnTo>
                    <a:pt x="198" y="124"/>
                  </a:lnTo>
                  <a:lnTo>
                    <a:pt x="202" y="126"/>
                  </a:lnTo>
                  <a:lnTo>
                    <a:pt x="205" y="128"/>
                  </a:lnTo>
                  <a:lnTo>
                    <a:pt x="208" y="128"/>
                  </a:lnTo>
                  <a:lnTo>
                    <a:pt x="218" y="133"/>
                  </a:lnTo>
                  <a:lnTo>
                    <a:pt x="221" y="135"/>
                  </a:lnTo>
                  <a:lnTo>
                    <a:pt x="223" y="142"/>
                  </a:lnTo>
                  <a:lnTo>
                    <a:pt x="226" y="143"/>
                  </a:lnTo>
                  <a:lnTo>
                    <a:pt x="227" y="137"/>
                  </a:lnTo>
                  <a:lnTo>
                    <a:pt x="230" y="138"/>
                  </a:lnTo>
                  <a:lnTo>
                    <a:pt x="232" y="143"/>
                  </a:lnTo>
                  <a:lnTo>
                    <a:pt x="236" y="145"/>
                  </a:lnTo>
                  <a:lnTo>
                    <a:pt x="247" y="145"/>
                  </a:lnTo>
                  <a:lnTo>
                    <a:pt x="253" y="148"/>
                  </a:lnTo>
                  <a:lnTo>
                    <a:pt x="254" y="149"/>
                  </a:lnTo>
                  <a:lnTo>
                    <a:pt x="253" y="152"/>
                  </a:lnTo>
                  <a:lnTo>
                    <a:pt x="251" y="154"/>
                  </a:lnTo>
                  <a:lnTo>
                    <a:pt x="249" y="154"/>
                  </a:lnTo>
                  <a:lnTo>
                    <a:pt x="249" y="158"/>
                  </a:lnTo>
                  <a:lnTo>
                    <a:pt x="251" y="162"/>
                  </a:lnTo>
                  <a:lnTo>
                    <a:pt x="251" y="166"/>
                  </a:lnTo>
                  <a:lnTo>
                    <a:pt x="244" y="171"/>
                  </a:lnTo>
                  <a:lnTo>
                    <a:pt x="244" y="172"/>
                  </a:lnTo>
                  <a:lnTo>
                    <a:pt x="245" y="172"/>
                  </a:lnTo>
                  <a:lnTo>
                    <a:pt x="253" y="170"/>
                  </a:lnTo>
                  <a:lnTo>
                    <a:pt x="256" y="166"/>
                  </a:lnTo>
                  <a:lnTo>
                    <a:pt x="263" y="163"/>
                  </a:lnTo>
                  <a:lnTo>
                    <a:pt x="267" y="165"/>
                  </a:lnTo>
                  <a:lnTo>
                    <a:pt x="270" y="170"/>
                  </a:lnTo>
                  <a:lnTo>
                    <a:pt x="273" y="175"/>
                  </a:lnTo>
                  <a:lnTo>
                    <a:pt x="274" y="179"/>
                  </a:lnTo>
                  <a:lnTo>
                    <a:pt x="267" y="186"/>
                  </a:lnTo>
                  <a:lnTo>
                    <a:pt x="268" y="187"/>
                  </a:lnTo>
                  <a:lnTo>
                    <a:pt x="272" y="189"/>
                  </a:lnTo>
                  <a:lnTo>
                    <a:pt x="270" y="193"/>
                  </a:lnTo>
                  <a:lnTo>
                    <a:pt x="267" y="196"/>
                  </a:lnTo>
                  <a:lnTo>
                    <a:pt x="264" y="202"/>
                  </a:lnTo>
                  <a:lnTo>
                    <a:pt x="267" y="205"/>
                  </a:lnTo>
                  <a:lnTo>
                    <a:pt x="273" y="210"/>
                  </a:lnTo>
                  <a:lnTo>
                    <a:pt x="278" y="213"/>
                  </a:lnTo>
                  <a:lnTo>
                    <a:pt x="282" y="212"/>
                  </a:lnTo>
                  <a:lnTo>
                    <a:pt x="286" y="214"/>
                  </a:lnTo>
                  <a:lnTo>
                    <a:pt x="288" y="214"/>
                  </a:lnTo>
                  <a:lnTo>
                    <a:pt x="293" y="214"/>
                  </a:lnTo>
                  <a:lnTo>
                    <a:pt x="297" y="221"/>
                  </a:lnTo>
                  <a:lnTo>
                    <a:pt x="298" y="226"/>
                  </a:lnTo>
                  <a:lnTo>
                    <a:pt x="298" y="232"/>
                  </a:lnTo>
                  <a:lnTo>
                    <a:pt x="300" y="236"/>
                  </a:lnTo>
                  <a:lnTo>
                    <a:pt x="298" y="240"/>
                  </a:lnTo>
                  <a:lnTo>
                    <a:pt x="302" y="241"/>
                  </a:lnTo>
                  <a:lnTo>
                    <a:pt x="307" y="244"/>
                  </a:lnTo>
                  <a:lnTo>
                    <a:pt x="311" y="246"/>
                  </a:lnTo>
                  <a:lnTo>
                    <a:pt x="307" y="255"/>
                  </a:lnTo>
                  <a:lnTo>
                    <a:pt x="312" y="256"/>
                  </a:lnTo>
                  <a:lnTo>
                    <a:pt x="317" y="255"/>
                  </a:lnTo>
                  <a:lnTo>
                    <a:pt x="323" y="255"/>
                  </a:lnTo>
                  <a:lnTo>
                    <a:pt x="329" y="256"/>
                  </a:lnTo>
                  <a:lnTo>
                    <a:pt x="334" y="258"/>
                  </a:lnTo>
                  <a:lnTo>
                    <a:pt x="335" y="261"/>
                  </a:lnTo>
                  <a:lnTo>
                    <a:pt x="340" y="267"/>
                  </a:lnTo>
                  <a:lnTo>
                    <a:pt x="343" y="272"/>
                  </a:lnTo>
                  <a:lnTo>
                    <a:pt x="347" y="275"/>
                  </a:lnTo>
                  <a:lnTo>
                    <a:pt x="348" y="281"/>
                  </a:lnTo>
                  <a:lnTo>
                    <a:pt x="347" y="286"/>
                  </a:lnTo>
                  <a:lnTo>
                    <a:pt x="343" y="295"/>
                  </a:lnTo>
                  <a:lnTo>
                    <a:pt x="343" y="300"/>
                  </a:lnTo>
                  <a:lnTo>
                    <a:pt x="344" y="301"/>
                  </a:lnTo>
                  <a:lnTo>
                    <a:pt x="344" y="305"/>
                  </a:lnTo>
                  <a:lnTo>
                    <a:pt x="343" y="311"/>
                  </a:lnTo>
                  <a:lnTo>
                    <a:pt x="342" y="321"/>
                  </a:lnTo>
                  <a:lnTo>
                    <a:pt x="343" y="326"/>
                  </a:lnTo>
                  <a:lnTo>
                    <a:pt x="343" y="349"/>
                  </a:lnTo>
                  <a:lnTo>
                    <a:pt x="340" y="360"/>
                  </a:lnTo>
                  <a:lnTo>
                    <a:pt x="339" y="366"/>
                  </a:lnTo>
                  <a:lnTo>
                    <a:pt x="337" y="366"/>
                  </a:lnTo>
                  <a:lnTo>
                    <a:pt x="330" y="360"/>
                  </a:lnTo>
                  <a:lnTo>
                    <a:pt x="325" y="357"/>
                  </a:lnTo>
                  <a:lnTo>
                    <a:pt x="323" y="358"/>
                  </a:lnTo>
                  <a:lnTo>
                    <a:pt x="323" y="363"/>
                  </a:lnTo>
                  <a:lnTo>
                    <a:pt x="319" y="365"/>
                  </a:lnTo>
                  <a:lnTo>
                    <a:pt x="307" y="357"/>
                  </a:lnTo>
                  <a:lnTo>
                    <a:pt x="302" y="357"/>
                  </a:lnTo>
                  <a:lnTo>
                    <a:pt x="307" y="366"/>
                  </a:lnTo>
                  <a:lnTo>
                    <a:pt x="303" y="368"/>
                  </a:lnTo>
                  <a:lnTo>
                    <a:pt x="297" y="362"/>
                  </a:lnTo>
                  <a:lnTo>
                    <a:pt x="293" y="358"/>
                  </a:lnTo>
                  <a:lnTo>
                    <a:pt x="284" y="349"/>
                  </a:lnTo>
                  <a:lnTo>
                    <a:pt x="279" y="344"/>
                  </a:lnTo>
                  <a:lnTo>
                    <a:pt x="275" y="339"/>
                  </a:lnTo>
                  <a:lnTo>
                    <a:pt x="270" y="337"/>
                  </a:lnTo>
                  <a:lnTo>
                    <a:pt x="267" y="335"/>
                  </a:lnTo>
                  <a:lnTo>
                    <a:pt x="255" y="325"/>
                  </a:lnTo>
                  <a:lnTo>
                    <a:pt x="246" y="319"/>
                  </a:lnTo>
                  <a:lnTo>
                    <a:pt x="240" y="315"/>
                  </a:lnTo>
                  <a:lnTo>
                    <a:pt x="233" y="312"/>
                  </a:lnTo>
                  <a:lnTo>
                    <a:pt x="230" y="306"/>
                  </a:lnTo>
                  <a:lnTo>
                    <a:pt x="228" y="298"/>
                  </a:lnTo>
                  <a:lnTo>
                    <a:pt x="225" y="295"/>
                  </a:lnTo>
                  <a:lnTo>
                    <a:pt x="218" y="291"/>
                  </a:lnTo>
                  <a:lnTo>
                    <a:pt x="212" y="284"/>
                  </a:lnTo>
                  <a:lnTo>
                    <a:pt x="199" y="268"/>
                  </a:lnTo>
                  <a:lnTo>
                    <a:pt x="185" y="255"/>
                  </a:lnTo>
                  <a:lnTo>
                    <a:pt x="182" y="251"/>
                  </a:lnTo>
                  <a:lnTo>
                    <a:pt x="182" y="240"/>
                  </a:lnTo>
                  <a:lnTo>
                    <a:pt x="168" y="216"/>
                  </a:lnTo>
                  <a:lnTo>
                    <a:pt x="167" y="208"/>
                  </a:lnTo>
                  <a:lnTo>
                    <a:pt x="162" y="200"/>
                  </a:lnTo>
                  <a:lnTo>
                    <a:pt x="158" y="198"/>
                  </a:lnTo>
                  <a:lnTo>
                    <a:pt x="154" y="193"/>
                  </a:lnTo>
                  <a:lnTo>
                    <a:pt x="152" y="190"/>
                  </a:lnTo>
                  <a:lnTo>
                    <a:pt x="146" y="180"/>
                  </a:lnTo>
                  <a:lnTo>
                    <a:pt x="135" y="172"/>
                  </a:lnTo>
                  <a:lnTo>
                    <a:pt x="132" y="172"/>
                  </a:lnTo>
                  <a:lnTo>
                    <a:pt x="130" y="172"/>
                  </a:lnTo>
                  <a:lnTo>
                    <a:pt x="130" y="171"/>
                  </a:lnTo>
                  <a:lnTo>
                    <a:pt x="126" y="159"/>
                  </a:lnTo>
                  <a:lnTo>
                    <a:pt x="123" y="147"/>
                  </a:lnTo>
                  <a:lnTo>
                    <a:pt x="120" y="139"/>
                  </a:lnTo>
                  <a:lnTo>
                    <a:pt x="116" y="133"/>
                  </a:lnTo>
                  <a:lnTo>
                    <a:pt x="116" y="126"/>
                  </a:lnTo>
                  <a:lnTo>
                    <a:pt x="111" y="121"/>
                  </a:lnTo>
                  <a:lnTo>
                    <a:pt x="106" y="115"/>
                  </a:lnTo>
                  <a:lnTo>
                    <a:pt x="95" y="108"/>
                  </a:lnTo>
                  <a:lnTo>
                    <a:pt x="88" y="107"/>
                  </a:lnTo>
                  <a:lnTo>
                    <a:pt x="82" y="106"/>
                  </a:lnTo>
                  <a:lnTo>
                    <a:pt x="77" y="88"/>
                  </a:lnTo>
                  <a:lnTo>
                    <a:pt x="73" y="86"/>
                  </a:lnTo>
                  <a:lnTo>
                    <a:pt x="70" y="83"/>
                  </a:lnTo>
                  <a:lnTo>
                    <a:pt x="68" y="80"/>
                  </a:lnTo>
                  <a:lnTo>
                    <a:pt x="62" y="69"/>
                  </a:lnTo>
                  <a:lnTo>
                    <a:pt x="55" y="64"/>
                  </a:lnTo>
                  <a:lnTo>
                    <a:pt x="50" y="60"/>
                  </a:lnTo>
                  <a:lnTo>
                    <a:pt x="45" y="60"/>
                  </a:lnTo>
                  <a:lnTo>
                    <a:pt x="39" y="55"/>
                  </a:lnTo>
                  <a:lnTo>
                    <a:pt x="34" y="49"/>
                  </a:lnTo>
                  <a:lnTo>
                    <a:pt x="30" y="45"/>
                  </a:lnTo>
                  <a:lnTo>
                    <a:pt x="25" y="42"/>
                  </a:lnTo>
                  <a:lnTo>
                    <a:pt x="11" y="28"/>
                  </a:lnTo>
                  <a:lnTo>
                    <a:pt x="7" y="23"/>
                  </a:lnTo>
                  <a:lnTo>
                    <a:pt x="2" y="13"/>
                  </a:lnTo>
                  <a:lnTo>
                    <a:pt x="2" y="3"/>
                  </a:lnTo>
                  <a:lnTo>
                    <a:pt x="0" y="1"/>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16" name="Freeform 57"/>
            <p:cNvSpPr>
              <a:spLocks noChangeAspect="1"/>
            </p:cNvSpPr>
            <p:nvPr/>
          </p:nvSpPr>
          <p:spPr bwMode="auto">
            <a:xfrm>
              <a:off x="2404" y="2920"/>
              <a:ext cx="55" cy="52"/>
            </a:xfrm>
            <a:custGeom>
              <a:avLst/>
              <a:gdLst>
                <a:gd name="T0" fmla="*/ 0 w 50"/>
                <a:gd name="T1" fmla="*/ 21 h 50"/>
                <a:gd name="T2" fmla="*/ 13 w 50"/>
                <a:gd name="T3" fmla="*/ 4 h 50"/>
                <a:gd name="T4" fmla="*/ 16 w 50"/>
                <a:gd name="T5" fmla="*/ 3 h 50"/>
                <a:gd name="T6" fmla="*/ 27 w 50"/>
                <a:gd name="T7" fmla="*/ 2 h 50"/>
                <a:gd name="T8" fmla="*/ 32 w 50"/>
                <a:gd name="T9" fmla="*/ 3 h 50"/>
                <a:gd name="T10" fmla="*/ 33 w 50"/>
                <a:gd name="T11" fmla="*/ 9 h 50"/>
                <a:gd name="T12" fmla="*/ 43 w 50"/>
                <a:gd name="T13" fmla="*/ 9 h 50"/>
                <a:gd name="T14" fmla="*/ 45 w 50"/>
                <a:gd name="T15" fmla="*/ 9 h 50"/>
                <a:gd name="T16" fmla="*/ 45 w 50"/>
                <a:gd name="T17" fmla="*/ 3 h 50"/>
                <a:gd name="T18" fmla="*/ 47 w 50"/>
                <a:gd name="T19" fmla="*/ 0 h 50"/>
                <a:gd name="T20" fmla="*/ 55 w 50"/>
                <a:gd name="T21" fmla="*/ 0 h 50"/>
                <a:gd name="T22" fmla="*/ 63 w 50"/>
                <a:gd name="T23" fmla="*/ 5 h 50"/>
                <a:gd name="T24" fmla="*/ 68 w 50"/>
                <a:gd name="T25" fmla="*/ 12 h 50"/>
                <a:gd name="T26" fmla="*/ 70 w 50"/>
                <a:gd name="T27" fmla="*/ 29 h 50"/>
                <a:gd name="T28" fmla="*/ 76 w 50"/>
                <a:gd name="T29" fmla="*/ 36 h 50"/>
                <a:gd name="T30" fmla="*/ 84 w 50"/>
                <a:gd name="T31" fmla="*/ 38 h 50"/>
                <a:gd name="T32" fmla="*/ 100 w 50"/>
                <a:gd name="T33" fmla="*/ 50 h 50"/>
                <a:gd name="T34" fmla="*/ 117 w 50"/>
                <a:gd name="T35" fmla="*/ 50 h 50"/>
                <a:gd name="T36" fmla="*/ 110 w 50"/>
                <a:gd name="T37" fmla="*/ 67 h 50"/>
                <a:gd name="T38" fmla="*/ 111 w 50"/>
                <a:gd name="T39" fmla="*/ 72 h 50"/>
                <a:gd name="T40" fmla="*/ 106 w 50"/>
                <a:gd name="T41" fmla="*/ 73 h 50"/>
                <a:gd name="T42" fmla="*/ 98 w 50"/>
                <a:gd name="T43" fmla="*/ 67 h 50"/>
                <a:gd name="T44" fmla="*/ 70 w 50"/>
                <a:gd name="T45" fmla="*/ 61 h 50"/>
                <a:gd name="T46" fmla="*/ 63 w 50"/>
                <a:gd name="T47" fmla="*/ 57 h 50"/>
                <a:gd name="T48" fmla="*/ 55 w 50"/>
                <a:gd name="T49" fmla="*/ 51 h 50"/>
                <a:gd name="T50" fmla="*/ 57 w 50"/>
                <a:gd name="T51" fmla="*/ 46 h 50"/>
                <a:gd name="T52" fmla="*/ 53 w 50"/>
                <a:gd name="T53" fmla="*/ 36 h 50"/>
                <a:gd name="T54" fmla="*/ 45 w 50"/>
                <a:gd name="T55" fmla="*/ 31 h 50"/>
                <a:gd name="T56" fmla="*/ 27 w 50"/>
                <a:gd name="T57" fmla="*/ 25 h 50"/>
                <a:gd name="T58" fmla="*/ 16 w 50"/>
                <a:gd name="T59" fmla="*/ 25 h 50"/>
                <a:gd name="T60" fmla="*/ 1 w 50"/>
                <a:gd name="T61" fmla="*/ 22 h 50"/>
                <a:gd name="T62" fmla="*/ 0 w 50"/>
                <a:gd name="T63" fmla="*/ 21 h 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
                <a:gd name="T97" fmla="*/ 0 h 50"/>
                <a:gd name="T98" fmla="*/ 50 w 50"/>
                <a:gd name="T99" fmla="*/ 50 h 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 h="50">
                  <a:moveTo>
                    <a:pt x="0" y="13"/>
                  </a:moveTo>
                  <a:lnTo>
                    <a:pt x="5" y="4"/>
                  </a:lnTo>
                  <a:lnTo>
                    <a:pt x="8" y="3"/>
                  </a:lnTo>
                  <a:lnTo>
                    <a:pt x="11" y="2"/>
                  </a:lnTo>
                  <a:lnTo>
                    <a:pt x="14" y="3"/>
                  </a:lnTo>
                  <a:lnTo>
                    <a:pt x="15" y="7"/>
                  </a:lnTo>
                  <a:lnTo>
                    <a:pt x="18" y="7"/>
                  </a:lnTo>
                  <a:lnTo>
                    <a:pt x="19" y="7"/>
                  </a:lnTo>
                  <a:lnTo>
                    <a:pt x="19" y="3"/>
                  </a:lnTo>
                  <a:lnTo>
                    <a:pt x="20" y="0"/>
                  </a:lnTo>
                  <a:lnTo>
                    <a:pt x="24" y="0"/>
                  </a:lnTo>
                  <a:lnTo>
                    <a:pt x="27" y="5"/>
                  </a:lnTo>
                  <a:lnTo>
                    <a:pt x="29" y="10"/>
                  </a:lnTo>
                  <a:lnTo>
                    <a:pt x="31" y="19"/>
                  </a:lnTo>
                  <a:lnTo>
                    <a:pt x="33" y="26"/>
                  </a:lnTo>
                  <a:lnTo>
                    <a:pt x="36" y="28"/>
                  </a:lnTo>
                  <a:lnTo>
                    <a:pt x="43" y="32"/>
                  </a:lnTo>
                  <a:lnTo>
                    <a:pt x="50" y="32"/>
                  </a:lnTo>
                  <a:lnTo>
                    <a:pt x="47" y="46"/>
                  </a:lnTo>
                  <a:lnTo>
                    <a:pt x="48" y="49"/>
                  </a:lnTo>
                  <a:lnTo>
                    <a:pt x="46" y="50"/>
                  </a:lnTo>
                  <a:lnTo>
                    <a:pt x="42" y="46"/>
                  </a:lnTo>
                  <a:lnTo>
                    <a:pt x="31" y="42"/>
                  </a:lnTo>
                  <a:lnTo>
                    <a:pt x="27" y="39"/>
                  </a:lnTo>
                  <a:lnTo>
                    <a:pt x="24" y="33"/>
                  </a:lnTo>
                  <a:lnTo>
                    <a:pt x="25" y="31"/>
                  </a:lnTo>
                  <a:lnTo>
                    <a:pt x="23" y="26"/>
                  </a:lnTo>
                  <a:lnTo>
                    <a:pt x="19" y="21"/>
                  </a:lnTo>
                  <a:lnTo>
                    <a:pt x="11" y="17"/>
                  </a:lnTo>
                  <a:lnTo>
                    <a:pt x="8" y="17"/>
                  </a:lnTo>
                  <a:lnTo>
                    <a:pt x="1" y="14"/>
                  </a:lnTo>
                  <a:lnTo>
                    <a:pt x="0" y="13"/>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17" name="Freeform 58"/>
            <p:cNvSpPr>
              <a:spLocks noChangeAspect="1"/>
            </p:cNvSpPr>
            <p:nvPr/>
          </p:nvSpPr>
          <p:spPr bwMode="auto">
            <a:xfrm>
              <a:off x="2490" y="2955"/>
              <a:ext cx="24" cy="23"/>
            </a:xfrm>
            <a:custGeom>
              <a:avLst/>
              <a:gdLst>
                <a:gd name="T0" fmla="*/ 11 w 21"/>
                <a:gd name="T1" fmla="*/ 1 h 22"/>
                <a:gd name="T2" fmla="*/ 11 w 21"/>
                <a:gd name="T3" fmla="*/ 0 h 22"/>
                <a:gd name="T4" fmla="*/ 33 w 21"/>
                <a:gd name="T5" fmla="*/ 1 h 22"/>
                <a:gd name="T6" fmla="*/ 45 w 21"/>
                <a:gd name="T7" fmla="*/ 4 h 22"/>
                <a:gd name="T8" fmla="*/ 53 w 21"/>
                <a:gd name="T9" fmla="*/ 5 h 22"/>
                <a:gd name="T10" fmla="*/ 64 w 21"/>
                <a:gd name="T11" fmla="*/ 8 h 22"/>
                <a:gd name="T12" fmla="*/ 66 w 21"/>
                <a:gd name="T13" fmla="*/ 21 h 22"/>
                <a:gd name="T14" fmla="*/ 64 w 21"/>
                <a:gd name="T15" fmla="*/ 26 h 22"/>
                <a:gd name="T16" fmla="*/ 53 w 21"/>
                <a:gd name="T17" fmla="*/ 29 h 22"/>
                <a:gd name="T18" fmla="*/ 45 w 21"/>
                <a:gd name="T19" fmla="*/ 30 h 22"/>
                <a:gd name="T20" fmla="*/ 33 w 21"/>
                <a:gd name="T21" fmla="*/ 27 h 22"/>
                <a:gd name="T22" fmla="*/ 29 w 21"/>
                <a:gd name="T23" fmla="*/ 29 h 22"/>
                <a:gd name="T24" fmla="*/ 11 w 21"/>
                <a:gd name="T25" fmla="*/ 29 h 22"/>
                <a:gd name="T26" fmla="*/ 1 w 21"/>
                <a:gd name="T27" fmla="*/ 27 h 22"/>
                <a:gd name="T28" fmla="*/ 0 w 21"/>
                <a:gd name="T29" fmla="*/ 22 h 22"/>
                <a:gd name="T30" fmla="*/ 0 w 21"/>
                <a:gd name="T31" fmla="*/ 10 h 22"/>
                <a:gd name="T32" fmla="*/ 0 w 21"/>
                <a:gd name="T33" fmla="*/ 8 h 22"/>
                <a:gd name="T34" fmla="*/ 2 w 21"/>
                <a:gd name="T35" fmla="*/ 3 h 22"/>
                <a:gd name="T36" fmla="*/ 11 w 21"/>
                <a:gd name="T37" fmla="*/ 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2"/>
                <a:gd name="T59" fmla="*/ 21 w 2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2">
                  <a:moveTo>
                    <a:pt x="3" y="1"/>
                  </a:moveTo>
                  <a:lnTo>
                    <a:pt x="3" y="0"/>
                  </a:lnTo>
                  <a:lnTo>
                    <a:pt x="11" y="1"/>
                  </a:lnTo>
                  <a:lnTo>
                    <a:pt x="14" y="4"/>
                  </a:lnTo>
                  <a:lnTo>
                    <a:pt x="17" y="5"/>
                  </a:lnTo>
                  <a:lnTo>
                    <a:pt x="20" y="8"/>
                  </a:lnTo>
                  <a:lnTo>
                    <a:pt x="21" y="13"/>
                  </a:lnTo>
                  <a:lnTo>
                    <a:pt x="20" y="18"/>
                  </a:lnTo>
                  <a:lnTo>
                    <a:pt x="17" y="21"/>
                  </a:lnTo>
                  <a:lnTo>
                    <a:pt x="14" y="22"/>
                  </a:lnTo>
                  <a:lnTo>
                    <a:pt x="11" y="19"/>
                  </a:lnTo>
                  <a:lnTo>
                    <a:pt x="9" y="21"/>
                  </a:lnTo>
                  <a:lnTo>
                    <a:pt x="3" y="21"/>
                  </a:lnTo>
                  <a:lnTo>
                    <a:pt x="1" y="19"/>
                  </a:lnTo>
                  <a:lnTo>
                    <a:pt x="0" y="14"/>
                  </a:lnTo>
                  <a:lnTo>
                    <a:pt x="0" y="10"/>
                  </a:lnTo>
                  <a:lnTo>
                    <a:pt x="0" y="8"/>
                  </a:lnTo>
                  <a:lnTo>
                    <a:pt x="2" y="3"/>
                  </a:lnTo>
                  <a:lnTo>
                    <a:pt x="3" y="1"/>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18" name="Freeform 59"/>
            <p:cNvSpPr>
              <a:spLocks noChangeAspect="1"/>
            </p:cNvSpPr>
            <p:nvPr/>
          </p:nvSpPr>
          <p:spPr bwMode="auto">
            <a:xfrm>
              <a:off x="2407" y="3074"/>
              <a:ext cx="327" cy="104"/>
            </a:xfrm>
            <a:custGeom>
              <a:avLst/>
              <a:gdLst>
                <a:gd name="T0" fmla="*/ 520 w 295"/>
                <a:gd name="T1" fmla="*/ 198 h 93"/>
                <a:gd name="T2" fmla="*/ 478 w 295"/>
                <a:gd name="T3" fmla="*/ 198 h 93"/>
                <a:gd name="T4" fmla="*/ 464 w 295"/>
                <a:gd name="T5" fmla="*/ 192 h 93"/>
                <a:gd name="T6" fmla="*/ 450 w 295"/>
                <a:gd name="T7" fmla="*/ 197 h 93"/>
                <a:gd name="T8" fmla="*/ 416 w 295"/>
                <a:gd name="T9" fmla="*/ 182 h 93"/>
                <a:gd name="T10" fmla="*/ 390 w 295"/>
                <a:gd name="T11" fmla="*/ 167 h 93"/>
                <a:gd name="T12" fmla="*/ 366 w 295"/>
                <a:gd name="T13" fmla="*/ 159 h 93"/>
                <a:gd name="T14" fmla="*/ 336 w 295"/>
                <a:gd name="T15" fmla="*/ 150 h 93"/>
                <a:gd name="T16" fmla="*/ 305 w 295"/>
                <a:gd name="T17" fmla="*/ 146 h 93"/>
                <a:gd name="T18" fmla="*/ 292 w 295"/>
                <a:gd name="T19" fmla="*/ 150 h 93"/>
                <a:gd name="T20" fmla="*/ 273 w 295"/>
                <a:gd name="T21" fmla="*/ 146 h 93"/>
                <a:gd name="T22" fmla="*/ 256 w 295"/>
                <a:gd name="T23" fmla="*/ 159 h 93"/>
                <a:gd name="T24" fmla="*/ 203 w 295"/>
                <a:gd name="T25" fmla="*/ 146 h 93"/>
                <a:gd name="T26" fmla="*/ 166 w 295"/>
                <a:gd name="T27" fmla="*/ 134 h 93"/>
                <a:gd name="T28" fmla="*/ 116 w 295"/>
                <a:gd name="T29" fmla="*/ 129 h 93"/>
                <a:gd name="T30" fmla="*/ 95 w 295"/>
                <a:gd name="T31" fmla="*/ 116 h 93"/>
                <a:gd name="T32" fmla="*/ 99 w 295"/>
                <a:gd name="T33" fmla="*/ 87 h 93"/>
                <a:gd name="T34" fmla="*/ 59 w 295"/>
                <a:gd name="T35" fmla="*/ 77 h 93"/>
                <a:gd name="T36" fmla="*/ 18 w 295"/>
                <a:gd name="T37" fmla="*/ 74 h 93"/>
                <a:gd name="T38" fmla="*/ 0 w 295"/>
                <a:gd name="T39" fmla="*/ 62 h 93"/>
                <a:gd name="T40" fmla="*/ 2 w 295"/>
                <a:gd name="T41" fmla="*/ 55 h 93"/>
                <a:gd name="T42" fmla="*/ 16 w 295"/>
                <a:gd name="T43" fmla="*/ 64 h 93"/>
                <a:gd name="T44" fmla="*/ 30 w 295"/>
                <a:gd name="T45" fmla="*/ 47 h 93"/>
                <a:gd name="T46" fmla="*/ 47 w 295"/>
                <a:gd name="T47" fmla="*/ 31 h 93"/>
                <a:gd name="T48" fmla="*/ 53 w 295"/>
                <a:gd name="T49" fmla="*/ 2 h 93"/>
                <a:gd name="T50" fmla="*/ 124 w 295"/>
                <a:gd name="T51" fmla="*/ 12 h 93"/>
                <a:gd name="T52" fmla="*/ 156 w 295"/>
                <a:gd name="T53" fmla="*/ 0 h 93"/>
                <a:gd name="T54" fmla="*/ 176 w 295"/>
                <a:gd name="T55" fmla="*/ 17 h 93"/>
                <a:gd name="T56" fmla="*/ 200 w 295"/>
                <a:gd name="T57" fmla="*/ 17 h 93"/>
                <a:gd name="T58" fmla="*/ 235 w 295"/>
                <a:gd name="T59" fmla="*/ 29 h 93"/>
                <a:gd name="T60" fmla="*/ 265 w 295"/>
                <a:gd name="T61" fmla="*/ 70 h 93"/>
                <a:gd name="T62" fmla="*/ 296 w 295"/>
                <a:gd name="T63" fmla="*/ 74 h 93"/>
                <a:gd name="T64" fmla="*/ 337 w 295"/>
                <a:gd name="T65" fmla="*/ 74 h 93"/>
                <a:gd name="T66" fmla="*/ 388 w 295"/>
                <a:gd name="T67" fmla="*/ 81 h 93"/>
                <a:gd name="T68" fmla="*/ 407 w 295"/>
                <a:gd name="T69" fmla="*/ 81 h 93"/>
                <a:gd name="T70" fmla="*/ 427 w 295"/>
                <a:gd name="T71" fmla="*/ 47 h 93"/>
                <a:gd name="T72" fmla="*/ 449 w 295"/>
                <a:gd name="T73" fmla="*/ 39 h 93"/>
                <a:gd name="T74" fmla="*/ 463 w 295"/>
                <a:gd name="T75" fmla="*/ 64 h 93"/>
                <a:gd name="T76" fmla="*/ 490 w 295"/>
                <a:gd name="T77" fmla="*/ 55 h 93"/>
                <a:gd name="T78" fmla="*/ 507 w 295"/>
                <a:gd name="T79" fmla="*/ 64 h 93"/>
                <a:gd name="T80" fmla="*/ 520 w 295"/>
                <a:gd name="T81" fmla="*/ 70 h 93"/>
                <a:gd name="T82" fmla="*/ 560 w 295"/>
                <a:gd name="T83" fmla="*/ 77 h 93"/>
                <a:gd name="T84" fmla="*/ 581 w 295"/>
                <a:gd name="T85" fmla="*/ 108 h 93"/>
                <a:gd name="T86" fmla="*/ 595 w 295"/>
                <a:gd name="T87" fmla="*/ 142 h 93"/>
                <a:gd name="T88" fmla="*/ 627 w 295"/>
                <a:gd name="T89" fmla="*/ 150 h 93"/>
                <a:gd name="T90" fmla="*/ 668 w 295"/>
                <a:gd name="T91" fmla="*/ 146 h 93"/>
                <a:gd name="T92" fmla="*/ 706 w 295"/>
                <a:gd name="T93" fmla="*/ 146 h 93"/>
                <a:gd name="T94" fmla="*/ 721 w 295"/>
                <a:gd name="T95" fmla="*/ 178 h 93"/>
                <a:gd name="T96" fmla="*/ 715 w 295"/>
                <a:gd name="T97" fmla="*/ 216 h 93"/>
                <a:gd name="T98" fmla="*/ 727 w 295"/>
                <a:gd name="T99" fmla="*/ 246 h 93"/>
                <a:gd name="T100" fmla="*/ 714 w 295"/>
                <a:gd name="T101" fmla="*/ 233 h 93"/>
                <a:gd name="T102" fmla="*/ 644 w 295"/>
                <a:gd name="T103" fmla="*/ 210 h 93"/>
                <a:gd name="T104" fmla="*/ 581 w 295"/>
                <a:gd name="T105" fmla="*/ 211 h 93"/>
                <a:gd name="T106" fmla="*/ 545 w 295"/>
                <a:gd name="T107" fmla="*/ 199 h 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95"/>
                <a:gd name="T163" fmla="*/ 0 h 93"/>
                <a:gd name="T164" fmla="*/ 295 w 295"/>
                <a:gd name="T165" fmla="*/ 93 h 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95" h="93">
                  <a:moveTo>
                    <a:pt x="219" y="75"/>
                  </a:moveTo>
                  <a:lnTo>
                    <a:pt x="212" y="75"/>
                  </a:lnTo>
                  <a:lnTo>
                    <a:pt x="206" y="79"/>
                  </a:lnTo>
                  <a:lnTo>
                    <a:pt x="194" y="75"/>
                  </a:lnTo>
                  <a:lnTo>
                    <a:pt x="192" y="74"/>
                  </a:lnTo>
                  <a:lnTo>
                    <a:pt x="189" y="72"/>
                  </a:lnTo>
                  <a:lnTo>
                    <a:pt x="188" y="74"/>
                  </a:lnTo>
                  <a:lnTo>
                    <a:pt x="183" y="74"/>
                  </a:lnTo>
                  <a:lnTo>
                    <a:pt x="177" y="72"/>
                  </a:lnTo>
                  <a:lnTo>
                    <a:pt x="168" y="70"/>
                  </a:lnTo>
                  <a:lnTo>
                    <a:pt x="163" y="67"/>
                  </a:lnTo>
                  <a:lnTo>
                    <a:pt x="159" y="63"/>
                  </a:lnTo>
                  <a:lnTo>
                    <a:pt x="154" y="61"/>
                  </a:lnTo>
                  <a:lnTo>
                    <a:pt x="149" y="60"/>
                  </a:lnTo>
                  <a:lnTo>
                    <a:pt x="141" y="57"/>
                  </a:lnTo>
                  <a:lnTo>
                    <a:pt x="135" y="57"/>
                  </a:lnTo>
                  <a:lnTo>
                    <a:pt x="126" y="56"/>
                  </a:lnTo>
                  <a:lnTo>
                    <a:pt x="123" y="56"/>
                  </a:lnTo>
                  <a:lnTo>
                    <a:pt x="121" y="57"/>
                  </a:lnTo>
                  <a:lnTo>
                    <a:pt x="118" y="57"/>
                  </a:lnTo>
                  <a:lnTo>
                    <a:pt x="117" y="56"/>
                  </a:lnTo>
                  <a:lnTo>
                    <a:pt x="110" y="56"/>
                  </a:lnTo>
                  <a:lnTo>
                    <a:pt x="108" y="58"/>
                  </a:lnTo>
                  <a:lnTo>
                    <a:pt x="104" y="60"/>
                  </a:lnTo>
                  <a:lnTo>
                    <a:pt x="103" y="60"/>
                  </a:lnTo>
                  <a:lnTo>
                    <a:pt x="82" y="56"/>
                  </a:lnTo>
                  <a:lnTo>
                    <a:pt x="75" y="52"/>
                  </a:lnTo>
                  <a:lnTo>
                    <a:pt x="67" y="51"/>
                  </a:lnTo>
                  <a:lnTo>
                    <a:pt x="54" y="49"/>
                  </a:lnTo>
                  <a:lnTo>
                    <a:pt x="48" y="48"/>
                  </a:lnTo>
                  <a:lnTo>
                    <a:pt x="45" y="46"/>
                  </a:lnTo>
                  <a:lnTo>
                    <a:pt x="38" y="44"/>
                  </a:lnTo>
                  <a:lnTo>
                    <a:pt x="35" y="42"/>
                  </a:lnTo>
                  <a:lnTo>
                    <a:pt x="40" y="34"/>
                  </a:lnTo>
                  <a:lnTo>
                    <a:pt x="35" y="34"/>
                  </a:lnTo>
                  <a:lnTo>
                    <a:pt x="24" y="29"/>
                  </a:lnTo>
                  <a:lnTo>
                    <a:pt x="12" y="29"/>
                  </a:lnTo>
                  <a:lnTo>
                    <a:pt x="8" y="28"/>
                  </a:lnTo>
                  <a:lnTo>
                    <a:pt x="2" y="27"/>
                  </a:lnTo>
                  <a:lnTo>
                    <a:pt x="0" y="23"/>
                  </a:lnTo>
                  <a:lnTo>
                    <a:pt x="0" y="21"/>
                  </a:lnTo>
                  <a:lnTo>
                    <a:pt x="2" y="21"/>
                  </a:lnTo>
                  <a:lnTo>
                    <a:pt x="3" y="24"/>
                  </a:lnTo>
                  <a:lnTo>
                    <a:pt x="7" y="24"/>
                  </a:lnTo>
                  <a:lnTo>
                    <a:pt x="11" y="21"/>
                  </a:lnTo>
                  <a:lnTo>
                    <a:pt x="12" y="18"/>
                  </a:lnTo>
                  <a:lnTo>
                    <a:pt x="15" y="18"/>
                  </a:lnTo>
                  <a:lnTo>
                    <a:pt x="19" y="12"/>
                  </a:lnTo>
                  <a:lnTo>
                    <a:pt x="20" y="7"/>
                  </a:lnTo>
                  <a:lnTo>
                    <a:pt x="22" y="2"/>
                  </a:lnTo>
                  <a:lnTo>
                    <a:pt x="30" y="0"/>
                  </a:lnTo>
                  <a:lnTo>
                    <a:pt x="50" y="4"/>
                  </a:lnTo>
                  <a:lnTo>
                    <a:pt x="58" y="0"/>
                  </a:lnTo>
                  <a:lnTo>
                    <a:pt x="64" y="0"/>
                  </a:lnTo>
                  <a:lnTo>
                    <a:pt x="68" y="4"/>
                  </a:lnTo>
                  <a:lnTo>
                    <a:pt x="71" y="7"/>
                  </a:lnTo>
                  <a:lnTo>
                    <a:pt x="76" y="9"/>
                  </a:lnTo>
                  <a:lnTo>
                    <a:pt x="81" y="7"/>
                  </a:lnTo>
                  <a:lnTo>
                    <a:pt x="89" y="10"/>
                  </a:lnTo>
                  <a:lnTo>
                    <a:pt x="95" y="11"/>
                  </a:lnTo>
                  <a:lnTo>
                    <a:pt x="103" y="19"/>
                  </a:lnTo>
                  <a:lnTo>
                    <a:pt x="108" y="27"/>
                  </a:lnTo>
                  <a:lnTo>
                    <a:pt x="114" y="28"/>
                  </a:lnTo>
                  <a:lnTo>
                    <a:pt x="121" y="28"/>
                  </a:lnTo>
                  <a:lnTo>
                    <a:pt x="132" y="28"/>
                  </a:lnTo>
                  <a:lnTo>
                    <a:pt x="136" y="28"/>
                  </a:lnTo>
                  <a:lnTo>
                    <a:pt x="151" y="30"/>
                  </a:lnTo>
                  <a:lnTo>
                    <a:pt x="157" y="30"/>
                  </a:lnTo>
                  <a:lnTo>
                    <a:pt x="163" y="33"/>
                  </a:lnTo>
                  <a:lnTo>
                    <a:pt x="166" y="30"/>
                  </a:lnTo>
                  <a:lnTo>
                    <a:pt x="171" y="21"/>
                  </a:lnTo>
                  <a:lnTo>
                    <a:pt x="173" y="18"/>
                  </a:lnTo>
                  <a:lnTo>
                    <a:pt x="177" y="15"/>
                  </a:lnTo>
                  <a:lnTo>
                    <a:pt x="182" y="15"/>
                  </a:lnTo>
                  <a:lnTo>
                    <a:pt x="184" y="20"/>
                  </a:lnTo>
                  <a:lnTo>
                    <a:pt x="188" y="24"/>
                  </a:lnTo>
                  <a:lnTo>
                    <a:pt x="194" y="24"/>
                  </a:lnTo>
                  <a:lnTo>
                    <a:pt x="199" y="21"/>
                  </a:lnTo>
                  <a:lnTo>
                    <a:pt x="202" y="23"/>
                  </a:lnTo>
                  <a:lnTo>
                    <a:pt x="206" y="24"/>
                  </a:lnTo>
                  <a:lnTo>
                    <a:pt x="208" y="25"/>
                  </a:lnTo>
                  <a:lnTo>
                    <a:pt x="212" y="27"/>
                  </a:lnTo>
                  <a:lnTo>
                    <a:pt x="217" y="29"/>
                  </a:lnTo>
                  <a:lnTo>
                    <a:pt x="227" y="29"/>
                  </a:lnTo>
                  <a:lnTo>
                    <a:pt x="231" y="32"/>
                  </a:lnTo>
                  <a:lnTo>
                    <a:pt x="236" y="41"/>
                  </a:lnTo>
                  <a:lnTo>
                    <a:pt x="240" y="43"/>
                  </a:lnTo>
                  <a:lnTo>
                    <a:pt x="241" y="53"/>
                  </a:lnTo>
                  <a:lnTo>
                    <a:pt x="247" y="56"/>
                  </a:lnTo>
                  <a:lnTo>
                    <a:pt x="254" y="57"/>
                  </a:lnTo>
                  <a:lnTo>
                    <a:pt x="266" y="56"/>
                  </a:lnTo>
                  <a:lnTo>
                    <a:pt x="272" y="56"/>
                  </a:lnTo>
                  <a:lnTo>
                    <a:pt x="280" y="55"/>
                  </a:lnTo>
                  <a:lnTo>
                    <a:pt x="287" y="56"/>
                  </a:lnTo>
                  <a:lnTo>
                    <a:pt x="291" y="60"/>
                  </a:lnTo>
                  <a:lnTo>
                    <a:pt x="292" y="67"/>
                  </a:lnTo>
                  <a:lnTo>
                    <a:pt x="290" y="79"/>
                  </a:lnTo>
                  <a:lnTo>
                    <a:pt x="291" y="83"/>
                  </a:lnTo>
                  <a:lnTo>
                    <a:pt x="294" y="86"/>
                  </a:lnTo>
                  <a:lnTo>
                    <a:pt x="295" y="93"/>
                  </a:lnTo>
                  <a:lnTo>
                    <a:pt x="292" y="92"/>
                  </a:lnTo>
                  <a:lnTo>
                    <a:pt x="290" y="88"/>
                  </a:lnTo>
                  <a:lnTo>
                    <a:pt x="269" y="83"/>
                  </a:lnTo>
                  <a:lnTo>
                    <a:pt x="261" y="79"/>
                  </a:lnTo>
                  <a:lnTo>
                    <a:pt x="252" y="76"/>
                  </a:lnTo>
                  <a:lnTo>
                    <a:pt x="236" y="80"/>
                  </a:lnTo>
                  <a:lnTo>
                    <a:pt x="229" y="79"/>
                  </a:lnTo>
                  <a:lnTo>
                    <a:pt x="222" y="76"/>
                  </a:lnTo>
                  <a:lnTo>
                    <a:pt x="219" y="75"/>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19" name="Freeform 60"/>
            <p:cNvSpPr>
              <a:spLocks noChangeAspect="1"/>
            </p:cNvSpPr>
            <p:nvPr/>
          </p:nvSpPr>
          <p:spPr bwMode="auto">
            <a:xfrm>
              <a:off x="3133" y="3134"/>
              <a:ext cx="38" cy="18"/>
            </a:xfrm>
            <a:custGeom>
              <a:avLst/>
              <a:gdLst>
                <a:gd name="T0" fmla="*/ 2 w 33"/>
                <a:gd name="T1" fmla="*/ 25 h 17"/>
                <a:gd name="T2" fmla="*/ 0 w 33"/>
                <a:gd name="T3" fmla="*/ 23 h 17"/>
                <a:gd name="T4" fmla="*/ 1 w 33"/>
                <a:gd name="T5" fmla="*/ 16 h 17"/>
                <a:gd name="T6" fmla="*/ 14 w 33"/>
                <a:gd name="T7" fmla="*/ 7 h 17"/>
                <a:gd name="T8" fmla="*/ 46 w 33"/>
                <a:gd name="T9" fmla="*/ 7 h 17"/>
                <a:gd name="T10" fmla="*/ 59 w 33"/>
                <a:gd name="T11" fmla="*/ 4 h 17"/>
                <a:gd name="T12" fmla="*/ 81 w 33"/>
                <a:gd name="T13" fmla="*/ 0 h 17"/>
                <a:gd name="T14" fmla="*/ 90 w 33"/>
                <a:gd name="T15" fmla="*/ 3 h 17"/>
                <a:gd name="T16" fmla="*/ 107 w 33"/>
                <a:gd name="T17" fmla="*/ 8 h 17"/>
                <a:gd name="T18" fmla="*/ 90 w 33"/>
                <a:gd name="T19" fmla="*/ 18 h 17"/>
                <a:gd name="T20" fmla="*/ 70 w 33"/>
                <a:gd name="T21" fmla="*/ 24 h 17"/>
                <a:gd name="T22" fmla="*/ 50 w 33"/>
                <a:gd name="T23" fmla="*/ 25 h 17"/>
                <a:gd name="T24" fmla="*/ 32 w 33"/>
                <a:gd name="T25" fmla="*/ 24 h 17"/>
                <a:gd name="T26" fmla="*/ 18 w 33"/>
                <a:gd name="T27" fmla="*/ 28 h 17"/>
                <a:gd name="T28" fmla="*/ 2 w 33"/>
                <a:gd name="T29" fmla="*/ 25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7"/>
                <a:gd name="T47" fmla="*/ 33 w 33"/>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7">
                  <a:moveTo>
                    <a:pt x="2" y="15"/>
                  </a:moveTo>
                  <a:lnTo>
                    <a:pt x="0" y="13"/>
                  </a:lnTo>
                  <a:lnTo>
                    <a:pt x="1" y="8"/>
                  </a:lnTo>
                  <a:lnTo>
                    <a:pt x="4" y="5"/>
                  </a:lnTo>
                  <a:lnTo>
                    <a:pt x="14" y="5"/>
                  </a:lnTo>
                  <a:lnTo>
                    <a:pt x="18" y="4"/>
                  </a:lnTo>
                  <a:lnTo>
                    <a:pt x="25" y="0"/>
                  </a:lnTo>
                  <a:lnTo>
                    <a:pt x="27" y="3"/>
                  </a:lnTo>
                  <a:lnTo>
                    <a:pt x="33" y="6"/>
                  </a:lnTo>
                  <a:lnTo>
                    <a:pt x="27" y="10"/>
                  </a:lnTo>
                  <a:lnTo>
                    <a:pt x="21" y="14"/>
                  </a:lnTo>
                  <a:lnTo>
                    <a:pt x="15" y="15"/>
                  </a:lnTo>
                  <a:lnTo>
                    <a:pt x="10" y="14"/>
                  </a:lnTo>
                  <a:lnTo>
                    <a:pt x="6" y="17"/>
                  </a:lnTo>
                  <a:lnTo>
                    <a:pt x="2" y="15"/>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20" name="Freeform 61"/>
            <p:cNvSpPr>
              <a:spLocks noChangeAspect="1"/>
            </p:cNvSpPr>
            <p:nvPr/>
          </p:nvSpPr>
          <p:spPr bwMode="auto">
            <a:xfrm>
              <a:off x="3095" y="3164"/>
              <a:ext cx="88" cy="39"/>
            </a:xfrm>
            <a:custGeom>
              <a:avLst/>
              <a:gdLst>
                <a:gd name="T0" fmla="*/ 0 w 79"/>
                <a:gd name="T1" fmla="*/ 62 h 35"/>
                <a:gd name="T2" fmla="*/ 2 w 79"/>
                <a:gd name="T3" fmla="*/ 56 h 35"/>
                <a:gd name="T4" fmla="*/ 18 w 79"/>
                <a:gd name="T5" fmla="*/ 48 h 35"/>
                <a:gd name="T6" fmla="*/ 31 w 79"/>
                <a:gd name="T7" fmla="*/ 25 h 35"/>
                <a:gd name="T8" fmla="*/ 45 w 79"/>
                <a:gd name="T9" fmla="*/ 25 h 35"/>
                <a:gd name="T10" fmla="*/ 89 w 79"/>
                <a:gd name="T11" fmla="*/ 14 h 35"/>
                <a:gd name="T12" fmla="*/ 96 w 79"/>
                <a:gd name="T13" fmla="*/ 12 h 35"/>
                <a:gd name="T14" fmla="*/ 108 w 79"/>
                <a:gd name="T15" fmla="*/ 13 h 35"/>
                <a:gd name="T16" fmla="*/ 153 w 79"/>
                <a:gd name="T17" fmla="*/ 12 h 35"/>
                <a:gd name="T18" fmla="*/ 170 w 79"/>
                <a:gd name="T19" fmla="*/ 2 h 35"/>
                <a:gd name="T20" fmla="*/ 182 w 79"/>
                <a:gd name="T21" fmla="*/ 1 h 35"/>
                <a:gd name="T22" fmla="*/ 192 w 79"/>
                <a:gd name="T23" fmla="*/ 0 h 35"/>
                <a:gd name="T24" fmla="*/ 203 w 79"/>
                <a:gd name="T25" fmla="*/ 1 h 35"/>
                <a:gd name="T26" fmla="*/ 205 w 79"/>
                <a:gd name="T27" fmla="*/ 12 h 35"/>
                <a:gd name="T28" fmla="*/ 201 w 79"/>
                <a:gd name="T29" fmla="*/ 29 h 35"/>
                <a:gd name="T30" fmla="*/ 174 w 79"/>
                <a:gd name="T31" fmla="*/ 36 h 35"/>
                <a:gd name="T32" fmla="*/ 137 w 79"/>
                <a:gd name="T33" fmla="*/ 56 h 35"/>
                <a:gd name="T34" fmla="*/ 113 w 79"/>
                <a:gd name="T35" fmla="*/ 62 h 35"/>
                <a:gd name="T36" fmla="*/ 95 w 79"/>
                <a:gd name="T37" fmla="*/ 71 h 35"/>
                <a:gd name="T38" fmla="*/ 65 w 79"/>
                <a:gd name="T39" fmla="*/ 77 h 35"/>
                <a:gd name="T40" fmla="*/ 36 w 79"/>
                <a:gd name="T41" fmla="*/ 91 h 35"/>
                <a:gd name="T42" fmla="*/ 31 w 79"/>
                <a:gd name="T43" fmla="*/ 89 h 35"/>
                <a:gd name="T44" fmla="*/ 0 w 79"/>
                <a:gd name="T45" fmla="*/ 62 h 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9"/>
                <a:gd name="T70" fmla="*/ 0 h 35"/>
                <a:gd name="T71" fmla="*/ 79 w 79"/>
                <a:gd name="T72" fmla="*/ 35 h 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9" h="35">
                  <a:moveTo>
                    <a:pt x="0" y="23"/>
                  </a:moveTo>
                  <a:lnTo>
                    <a:pt x="2" y="21"/>
                  </a:lnTo>
                  <a:lnTo>
                    <a:pt x="8" y="18"/>
                  </a:lnTo>
                  <a:lnTo>
                    <a:pt x="12" y="9"/>
                  </a:lnTo>
                  <a:lnTo>
                    <a:pt x="17" y="9"/>
                  </a:lnTo>
                  <a:lnTo>
                    <a:pt x="34" y="6"/>
                  </a:lnTo>
                  <a:lnTo>
                    <a:pt x="37" y="4"/>
                  </a:lnTo>
                  <a:lnTo>
                    <a:pt x="42" y="5"/>
                  </a:lnTo>
                  <a:lnTo>
                    <a:pt x="59" y="4"/>
                  </a:lnTo>
                  <a:lnTo>
                    <a:pt x="65" y="2"/>
                  </a:lnTo>
                  <a:lnTo>
                    <a:pt x="70" y="1"/>
                  </a:lnTo>
                  <a:lnTo>
                    <a:pt x="74" y="0"/>
                  </a:lnTo>
                  <a:lnTo>
                    <a:pt x="78" y="1"/>
                  </a:lnTo>
                  <a:lnTo>
                    <a:pt x="79" y="4"/>
                  </a:lnTo>
                  <a:lnTo>
                    <a:pt x="77" y="11"/>
                  </a:lnTo>
                  <a:lnTo>
                    <a:pt x="67" y="14"/>
                  </a:lnTo>
                  <a:lnTo>
                    <a:pt x="53" y="21"/>
                  </a:lnTo>
                  <a:lnTo>
                    <a:pt x="44" y="23"/>
                  </a:lnTo>
                  <a:lnTo>
                    <a:pt x="36" y="27"/>
                  </a:lnTo>
                  <a:lnTo>
                    <a:pt x="25" y="29"/>
                  </a:lnTo>
                  <a:lnTo>
                    <a:pt x="14" y="35"/>
                  </a:lnTo>
                  <a:lnTo>
                    <a:pt x="12" y="34"/>
                  </a:lnTo>
                  <a:lnTo>
                    <a:pt x="0" y="23"/>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21" name="Freeform 62"/>
            <p:cNvSpPr>
              <a:spLocks noChangeAspect="1"/>
            </p:cNvSpPr>
            <p:nvPr/>
          </p:nvSpPr>
          <p:spPr bwMode="auto">
            <a:xfrm>
              <a:off x="3054" y="3188"/>
              <a:ext cx="55" cy="46"/>
            </a:xfrm>
            <a:custGeom>
              <a:avLst/>
              <a:gdLst>
                <a:gd name="T0" fmla="*/ 119 w 50"/>
                <a:gd name="T1" fmla="*/ 26 h 42"/>
                <a:gd name="T2" fmla="*/ 119 w 50"/>
                <a:gd name="T3" fmla="*/ 28 h 42"/>
                <a:gd name="T4" fmla="*/ 108 w 50"/>
                <a:gd name="T5" fmla="*/ 45 h 42"/>
                <a:gd name="T6" fmla="*/ 94 w 50"/>
                <a:gd name="T7" fmla="*/ 59 h 42"/>
                <a:gd name="T8" fmla="*/ 87 w 50"/>
                <a:gd name="T9" fmla="*/ 72 h 42"/>
                <a:gd name="T10" fmla="*/ 76 w 50"/>
                <a:gd name="T11" fmla="*/ 73 h 42"/>
                <a:gd name="T12" fmla="*/ 73 w 50"/>
                <a:gd name="T13" fmla="*/ 79 h 42"/>
                <a:gd name="T14" fmla="*/ 55 w 50"/>
                <a:gd name="T15" fmla="*/ 84 h 42"/>
                <a:gd name="T16" fmla="*/ 43 w 50"/>
                <a:gd name="T17" fmla="*/ 88 h 42"/>
                <a:gd name="T18" fmla="*/ 30 w 50"/>
                <a:gd name="T19" fmla="*/ 93 h 42"/>
                <a:gd name="T20" fmla="*/ 16 w 50"/>
                <a:gd name="T21" fmla="*/ 95 h 42"/>
                <a:gd name="T22" fmla="*/ 3 w 50"/>
                <a:gd name="T23" fmla="*/ 95 h 42"/>
                <a:gd name="T24" fmla="*/ 0 w 50"/>
                <a:gd name="T25" fmla="*/ 85 h 42"/>
                <a:gd name="T26" fmla="*/ 12 w 50"/>
                <a:gd name="T27" fmla="*/ 73 h 42"/>
                <a:gd name="T28" fmla="*/ 13 w 50"/>
                <a:gd name="T29" fmla="*/ 67 h 42"/>
                <a:gd name="T30" fmla="*/ 12 w 50"/>
                <a:gd name="T31" fmla="*/ 59 h 42"/>
                <a:gd name="T32" fmla="*/ 12 w 50"/>
                <a:gd name="T33" fmla="*/ 41 h 42"/>
                <a:gd name="T34" fmla="*/ 16 w 50"/>
                <a:gd name="T35" fmla="*/ 31 h 42"/>
                <a:gd name="T36" fmla="*/ 30 w 50"/>
                <a:gd name="T37" fmla="*/ 22 h 42"/>
                <a:gd name="T38" fmla="*/ 43 w 50"/>
                <a:gd name="T39" fmla="*/ 15 h 42"/>
                <a:gd name="T40" fmla="*/ 55 w 50"/>
                <a:gd name="T41" fmla="*/ 13 h 42"/>
                <a:gd name="T42" fmla="*/ 66 w 50"/>
                <a:gd name="T43" fmla="*/ 12 h 42"/>
                <a:gd name="T44" fmla="*/ 75 w 50"/>
                <a:gd name="T45" fmla="*/ 1 h 42"/>
                <a:gd name="T46" fmla="*/ 87 w 50"/>
                <a:gd name="T47" fmla="*/ 1 h 42"/>
                <a:gd name="T48" fmla="*/ 91 w 50"/>
                <a:gd name="T49" fmla="*/ 0 h 42"/>
                <a:gd name="T50" fmla="*/ 119 w 50"/>
                <a:gd name="T51" fmla="*/ 26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
                <a:gd name="T79" fmla="*/ 0 h 42"/>
                <a:gd name="T80" fmla="*/ 50 w 50"/>
                <a:gd name="T81" fmla="*/ 42 h 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 h="42">
                  <a:moveTo>
                    <a:pt x="50" y="11"/>
                  </a:moveTo>
                  <a:lnTo>
                    <a:pt x="50" y="12"/>
                  </a:lnTo>
                  <a:lnTo>
                    <a:pt x="46" y="20"/>
                  </a:lnTo>
                  <a:lnTo>
                    <a:pt x="40" y="26"/>
                  </a:lnTo>
                  <a:lnTo>
                    <a:pt x="36" y="32"/>
                  </a:lnTo>
                  <a:lnTo>
                    <a:pt x="32" y="33"/>
                  </a:lnTo>
                  <a:lnTo>
                    <a:pt x="30" y="35"/>
                  </a:lnTo>
                  <a:lnTo>
                    <a:pt x="23" y="37"/>
                  </a:lnTo>
                  <a:lnTo>
                    <a:pt x="18" y="39"/>
                  </a:lnTo>
                  <a:lnTo>
                    <a:pt x="13" y="41"/>
                  </a:lnTo>
                  <a:lnTo>
                    <a:pt x="8" y="42"/>
                  </a:lnTo>
                  <a:lnTo>
                    <a:pt x="3" y="42"/>
                  </a:lnTo>
                  <a:lnTo>
                    <a:pt x="0" y="38"/>
                  </a:lnTo>
                  <a:lnTo>
                    <a:pt x="4" y="33"/>
                  </a:lnTo>
                  <a:lnTo>
                    <a:pt x="5" y="30"/>
                  </a:lnTo>
                  <a:lnTo>
                    <a:pt x="4" y="26"/>
                  </a:lnTo>
                  <a:lnTo>
                    <a:pt x="4" y="18"/>
                  </a:lnTo>
                  <a:lnTo>
                    <a:pt x="8" y="14"/>
                  </a:lnTo>
                  <a:lnTo>
                    <a:pt x="13" y="10"/>
                  </a:lnTo>
                  <a:lnTo>
                    <a:pt x="18" y="7"/>
                  </a:lnTo>
                  <a:lnTo>
                    <a:pt x="23" y="5"/>
                  </a:lnTo>
                  <a:lnTo>
                    <a:pt x="28" y="4"/>
                  </a:lnTo>
                  <a:lnTo>
                    <a:pt x="31" y="1"/>
                  </a:lnTo>
                  <a:lnTo>
                    <a:pt x="36" y="1"/>
                  </a:lnTo>
                  <a:lnTo>
                    <a:pt x="38" y="0"/>
                  </a:lnTo>
                  <a:lnTo>
                    <a:pt x="50" y="11"/>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22" name="Freeform 63"/>
            <p:cNvSpPr>
              <a:spLocks noChangeAspect="1"/>
            </p:cNvSpPr>
            <p:nvPr/>
          </p:nvSpPr>
          <p:spPr bwMode="auto">
            <a:xfrm>
              <a:off x="3087" y="3155"/>
              <a:ext cx="22" cy="10"/>
            </a:xfrm>
            <a:custGeom>
              <a:avLst/>
              <a:gdLst>
                <a:gd name="T0" fmla="*/ 0 w 20"/>
                <a:gd name="T1" fmla="*/ 0 h 9"/>
                <a:gd name="T2" fmla="*/ 1 w 20"/>
                <a:gd name="T3" fmla="*/ 0 h 9"/>
                <a:gd name="T4" fmla="*/ 14 w 20"/>
                <a:gd name="T5" fmla="*/ 0 h 9"/>
                <a:gd name="T6" fmla="*/ 37 w 20"/>
                <a:gd name="T7" fmla="*/ 0 h 9"/>
                <a:gd name="T8" fmla="*/ 47 w 20"/>
                <a:gd name="T9" fmla="*/ 3 h 9"/>
                <a:gd name="T10" fmla="*/ 41 w 20"/>
                <a:gd name="T11" fmla="*/ 16 h 9"/>
                <a:gd name="T12" fmla="*/ 32 w 20"/>
                <a:gd name="T13" fmla="*/ 20 h 9"/>
                <a:gd name="T14" fmla="*/ 2 w 20"/>
                <a:gd name="T15" fmla="*/ 20 h 9"/>
                <a:gd name="T16" fmla="*/ 0 w 20"/>
                <a:gd name="T17" fmla="*/ 18 h 9"/>
                <a:gd name="T18" fmla="*/ 1 w 20"/>
                <a:gd name="T19" fmla="*/ 4 h 9"/>
                <a:gd name="T20" fmla="*/ 0 w 20"/>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9"/>
                <a:gd name="T35" fmla="*/ 20 w 20"/>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9">
                  <a:moveTo>
                    <a:pt x="0" y="0"/>
                  </a:moveTo>
                  <a:lnTo>
                    <a:pt x="1" y="0"/>
                  </a:lnTo>
                  <a:lnTo>
                    <a:pt x="6" y="0"/>
                  </a:lnTo>
                  <a:lnTo>
                    <a:pt x="16" y="0"/>
                  </a:lnTo>
                  <a:lnTo>
                    <a:pt x="20" y="3"/>
                  </a:lnTo>
                  <a:lnTo>
                    <a:pt x="17" y="7"/>
                  </a:lnTo>
                  <a:lnTo>
                    <a:pt x="14" y="9"/>
                  </a:lnTo>
                  <a:lnTo>
                    <a:pt x="2" y="9"/>
                  </a:lnTo>
                  <a:lnTo>
                    <a:pt x="0" y="8"/>
                  </a:lnTo>
                  <a:lnTo>
                    <a:pt x="1" y="4"/>
                  </a:lnTo>
                  <a:lnTo>
                    <a:pt x="0" y="0"/>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23" name="Freeform 64"/>
            <p:cNvSpPr>
              <a:spLocks noChangeAspect="1"/>
            </p:cNvSpPr>
            <p:nvPr/>
          </p:nvSpPr>
          <p:spPr bwMode="auto">
            <a:xfrm>
              <a:off x="3044" y="3155"/>
              <a:ext cx="19" cy="14"/>
            </a:xfrm>
            <a:custGeom>
              <a:avLst/>
              <a:gdLst>
                <a:gd name="T0" fmla="*/ 0 w 15"/>
                <a:gd name="T1" fmla="*/ 20 h 13"/>
                <a:gd name="T2" fmla="*/ 16 w 15"/>
                <a:gd name="T3" fmla="*/ 4 h 13"/>
                <a:gd name="T4" fmla="*/ 20 w 15"/>
                <a:gd name="T5" fmla="*/ 2 h 13"/>
                <a:gd name="T6" fmla="*/ 41 w 15"/>
                <a:gd name="T7" fmla="*/ 4 h 13"/>
                <a:gd name="T8" fmla="*/ 47 w 15"/>
                <a:gd name="T9" fmla="*/ 6 h 13"/>
                <a:gd name="T10" fmla="*/ 66 w 15"/>
                <a:gd name="T11" fmla="*/ 2 h 13"/>
                <a:gd name="T12" fmla="*/ 96 w 15"/>
                <a:gd name="T13" fmla="*/ 0 h 13"/>
                <a:gd name="T14" fmla="*/ 98 w 15"/>
                <a:gd name="T15" fmla="*/ 3 h 13"/>
                <a:gd name="T16" fmla="*/ 77 w 15"/>
                <a:gd name="T17" fmla="*/ 17 h 13"/>
                <a:gd name="T18" fmla="*/ 66 w 15"/>
                <a:gd name="T19" fmla="*/ 19 h 13"/>
                <a:gd name="T20" fmla="*/ 41 w 15"/>
                <a:gd name="T21" fmla="*/ 22 h 13"/>
                <a:gd name="T22" fmla="*/ 16 w 15"/>
                <a:gd name="T23" fmla="*/ 22 h 13"/>
                <a:gd name="T24" fmla="*/ 0 w 15"/>
                <a:gd name="T25" fmla="*/ 2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3"/>
                <a:gd name="T41" fmla="*/ 15 w 15"/>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3">
                  <a:moveTo>
                    <a:pt x="0" y="12"/>
                  </a:moveTo>
                  <a:lnTo>
                    <a:pt x="2" y="4"/>
                  </a:lnTo>
                  <a:lnTo>
                    <a:pt x="3" y="2"/>
                  </a:lnTo>
                  <a:lnTo>
                    <a:pt x="6" y="4"/>
                  </a:lnTo>
                  <a:lnTo>
                    <a:pt x="7" y="6"/>
                  </a:lnTo>
                  <a:lnTo>
                    <a:pt x="10" y="2"/>
                  </a:lnTo>
                  <a:lnTo>
                    <a:pt x="14" y="0"/>
                  </a:lnTo>
                  <a:lnTo>
                    <a:pt x="15" y="3"/>
                  </a:lnTo>
                  <a:lnTo>
                    <a:pt x="12" y="9"/>
                  </a:lnTo>
                  <a:lnTo>
                    <a:pt x="10" y="11"/>
                  </a:lnTo>
                  <a:lnTo>
                    <a:pt x="6" y="13"/>
                  </a:lnTo>
                  <a:lnTo>
                    <a:pt x="2" y="13"/>
                  </a:lnTo>
                  <a:lnTo>
                    <a:pt x="0" y="12"/>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24" name="Freeform 65"/>
            <p:cNvSpPr>
              <a:spLocks noChangeAspect="1"/>
            </p:cNvSpPr>
            <p:nvPr/>
          </p:nvSpPr>
          <p:spPr bwMode="auto">
            <a:xfrm>
              <a:off x="2921" y="3152"/>
              <a:ext cx="113" cy="31"/>
            </a:xfrm>
            <a:custGeom>
              <a:avLst/>
              <a:gdLst>
                <a:gd name="T0" fmla="*/ 13 w 101"/>
                <a:gd name="T1" fmla="*/ 22 h 29"/>
                <a:gd name="T2" fmla="*/ 15 w 101"/>
                <a:gd name="T3" fmla="*/ 22 h 29"/>
                <a:gd name="T4" fmla="*/ 21 w 101"/>
                <a:gd name="T5" fmla="*/ 19 h 29"/>
                <a:gd name="T6" fmla="*/ 44 w 101"/>
                <a:gd name="T7" fmla="*/ 14 h 29"/>
                <a:gd name="T8" fmla="*/ 67 w 101"/>
                <a:gd name="T9" fmla="*/ 7 h 29"/>
                <a:gd name="T10" fmla="*/ 78 w 101"/>
                <a:gd name="T11" fmla="*/ 15 h 29"/>
                <a:gd name="T12" fmla="*/ 94 w 101"/>
                <a:gd name="T13" fmla="*/ 15 h 29"/>
                <a:gd name="T14" fmla="*/ 107 w 101"/>
                <a:gd name="T15" fmla="*/ 17 h 29"/>
                <a:gd name="T16" fmla="*/ 117 w 101"/>
                <a:gd name="T17" fmla="*/ 22 h 29"/>
                <a:gd name="T18" fmla="*/ 138 w 101"/>
                <a:gd name="T19" fmla="*/ 30 h 29"/>
                <a:gd name="T20" fmla="*/ 152 w 101"/>
                <a:gd name="T21" fmla="*/ 26 h 29"/>
                <a:gd name="T22" fmla="*/ 190 w 101"/>
                <a:gd name="T23" fmla="*/ 22 h 29"/>
                <a:gd name="T24" fmla="*/ 192 w 101"/>
                <a:gd name="T25" fmla="*/ 26 h 29"/>
                <a:gd name="T26" fmla="*/ 203 w 101"/>
                <a:gd name="T27" fmla="*/ 30 h 29"/>
                <a:gd name="T28" fmla="*/ 220 w 101"/>
                <a:gd name="T29" fmla="*/ 34 h 29"/>
                <a:gd name="T30" fmla="*/ 229 w 101"/>
                <a:gd name="T31" fmla="*/ 28 h 29"/>
                <a:gd name="T32" fmla="*/ 238 w 101"/>
                <a:gd name="T33" fmla="*/ 21 h 29"/>
                <a:gd name="T34" fmla="*/ 245 w 101"/>
                <a:gd name="T35" fmla="*/ 19 h 29"/>
                <a:gd name="T36" fmla="*/ 254 w 101"/>
                <a:gd name="T37" fmla="*/ 17 h 29"/>
                <a:gd name="T38" fmla="*/ 262 w 101"/>
                <a:gd name="T39" fmla="*/ 14 h 29"/>
                <a:gd name="T40" fmla="*/ 262 w 101"/>
                <a:gd name="T41" fmla="*/ 15 h 29"/>
                <a:gd name="T42" fmla="*/ 256 w 101"/>
                <a:gd name="T43" fmla="*/ 7 h 29"/>
                <a:gd name="T44" fmla="*/ 256 w 101"/>
                <a:gd name="T45" fmla="*/ 0 h 29"/>
                <a:gd name="T46" fmla="*/ 267 w 101"/>
                <a:gd name="T47" fmla="*/ 2 h 29"/>
                <a:gd name="T48" fmla="*/ 270 w 101"/>
                <a:gd name="T49" fmla="*/ 17 h 29"/>
                <a:gd name="T50" fmla="*/ 262 w 101"/>
                <a:gd name="T51" fmla="*/ 26 h 29"/>
                <a:gd name="T52" fmla="*/ 252 w 101"/>
                <a:gd name="T53" fmla="*/ 34 h 29"/>
                <a:gd name="T54" fmla="*/ 234 w 101"/>
                <a:gd name="T55" fmla="*/ 40 h 29"/>
                <a:gd name="T56" fmla="*/ 220 w 101"/>
                <a:gd name="T57" fmla="*/ 44 h 29"/>
                <a:gd name="T58" fmla="*/ 203 w 101"/>
                <a:gd name="T59" fmla="*/ 44 h 29"/>
                <a:gd name="T60" fmla="*/ 180 w 101"/>
                <a:gd name="T61" fmla="*/ 47 h 29"/>
                <a:gd name="T62" fmla="*/ 160 w 101"/>
                <a:gd name="T63" fmla="*/ 46 h 29"/>
                <a:gd name="T64" fmla="*/ 143 w 101"/>
                <a:gd name="T65" fmla="*/ 46 h 29"/>
                <a:gd name="T66" fmla="*/ 128 w 101"/>
                <a:gd name="T67" fmla="*/ 53 h 29"/>
                <a:gd name="T68" fmla="*/ 107 w 101"/>
                <a:gd name="T69" fmla="*/ 57 h 29"/>
                <a:gd name="T70" fmla="*/ 93 w 101"/>
                <a:gd name="T71" fmla="*/ 47 h 29"/>
                <a:gd name="T72" fmla="*/ 64 w 101"/>
                <a:gd name="T73" fmla="*/ 46 h 29"/>
                <a:gd name="T74" fmla="*/ 13 w 101"/>
                <a:gd name="T75" fmla="*/ 46 h 29"/>
                <a:gd name="T76" fmla="*/ 2 w 101"/>
                <a:gd name="T77" fmla="*/ 46 h 29"/>
                <a:gd name="T78" fmla="*/ 1 w 101"/>
                <a:gd name="T79" fmla="*/ 44 h 29"/>
                <a:gd name="T80" fmla="*/ 0 w 101"/>
                <a:gd name="T81" fmla="*/ 34 h 29"/>
                <a:gd name="T82" fmla="*/ 1 w 101"/>
                <a:gd name="T83" fmla="*/ 26 h 29"/>
                <a:gd name="T84" fmla="*/ 13 w 101"/>
                <a:gd name="T85" fmla="*/ 22 h 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1"/>
                <a:gd name="T130" fmla="*/ 0 h 29"/>
                <a:gd name="T131" fmla="*/ 101 w 101"/>
                <a:gd name="T132" fmla="*/ 29 h 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1" h="29">
                  <a:moveTo>
                    <a:pt x="5" y="12"/>
                  </a:moveTo>
                  <a:lnTo>
                    <a:pt x="6" y="12"/>
                  </a:lnTo>
                  <a:lnTo>
                    <a:pt x="8" y="10"/>
                  </a:lnTo>
                  <a:lnTo>
                    <a:pt x="16" y="6"/>
                  </a:lnTo>
                  <a:lnTo>
                    <a:pt x="25" y="5"/>
                  </a:lnTo>
                  <a:lnTo>
                    <a:pt x="29" y="7"/>
                  </a:lnTo>
                  <a:lnTo>
                    <a:pt x="35" y="7"/>
                  </a:lnTo>
                  <a:lnTo>
                    <a:pt x="40" y="9"/>
                  </a:lnTo>
                  <a:lnTo>
                    <a:pt x="44" y="12"/>
                  </a:lnTo>
                  <a:lnTo>
                    <a:pt x="52" y="16"/>
                  </a:lnTo>
                  <a:lnTo>
                    <a:pt x="57" y="14"/>
                  </a:lnTo>
                  <a:lnTo>
                    <a:pt x="71" y="12"/>
                  </a:lnTo>
                  <a:lnTo>
                    <a:pt x="72" y="14"/>
                  </a:lnTo>
                  <a:lnTo>
                    <a:pt x="76" y="16"/>
                  </a:lnTo>
                  <a:lnTo>
                    <a:pt x="82" y="17"/>
                  </a:lnTo>
                  <a:lnTo>
                    <a:pt x="86" y="15"/>
                  </a:lnTo>
                  <a:lnTo>
                    <a:pt x="89" y="11"/>
                  </a:lnTo>
                  <a:lnTo>
                    <a:pt x="91" y="10"/>
                  </a:lnTo>
                  <a:lnTo>
                    <a:pt x="95" y="9"/>
                  </a:lnTo>
                  <a:lnTo>
                    <a:pt x="98" y="6"/>
                  </a:lnTo>
                  <a:lnTo>
                    <a:pt x="98" y="7"/>
                  </a:lnTo>
                  <a:lnTo>
                    <a:pt x="96" y="5"/>
                  </a:lnTo>
                  <a:lnTo>
                    <a:pt x="96" y="0"/>
                  </a:lnTo>
                  <a:lnTo>
                    <a:pt x="100" y="2"/>
                  </a:lnTo>
                  <a:lnTo>
                    <a:pt x="101" y="9"/>
                  </a:lnTo>
                  <a:lnTo>
                    <a:pt x="98" y="14"/>
                  </a:lnTo>
                  <a:lnTo>
                    <a:pt x="94" y="17"/>
                  </a:lnTo>
                  <a:lnTo>
                    <a:pt x="87" y="21"/>
                  </a:lnTo>
                  <a:lnTo>
                    <a:pt x="82" y="23"/>
                  </a:lnTo>
                  <a:lnTo>
                    <a:pt x="76" y="23"/>
                  </a:lnTo>
                  <a:lnTo>
                    <a:pt x="68" y="25"/>
                  </a:lnTo>
                  <a:lnTo>
                    <a:pt x="59" y="24"/>
                  </a:lnTo>
                  <a:lnTo>
                    <a:pt x="53" y="24"/>
                  </a:lnTo>
                  <a:lnTo>
                    <a:pt x="47" y="28"/>
                  </a:lnTo>
                  <a:lnTo>
                    <a:pt x="40" y="29"/>
                  </a:lnTo>
                  <a:lnTo>
                    <a:pt x="34" y="25"/>
                  </a:lnTo>
                  <a:lnTo>
                    <a:pt x="24" y="24"/>
                  </a:lnTo>
                  <a:lnTo>
                    <a:pt x="5" y="24"/>
                  </a:lnTo>
                  <a:lnTo>
                    <a:pt x="2" y="24"/>
                  </a:lnTo>
                  <a:lnTo>
                    <a:pt x="1" y="23"/>
                  </a:lnTo>
                  <a:lnTo>
                    <a:pt x="0" y="17"/>
                  </a:lnTo>
                  <a:lnTo>
                    <a:pt x="1" y="14"/>
                  </a:lnTo>
                  <a:lnTo>
                    <a:pt x="5" y="12"/>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25" name="Freeform 66"/>
            <p:cNvSpPr>
              <a:spLocks noChangeAspect="1"/>
            </p:cNvSpPr>
            <p:nvPr/>
          </p:nvSpPr>
          <p:spPr bwMode="auto">
            <a:xfrm>
              <a:off x="2894" y="3196"/>
              <a:ext cx="62" cy="35"/>
            </a:xfrm>
            <a:custGeom>
              <a:avLst/>
              <a:gdLst>
                <a:gd name="T0" fmla="*/ 72 w 56"/>
                <a:gd name="T1" fmla="*/ 0 h 33"/>
                <a:gd name="T2" fmla="*/ 80 w 56"/>
                <a:gd name="T3" fmla="*/ 7 h 33"/>
                <a:gd name="T4" fmla="*/ 89 w 56"/>
                <a:gd name="T5" fmla="*/ 8 h 33"/>
                <a:gd name="T6" fmla="*/ 93 w 56"/>
                <a:gd name="T7" fmla="*/ 16 h 33"/>
                <a:gd name="T8" fmla="*/ 102 w 56"/>
                <a:gd name="T9" fmla="*/ 21 h 33"/>
                <a:gd name="T10" fmla="*/ 117 w 56"/>
                <a:gd name="T11" fmla="*/ 24 h 33"/>
                <a:gd name="T12" fmla="*/ 135 w 56"/>
                <a:gd name="T13" fmla="*/ 40 h 33"/>
                <a:gd name="T14" fmla="*/ 136 w 56"/>
                <a:gd name="T15" fmla="*/ 48 h 33"/>
                <a:gd name="T16" fmla="*/ 128 w 56"/>
                <a:gd name="T17" fmla="*/ 55 h 33"/>
                <a:gd name="T18" fmla="*/ 114 w 56"/>
                <a:gd name="T19" fmla="*/ 58 h 33"/>
                <a:gd name="T20" fmla="*/ 99 w 56"/>
                <a:gd name="T21" fmla="*/ 58 h 33"/>
                <a:gd name="T22" fmla="*/ 80 w 56"/>
                <a:gd name="T23" fmla="*/ 46 h 33"/>
                <a:gd name="T24" fmla="*/ 64 w 56"/>
                <a:gd name="T25" fmla="*/ 40 h 33"/>
                <a:gd name="T26" fmla="*/ 47 w 56"/>
                <a:gd name="T27" fmla="*/ 29 h 33"/>
                <a:gd name="T28" fmla="*/ 30 w 56"/>
                <a:gd name="T29" fmla="*/ 29 h 33"/>
                <a:gd name="T30" fmla="*/ 12 w 56"/>
                <a:gd name="T31" fmla="*/ 29 h 33"/>
                <a:gd name="T32" fmla="*/ 0 w 56"/>
                <a:gd name="T33" fmla="*/ 18 h 33"/>
                <a:gd name="T34" fmla="*/ 0 w 56"/>
                <a:gd name="T35" fmla="*/ 7 h 33"/>
                <a:gd name="T36" fmla="*/ 12 w 56"/>
                <a:gd name="T37" fmla="*/ 4 h 33"/>
                <a:gd name="T38" fmla="*/ 20 w 56"/>
                <a:gd name="T39" fmla="*/ 3 h 33"/>
                <a:gd name="T40" fmla="*/ 45 w 56"/>
                <a:gd name="T41" fmla="*/ 3 h 33"/>
                <a:gd name="T42" fmla="*/ 55 w 56"/>
                <a:gd name="T43" fmla="*/ 3 h 33"/>
                <a:gd name="T44" fmla="*/ 64 w 56"/>
                <a:gd name="T45" fmla="*/ 3 h 33"/>
                <a:gd name="T46" fmla="*/ 72 w 56"/>
                <a:gd name="T47" fmla="*/ 0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6"/>
                <a:gd name="T73" fmla="*/ 0 h 33"/>
                <a:gd name="T74" fmla="*/ 56 w 56"/>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6" h="33">
                  <a:moveTo>
                    <a:pt x="30" y="0"/>
                  </a:moveTo>
                  <a:lnTo>
                    <a:pt x="33" y="5"/>
                  </a:lnTo>
                  <a:lnTo>
                    <a:pt x="37" y="6"/>
                  </a:lnTo>
                  <a:lnTo>
                    <a:pt x="39" y="8"/>
                  </a:lnTo>
                  <a:lnTo>
                    <a:pt x="42" y="12"/>
                  </a:lnTo>
                  <a:lnTo>
                    <a:pt x="49" y="14"/>
                  </a:lnTo>
                  <a:lnTo>
                    <a:pt x="55" y="22"/>
                  </a:lnTo>
                  <a:lnTo>
                    <a:pt x="56" y="27"/>
                  </a:lnTo>
                  <a:lnTo>
                    <a:pt x="53" y="31"/>
                  </a:lnTo>
                  <a:lnTo>
                    <a:pt x="47" y="33"/>
                  </a:lnTo>
                  <a:lnTo>
                    <a:pt x="40" y="33"/>
                  </a:lnTo>
                  <a:lnTo>
                    <a:pt x="33" y="26"/>
                  </a:lnTo>
                  <a:lnTo>
                    <a:pt x="26" y="22"/>
                  </a:lnTo>
                  <a:lnTo>
                    <a:pt x="19" y="17"/>
                  </a:lnTo>
                  <a:lnTo>
                    <a:pt x="12" y="17"/>
                  </a:lnTo>
                  <a:lnTo>
                    <a:pt x="4" y="17"/>
                  </a:lnTo>
                  <a:lnTo>
                    <a:pt x="0" y="10"/>
                  </a:lnTo>
                  <a:lnTo>
                    <a:pt x="0" y="5"/>
                  </a:lnTo>
                  <a:lnTo>
                    <a:pt x="4" y="4"/>
                  </a:lnTo>
                  <a:lnTo>
                    <a:pt x="9" y="3"/>
                  </a:lnTo>
                  <a:lnTo>
                    <a:pt x="18" y="3"/>
                  </a:lnTo>
                  <a:lnTo>
                    <a:pt x="23" y="3"/>
                  </a:lnTo>
                  <a:lnTo>
                    <a:pt x="26" y="3"/>
                  </a:lnTo>
                  <a:lnTo>
                    <a:pt x="30" y="0"/>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26" name="Freeform 67"/>
            <p:cNvSpPr>
              <a:spLocks noChangeAspect="1"/>
            </p:cNvSpPr>
            <p:nvPr/>
          </p:nvSpPr>
          <p:spPr bwMode="auto">
            <a:xfrm>
              <a:off x="2815" y="3152"/>
              <a:ext cx="83" cy="36"/>
            </a:xfrm>
            <a:custGeom>
              <a:avLst/>
              <a:gdLst>
                <a:gd name="T0" fmla="*/ 17 w 76"/>
                <a:gd name="T1" fmla="*/ 21 h 33"/>
                <a:gd name="T2" fmla="*/ 31 w 76"/>
                <a:gd name="T3" fmla="*/ 19 h 33"/>
                <a:gd name="T4" fmla="*/ 56 w 76"/>
                <a:gd name="T5" fmla="*/ 25 h 33"/>
                <a:gd name="T6" fmla="*/ 67 w 76"/>
                <a:gd name="T7" fmla="*/ 34 h 33"/>
                <a:gd name="T8" fmla="*/ 72 w 76"/>
                <a:gd name="T9" fmla="*/ 40 h 33"/>
                <a:gd name="T10" fmla="*/ 79 w 76"/>
                <a:gd name="T11" fmla="*/ 41 h 33"/>
                <a:gd name="T12" fmla="*/ 83 w 76"/>
                <a:gd name="T13" fmla="*/ 41 h 33"/>
                <a:gd name="T14" fmla="*/ 91 w 76"/>
                <a:gd name="T15" fmla="*/ 40 h 33"/>
                <a:gd name="T16" fmla="*/ 96 w 76"/>
                <a:gd name="T17" fmla="*/ 35 h 33"/>
                <a:gd name="T18" fmla="*/ 96 w 76"/>
                <a:gd name="T19" fmla="*/ 32 h 33"/>
                <a:gd name="T20" fmla="*/ 83 w 76"/>
                <a:gd name="T21" fmla="*/ 25 h 33"/>
                <a:gd name="T22" fmla="*/ 73 w 76"/>
                <a:gd name="T23" fmla="*/ 17 h 33"/>
                <a:gd name="T24" fmla="*/ 72 w 76"/>
                <a:gd name="T25" fmla="*/ 2 h 33"/>
                <a:gd name="T26" fmla="*/ 81 w 76"/>
                <a:gd name="T27" fmla="*/ 0 h 33"/>
                <a:gd name="T28" fmla="*/ 94 w 76"/>
                <a:gd name="T29" fmla="*/ 3 h 33"/>
                <a:gd name="T30" fmla="*/ 104 w 76"/>
                <a:gd name="T31" fmla="*/ 17 h 33"/>
                <a:gd name="T32" fmla="*/ 112 w 76"/>
                <a:gd name="T33" fmla="*/ 17 h 33"/>
                <a:gd name="T34" fmla="*/ 124 w 76"/>
                <a:gd name="T35" fmla="*/ 14 h 33"/>
                <a:gd name="T36" fmla="*/ 133 w 76"/>
                <a:gd name="T37" fmla="*/ 19 h 33"/>
                <a:gd name="T38" fmla="*/ 133 w 76"/>
                <a:gd name="T39" fmla="*/ 31 h 33"/>
                <a:gd name="T40" fmla="*/ 151 w 76"/>
                <a:gd name="T41" fmla="*/ 14 h 33"/>
                <a:gd name="T42" fmla="*/ 155 w 76"/>
                <a:gd name="T43" fmla="*/ 21 h 33"/>
                <a:gd name="T44" fmla="*/ 158 w 76"/>
                <a:gd name="T45" fmla="*/ 31 h 33"/>
                <a:gd name="T46" fmla="*/ 166 w 76"/>
                <a:gd name="T47" fmla="*/ 35 h 33"/>
                <a:gd name="T48" fmla="*/ 169 w 76"/>
                <a:gd name="T49" fmla="*/ 41 h 33"/>
                <a:gd name="T50" fmla="*/ 158 w 76"/>
                <a:gd name="T51" fmla="*/ 45 h 33"/>
                <a:gd name="T52" fmla="*/ 151 w 76"/>
                <a:gd name="T53" fmla="*/ 41 h 33"/>
                <a:gd name="T54" fmla="*/ 147 w 76"/>
                <a:gd name="T55" fmla="*/ 45 h 33"/>
                <a:gd name="T56" fmla="*/ 151 w 76"/>
                <a:gd name="T57" fmla="*/ 51 h 33"/>
                <a:gd name="T58" fmla="*/ 129 w 76"/>
                <a:gd name="T59" fmla="*/ 52 h 33"/>
                <a:gd name="T60" fmla="*/ 118 w 76"/>
                <a:gd name="T61" fmla="*/ 49 h 33"/>
                <a:gd name="T62" fmla="*/ 117 w 76"/>
                <a:gd name="T63" fmla="*/ 41 h 33"/>
                <a:gd name="T64" fmla="*/ 96 w 76"/>
                <a:gd name="T65" fmla="*/ 52 h 33"/>
                <a:gd name="T66" fmla="*/ 79 w 76"/>
                <a:gd name="T67" fmla="*/ 58 h 33"/>
                <a:gd name="T68" fmla="*/ 62 w 76"/>
                <a:gd name="T69" fmla="*/ 63 h 33"/>
                <a:gd name="T70" fmla="*/ 31 w 76"/>
                <a:gd name="T71" fmla="*/ 69 h 33"/>
                <a:gd name="T72" fmla="*/ 15 w 76"/>
                <a:gd name="T73" fmla="*/ 69 h 33"/>
                <a:gd name="T74" fmla="*/ 2 w 76"/>
                <a:gd name="T75" fmla="*/ 63 h 33"/>
                <a:gd name="T76" fmla="*/ 0 w 76"/>
                <a:gd name="T77" fmla="*/ 56 h 33"/>
                <a:gd name="T78" fmla="*/ 0 w 76"/>
                <a:gd name="T79" fmla="*/ 49 h 33"/>
                <a:gd name="T80" fmla="*/ 0 w 76"/>
                <a:gd name="T81" fmla="*/ 35 h 33"/>
                <a:gd name="T82" fmla="*/ 15 w 76"/>
                <a:gd name="T83" fmla="*/ 31 h 33"/>
                <a:gd name="T84" fmla="*/ 17 w 76"/>
                <a:gd name="T85" fmla="*/ 21 h 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6"/>
                <a:gd name="T130" fmla="*/ 0 h 33"/>
                <a:gd name="T131" fmla="*/ 76 w 76"/>
                <a:gd name="T132" fmla="*/ 33 h 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6" h="33">
                  <a:moveTo>
                    <a:pt x="9" y="11"/>
                  </a:moveTo>
                  <a:lnTo>
                    <a:pt x="14" y="10"/>
                  </a:lnTo>
                  <a:lnTo>
                    <a:pt x="25" y="12"/>
                  </a:lnTo>
                  <a:lnTo>
                    <a:pt x="30" y="16"/>
                  </a:lnTo>
                  <a:lnTo>
                    <a:pt x="32" y="19"/>
                  </a:lnTo>
                  <a:lnTo>
                    <a:pt x="35" y="20"/>
                  </a:lnTo>
                  <a:lnTo>
                    <a:pt x="38" y="20"/>
                  </a:lnTo>
                  <a:lnTo>
                    <a:pt x="41" y="19"/>
                  </a:lnTo>
                  <a:lnTo>
                    <a:pt x="44" y="17"/>
                  </a:lnTo>
                  <a:lnTo>
                    <a:pt x="44" y="15"/>
                  </a:lnTo>
                  <a:lnTo>
                    <a:pt x="38" y="12"/>
                  </a:lnTo>
                  <a:lnTo>
                    <a:pt x="33" y="9"/>
                  </a:lnTo>
                  <a:lnTo>
                    <a:pt x="32" y="2"/>
                  </a:lnTo>
                  <a:lnTo>
                    <a:pt x="37" y="0"/>
                  </a:lnTo>
                  <a:lnTo>
                    <a:pt x="42" y="3"/>
                  </a:lnTo>
                  <a:lnTo>
                    <a:pt x="46" y="9"/>
                  </a:lnTo>
                  <a:lnTo>
                    <a:pt x="51" y="9"/>
                  </a:lnTo>
                  <a:lnTo>
                    <a:pt x="56" y="6"/>
                  </a:lnTo>
                  <a:lnTo>
                    <a:pt x="60" y="10"/>
                  </a:lnTo>
                  <a:lnTo>
                    <a:pt x="60" y="14"/>
                  </a:lnTo>
                  <a:lnTo>
                    <a:pt x="67" y="6"/>
                  </a:lnTo>
                  <a:lnTo>
                    <a:pt x="70" y="11"/>
                  </a:lnTo>
                  <a:lnTo>
                    <a:pt x="72" y="14"/>
                  </a:lnTo>
                  <a:lnTo>
                    <a:pt x="74" y="17"/>
                  </a:lnTo>
                  <a:lnTo>
                    <a:pt x="76" y="20"/>
                  </a:lnTo>
                  <a:lnTo>
                    <a:pt x="72" y="21"/>
                  </a:lnTo>
                  <a:lnTo>
                    <a:pt x="67" y="20"/>
                  </a:lnTo>
                  <a:lnTo>
                    <a:pt x="66" y="21"/>
                  </a:lnTo>
                  <a:lnTo>
                    <a:pt x="67" y="24"/>
                  </a:lnTo>
                  <a:lnTo>
                    <a:pt x="58" y="25"/>
                  </a:lnTo>
                  <a:lnTo>
                    <a:pt x="53" y="23"/>
                  </a:lnTo>
                  <a:lnTo>
                    <a:pt x="52" y="20"/>
                  </a:lnTo>
                  <a:lnTo>
                    <a:pt x="44" y="25"/>
                  </a:lnTo>
                  <a:lnTo>
                    <a:pt x="35" y="28"/>
                  </a:lnTo>
                  <a:lnTo>
                    <a:pt x="28" y="30"/>
                  </a:lnTo>
                  <a:lnTo>
                    <a:pt x="14" y="33"/>
                  </a:lnTo>
                  <a:lnTo>
                    <a:pt x="7" y="33"/>
                  </a:lnTo>
                  <a:lnTo>
                    <a:pt x="2" y="30"/>
                  </a:lnTo>
                  <a:lnTo>
                    <a:pt x="0" y="26"/>
                  </a:lnTo>
                  <a:lnTo>
                    <a:pt x="0" y="23"/>
                  </a:lnTo>
                  <a:lnTo>
                    <a:pt x="0" y="17"/>
                  </a:lnTo>
                  <a:lnTo>
                    <a:pt x="7" y="14"/>
                  </a:lnTo>
                  <a:lnTo>
                    <a:pt x="9" y="11"/>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27" name="Freeform 68"/>
            <p:cNvSpPr>
              <a:spLocks noChangeAspect="1"/>
            </p:cNvSpPr>
            <p:nvPr/>
          </p:nvSpPr>
          <p:spPr bwMode="auto">
            <a:xfrm>
              <a:off x="2783" y="3155"/>
              <a:ext cx="30" cy="28"/>
            </a:xfrm>
            <a:custGeom>
              <a:avLst/>
              <a:gdLst>
                <a:gd name="T0" fmla="*/ 17 w 25"/>
                <a:gd name="T1" fmla="*/ 34 h 23"/>
                <a:gd name="T2" fmla="*/ 28 w 25"/>
                <a:gd name="T3" fmla="*/ 27 h 23"/>
                <a:gd name="T4" fmla="*/ 42 w 25"/>
                <a:gd name="T5" fmla="*/ 19 h 23"/>
                <a:gd name="T6" fmla="*/ 59 w 25"/>
                <a:gd name="T7" fmla="*/ 0 h 23"/>
                <a:gd name="T8" fmla="*/ 89 w 25"/>
                <a:gd name="T9" fmla="*/ 0 h 23"/>
                <a:gd name="T10" fmla="*/ 110 w 25"/>
                <a:gd name="T11" fmla="*/ 19 h 23"/>
                <a:gd name="T12" fmla="*/ 114 w 25"/>
                <a:gd name="T13" fmla="*/ 50 h 23"/>
                <a:gd name="T14" fmla="*/ 107 w 25"/>
                <a:gd name="T15" fmla="*/ 82 h 23"/>
                <a:gd name="T16" fmla="*/ 95 w 25"/>
                <a:gd name="T17" fmla="*/ 122 h 23"/>
                <a:gd name="T18" fmla="*/ 79 w 25"/>
                <a:gd name="T19" fmla="*/ 122 h 23"/>
                <a:gd name="T20" fmla="*/ 17 w 25"/>
                <a:gd name="T21" fmla="*/ 122 h 23"/>
                <a:gd name="T22" fmla="*/ 0 w 25"/>
                <a:gd name="T23" fmla="*/ 108 h 23"/>
                <a:gd name="T24" fmla="*/ 0 w 25"/>
                <a:gd name="T25" fmla="*/ 82 h 23"/>
                <a:gd name="T26" fmla="*/ 17 w 25"/>
                <a:gd name="T27" fmla="*/ 77 h 23"/>
                <a:gd name="T28" fmla="*/ 17 w 25"/>
                <a:gd name="T29" fmla="*/ 60 h 23"/>
                <a:gd name="T30" fmla="*/ 17 w 25"/>
                <a:gd name="T31" fmla="*/ 34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
                <a:gd name="T49" fmla="*/ 0 h 23"/>
                <a:gd name="T50" fmla="*/ 25 w 25"/>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 h="23">
                  <a:moveTo>
                    <a:pt x="4" y="7"/>
                  </a:moveTo>
                  <a:lnTo>
                    <a:pt x="6" y="5"/>
                  </a:lnTo>
                  <a:lnTo>
                    <a:pt x="9" y="4"/>
                  </a:lnTo>
                  <a:lnTo>
                    <a:pt x="12" y="0"/>
                  </a:lnTo>
                  <a:lnTo>
                    <a:pt x="19" y="0"/>
                  </a:lnTo>
                  <a:lnTo>
                    <a:pt x="24" y="4"/>
                  </a:lnTo>
                  <a:lnTo>
                    <a:pt x="25" y="10"/>
                  </a:lnTo>
                  <a:lnTo>
                    <a:pt x="23" y="16"/>
                  </a:lnTo>
                  <a:lnTo>
                    <a:pt x="21" y="23"/>
                  </a:lnTo>
                  <a:lnTo>
                    <a:pt x="18" y="23"/>
                  </a:lnTo>
                  <a:lnTo>
                    <a:pt x="4" y="23"/>
                  </a:lnTo>
                  <a:lnTo>
                    <a:pt x="0" y="21"/>
                  </a:lnTo>
                  <a:lnTo>
                    <a:pt x="0" y="16"/>
                  </a:lnTo>
                  <a:lnTo>
                    <a:pt x="4" y="15"/>
                  </a:lnTo>
                  <a:lnTo>
                    <a:pt x="4" y="11"/>
                  </a:lnTo>
                  <a:lnTo>
                    <a:pt x="4" y="7"/>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28" name="Freeform 69"/>
            <p:cNvSpPr>
              <a:spLocks noChangeAspect="1"/>
            </p:cNvSpPr>
            <p:nvPr/>
          </p:nvSpPr>
          <p:spPr bwMode="auto">
            <a:xfrm>
              <a:off x="2734" y="3152"/>
              <a:ext cx="35" cy="36"/>
            </a:xfrm>
            <a:custGeom>
              <a:avLst/>
              <a:gdLst>
                <a:gd name="T0" fmla="*/ 10 w 37"/>
                <a:gd name="T1" fmla="*/ 40 h 24"/>
                <a:gd name="T2" fmla="*/ 12 w 37"/>
                <a:gd name="T3" fmla="*/ 40 h 24"/>
                <a:gd name="T4" fmla="*/ 16 w 37"/>
                <a:gd name="T5" fmla="*/ 0 h 24"/>
                <a:gd name="T6" fmla="*/ 21 w 37"/>
                <a:gd name="T7" fmla="*/ 40 h 24"/>
                <a:gd name="T8" fmla="*/ 24 w 37"/>
                <a:gd name="T9" fmla="*/ 90 h 24"/>
                <a:gd name="T10" fmla="*/ 25 w 37"/>
                <a:gd name="T11" fmla="*/ 198 h 24"/>
                <a:gd name="T12" fmla="*/ 26 w 37"/>
                <a:gd name="T13" fmla="*/ 333 h 24"/>
                <a:gd name="T14" fmla="*/ 21 w 37"/>
                <a:gd name="T15" fmla="*/ 456 h 24"/>
                <a:gd name="T16" fmla="*/ 17 w 37"/>
                <a:gd name="T17" fmla="*/ 655 h 24"/>
                <a:gd name="T18" fmla="*/ 16 w 37"/>
                <a:gd name="T19" fmla="*/ 564 h 24"/>
                <a:gd name="T20" fmla="*/ 12 w 37"/>
                <a:gd name="T21" fmla="*/ 405 h 24"/>
                <a:gd name="T22" fmla="*/ 9 w 37"/>
                <a:gd name="T23" fmla="*/ 301 h 24"/>
                <a:gd name="T24" fmla="*/ 4 w 37"/>
                <a:gd name="T25" fmla="*/ 270 h 24"/>
                <a:gd name="T26" fmla="*/ 1 w 37"/>
                <a:gd name="T27" fmla="*/ 198 h 24"/>
                <a:gd name="T28" fmla="*/ 0 w 37"/>
                <a:gd name="T29" fmla="*/ 60 h 24"/>
                <a:gd name="T30" fmla="*/ 1 w 37"/>
                <a:gd name="T31" fmla="*/ 0 h 24"/>
                <a:gd name="T32" fmla="*/ 10 w 37"/>
                <a:gd name="T33" fmla="*/ 4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4"/>
                <a:gd name="T53" fmla="*/ 37 w 37"/>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4">
                  <a:moveTo>
                    <a:pt x="16" y="1"/>
                  </a:moveTo>
                  <a:lnTo>
                    <a:pt x="18" y="1"/>
                  </a:lnTo>
                  <a:lnTo>
                    <a:pt x="22" y="0"/>
                  </a:lnTo>
                  <a:lnTo>
                    <a:pt x="28" y="1"/>
                  </a:lnTo>
                  <a:lnTo>
                    <a:pt x="33" y="3"/>
                  </a:lnTo>
                  <a:lnTo>
                    <a:pt x="36" y="7"/>
                  </a:lnTo>
                  <a:lnTo>
                    <a:pt x="37" y="12"/>
                  </a:lnTo>
                  <a:lnTo>
                    <a:pt x="27" y="17"/>
                  </a:lnTo>
                  <a:lnTo>
                    <a:pt x="23" y="24"/>
                  </a:lnTo>
                  <a:lnTo>
                    <a:pt x="22" y="21"/>
                  </a:lnTo>
                  <a:lnTo>
                    <a:pt x="18" y="15"/>
                  </a:lnTo>
                  <a:lnTo>
                    <a:pt x="13" y="11"/>
                  </a:lnTo>
                  <a:lnTo>
                    <a:pt x="4" y="10"/>
                  </a:lnTo>
                  <a:lnTo>
                    <a:pt x="1" y="7"/>
                  </a:lnTo>
                  <a:lnTo>
                    <a:pt x="0" y="2"/>
                  </a:lnTo>
                  <a:lnTo>
                    <a:pt x="1" y="0"/>
                  </a:lnTo>
                  <a:lnTo>
                    <a:pt x="16" y="1"/>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29" name="Freeform 70"/>
            <p:cNvSpPr>
              <a:spLocks noChangeAspect="1"/>
            </p:cNvSpPr>
            <p:nvPr/>
          </p:nvSpPr>
          <p:spPr bwMode="auto">
            <a:xfrm>
              <a:off x="3295" y="2869"/>
              <a:ext cx="33" cy="12"/>
            </a:xfrm>
            <a:custGeom>
              <a:avLst/>
              <a:gdLst>
                <a:gd name="T0" fmla="*/ 2 w 29"/>
                <a:gd name="T1" fmla="*/ 2 h 12"/>
                <a:gd name="T2" fmla="*/ 1 w 29"/>
                <a:gd name="T3" fmla="*/ 2 h 12"/>
                <a:gd name="T4" fmla="*/ 15 w 29"/>
                <a:gd name="T5" fmla="*/ 0 h 12"/>
                <a:gd name="T6" fmla="*/ 34 w 29"/>
                <a:gd name="T7" fmla="*/ 0 h 12"/>
                <a:gd name="T8" fmla="*/ 93 w 29"/>
                <a:gd name="T9" fmla="*/ 9 h 12"/>
                <a:gd name="T10" fmla="*/ 64 w 29"/>
                <a:gd name="T11" fmla="*/ 11 h 12"/>
                <a:gd name="T12" fmla="*/ 50 w 29"/>
                <a:gd name="T13" fmla="*/ 12 h 12"/>
                <a:gd name="T14" fmla="*/ 34 w 29"/>
                <a:gd name="T15" fmla="*/ 9 h 12"/>
                <a:gd name="T16" fmla="*/ 26 w 29"/>
                <a:gd name="T17" fmla="*/ 8 h 12"/>
                <a:gd name="T18" fmla="*/ 13 w 29"/>
                <a:gd name="T19" fmla="*/ 7 h 12"/>
                <a:gd name="T20" fmla="*/ 0 w 29"/>
                <a:gd name="T21" fmla="*/ 5 h 12"/>
                <a:gd name="T22" fmla="*/ 0 w 29"/>
                <a:gd name="T23" fmla="*/ 4 h 12"/>
                <a:gd name="T24" fmla="*/ 2 w 29"/>
                <a:gd name="T25" fmla="*/ 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2"/>
                <a:gd name="T41" fmla="*/ 29 w 29"/>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2">
                  <a:moveTo>
                    <a:pt x="2" y="2"/>
                  </a:moveTo>
                  <a:lnTo>
                    <a:pt x="1" y="2"/>
                  </a:lnTo>
                  <a:lnTo>
                    <a:pt x="5" y="0"/>
                  </a:lnTo>
                  <a:lnTo>
                    <a:pt x="11" y="0"/>
                  </a:lnTo>
                  <a:lnTo>
                    <a:pt x="29" y="9"/>
                  </a:lnTo>
                  <a:lnTo>
                    <a:pt x="20" y="11"/>
                  </a:lnTo>
                  <a:lnTo>
                    <a:pt x="16" y="12"/>
                  </a:lnTo>
                  <a:lnTo>
                    <a:pt x="11" y="9"/>
                  </a:lnTo>
                  <a:lnTo>
                    <a:pt x="8" y="8"/>
                  </a:lnTo>
                  <a:lnTo>
                    <a:pt x="4" y="7"/>
                  </a:lnTo>
                  <a:lnTo>
                    <a:pt x="0" y="5"/>
                  </a:lnTo>
                  <a:lnTo>
                    <a:pt x="0" y="4"/>
                  </a:lnTo>
                  <a:lnTo>
                    <a:pt x="2" y="2"/>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30" name="Freeform 71"/>
            <p:cNvSpPr>
              <a:spLocks noChangeAspect="1"/>
            </p:cNvSpPr>
            <p:nvPr/>
          </p:nvSpPr>
          <p:spPr bwMode="auto">
            <a:xfrm>
              <a:off x="3308" y="2899"/>
              <a:ext cx="11" cy="12"/>
            </a:xfrm>
            <a:custGeom>
              <a:avLst/>
              <a:gdLst>
                <a:gd name="T0" fmla="*/ 0 w 11"/>
                <a:gd name="T1" fmla="*/ 3 h 13"/>
                <a:gd name="T2" fmla="*/ 7 w 11"/>
                <a:gd name="T3" fmla="*/ 0 h 13"/>
                <a:gd name="T4" fmla="*/ 9 w 11"/>
                <a:gd name="T5" fmla="*/ 3 h 13"/>
                <a:gd name="T6" fmla="*/ 11 w 11"/>
                <a:gd name="T7" fmla="*/ 6 h 13"/>
                <a:gd name="T8" fmla="*/ 7 w 11"/>
                <a:gd name="T9" fmla="*/ 7 h 13"/>
                <a:gd name="T10" fmla="*/ 3 w 11"/>
                <a:gd name="T11" fmla="*/ 6 h 13"/>
                <a:gd name="T12" fmla="*/ 0 w 11"/>
                <a:gd name="T13" fmla="*/ 3 h 13"/>
                <a:gd name="T14" fmla="*/ 0 60000 65536"/>
                <a:gd name="T15" fmla="*/ 0 60000 65536"/>
                <a:gd name="T16" fmla="*/ 0 60000 65536"/>
                <a:gd name="T17" fmla="*/ 0 60000 65536"/>
                <a:gd name="T18" fmla="*/ 0 60000 65536"/>
                <a:gd name="T19" fmla="*/ 0 60000 65536"/>
                <a:gd name="T20" fmla="*/ 0 60000 65536"/>
                <a:gd name="T21" fmla="*/ 0 w 11"/>
                <a:gd name="T22" fmla="*/ 0 h 13"/>
                <a:gd name="T23" fmla="*/ 11 w 1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3">
                  <a:moveTo>
                    <a:pt x="0" y="3"/>
                  </a:moveTo>
                  <a:lnTo>
                    <a:pt x="7" y="0"/>
                  </a:lnTo>
                  <a:lnTo>
                    <a:pt x="9" y="3"/>
                  </a:lnTo>
                  <a:lnTo>
                    <a:pt x="11" y="12"/>
                  </a:lnTo>
                  <a:lnTo>
                    <a:pt x="7" y="13"/>
                  </a:lnTo>
                  <a:lnTo>
                    <a:pt x="3" y="12"/>
                  </a:lnTo>
                  <a:lnTo>
                    <a:pt x="0" y="3"/>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31" name="Freeform 72"/>
            <p:cNvSpPr>
              <a:spLocks noChangeAspect="1"/>
            </p:cNvSpPr>
            <p:nvPr/>
          </p:nvSpPr>
          <p:spPr bwMode="auto">
            <a:xfrm>
              <a:off x="3274" y="2926"/>
              <a:ext cx="23" cy="15"/>
            </a:xfrm>
            <a:custGeom>
              <a:avLst/>
              <a:gdLst>
                <a:gd name="T0" fmla="*/ 0 w 19"/>
                <a:gd name="T1" fmla="*/ 31 h 12"/>
                <a:gd name="T2" fmla="*/ 15 w 19"/>
                <a:gd name="T3" fmla="*/ 31 h 12"/>
                <a:gd name="T4" fmla="*/ 22 w 19"/>
                <a:gd name="T5" fmla="*/ 20 h 12"/>
                <a:gd name="T6" fmla="*/ 41 w 19"/>
                <a:gd name="T7" fmla="*/ 16 h 12"/>
                <a:gd name="T8" fmla="*/ 58 w 19"/>
                <a:gd name="T9" fmla="*/ 0 h 12"/>
                <a:gd name="T10" fmla="*/ 77 w 19"/>
                <a:gd name="T11" fmla="*/ 0 h 12"/>
                <a:gd name="T12" fmla="*/ 90 w 19"/>
                <a:gd name="T13" fmla="*/ 20 h 12"/>
                <a:gd name="T14" fmla="*/ 85 w 19"/>
                <a:gd name="T15" fmla="*/ 39 h 12"/>
                <a:gd name="T16" fmla="*/ 90 w 19"/>
                <a:gd name="T17" fmla="*/ 56 h 12"/>
                <a:gd name="T18" fmla="*/ 64 w 19"/>
                <a:gd name="T19" fmla="*/ 70 h 12"/>
                <a:gd name="T20" fmla="*/ 40 w 19"/>
                <a:gd name="T21" fmla="*/ 75 h 12"/>
                <a:gd name="T22" fmla="*/ 0 w 19"/>
                <a:gd name="T23" fmla="*/ 45 h 12"/>
                <a:gd name="T24" fmla="*/ 0 w 19"/>
                <a:gd name="T25" fmla="*/ 3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2"/>
                <a:gd name="T41" fmla="*/ 19 w 19"/>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2">
                  <a:moveTo>
                    <a:pt x="0" y="5"/>
                  </a:moveTo>
                  <a:lnTo>
                    <a:pt x="3" y="5"/>
                  </a:lnTo>
                  <a:lnTo>
                    <a:pt x="5" y="3"/>
                  </a:lnTo>
                  <a:lnTo>
                    <a:pt x="9" y="2"/>
                  </a:lnTo>
                  <a:lnTo>
                    <a:pt x="12" y="0"/>
                  </a:lnTo>
                  <a:lnTo>
                    <a:pt x="17" y="0"/>
                  </a:lnTo>
                  <a:lnTo>
                    <a:pt x="19" y="3"/>
                  </a:lnTo>
                  <a:lnTo>
                    <a:pt x="18" y="6"/>
                  </a:lnTo>
                  <a:lnTo>
                    <a:pt x="19" y="9"/>
                  </a:lnTo>
                  <a:lnTo>
                    <a:pt x="14" y="11"/>
                  </a:lnTo>
                  <a:lnTo>
                    <a:pt x="8" y="12"/>
                  </a:lnTo>
                  <a:lnTo>
                    <a:pt x="0" y="7"/>
                  </a:lnTo>
                  <a:lnTo>
                    <a:pt x="0" y="5"/>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32" name="Freeform 73"/>
            <p:cNvSpPr>
              <a:spLocks noChangeAspect="1"/>
            </p:cNvSpPr>
            <p:nvPr/>
          </p:nvSpPr>
          <p:spPr bwMode="auto">
            <a:xfrm>
              <a:off x="3208" y="2967"/>
              <a:ext cx="104" cy="37"/>
            </a:xfrm>
            <a:custGeom>
              <a:avLst/>
              <a:gdLst>
                <a:gd name="T0" fmla="*/ 2 w 94"/>
                <a:gd name="T1" fmla="*/ 41 h 35"/>
                <a:gd name="T2" fmla="*/ 0 w 94"/>
                <a:gd name="T3" fmla="*/ 40 h 35"/>
                <a:gd name="T4" fmla="*/ 0 w 94"/>
                <a:gd name="T5" fmla="*/ 24 h 35"/>
                <a:gd name="T6" fmla="*/ 2 w 94"/>
                <a:gd name="T7" fmla="*/ 19 h 35"/>
                <a:gd name="T8" fmla="*/ 12 w 94"/>
                <a:gd name="T9" fmla="*/ 16 h 35"/>
                <a:gd name="T10" fmla="*/ 15 w 94"/>
                <a:gd name="T11" fmla="*/ 4 h 35"/>
                <a:gd name="T12" fmla="*/ 23 w 94"/>
                <a:gd name="T13" fmla="*/ 2 h 35"/>
                <a:gd name="T14" fmla="*/ 59 w 94"/>
                <a:gd name="T15" fmla="*/ 3 h 35"/>
                <a:gd name="T16" fmla="*/ 80 w 94"/>
                <a:gd name="T17" fmla="*/ 3 h 35"/>
                <a:gd name="T18" fmla="*/ 90 w 94"/>
                <a:gd name="T19" fmla="*/ 2 h 35"/>
                <a:gd name="T20" fmla="*/ 100 w 94"/>
                <a:gd name="T21" fmla="*/ 3 h 35"/>
                <a:gd name="T22" fmla="*/ 125 w 94"/>
                <a:gd name="T23" fmla="*/ 0 h 35"/>
                <a:gd name="T24" fmla="*/ 141 w 94"/>
                <a:gd name="T25" fmla="*/ 3 h 35"/>
                <a:gd name="T26" fmla="*/ 153 w 94"/>
                <a:gd name="T27" fmla="*/ 15 h 35"/>
                <a:gd name="T28" fmla="*/ 166 w 94"/>
                <a:gd name="T29" fmla="*/ 16 h 35"/>
                <a:gd name="T30" fmla="*/ 177 w 94"/>
                <a:gd name="T31" fmla="*/ 16 h 35"/>
                <a:gd name="T32" fmla="*/ 188 w 94"/>
                <a:gd name="T33" fmla="*/ 15 h 35"/>
                <a:gd name="T34" fmla="*/ 200 w 94"/>
                <a:gd name="T35" fmla="*/ 16 h 35"/>
                <a:gd name="T36" fmla="*/ 211 w 94"/>
                <a:gd name="T37" fmla="*/ 29 h 35"/>
                <a:gd name="T38" fmla="*/ 215 w 94"/>
                <a:gd name="T39" fmla="*/ 37 h 35"/>
                <a:gd name="T40" fmla="*/ 226 w 94"/>
                <a:gd name="T41" fmla="*/ 40 h 35"/>
                <a:gd name="T42" fmla="*/ 228 w 94"/>
                <a:gd name="T43" fmla="*/ 51 h 35"/>
                <a:gd name="T44" fmla="*/ 223 w 94"/>
                <a:gd name="T45" fmla="*/ 60 h 35"/>
                <a:gd name="T46" fmla="*/ 214 w 94"/>
                <a:gd name="T47" fmla="*/ 56 h 35"/>
                <a:gd name="T48" fmla="*/ 153 w 94"/>
                <a:gd name="T49" fmla="*/ 31 h 35"/>
                <a:gd name="T50" fmla="*/ 141 w 94"/>
                <a:gd name="T51" fmla="*/ 29 h 35"/>
                <a:gd name="T52" fmla="*/ 125 w 94"/>
                <a:gd name="T53" fmla="*/ 29 h 35"/>
                <a:gd name="T54" fmla="*/ 125 w 94"/>
                <a:gd name="T55" fmla="*/ 37 h 35"/>
                <a:gd name="T56" fmla="*/ 117 w 94"/>
                <a:gd name="T57" fmla="*/ 37 h 35"/>
                <a:gd name="T58" fmla="*/ 101 w 94"/>
                <a:gd name="T59" fmla="*/ 37 h 35"/>
                <a:gd name="T60" fmla="*/ 87 w 94"/>
                <a:gd name="T61" fmla="*/ 31 h 35"/>
                <a:gd name="T62" fmla="*/ 74 w 94"/>
                <a:gd name="T63" fmla="*/ 26 h 35"/>
                <a:gd name="T64" fmla="*/ 62 w 94"/>
                <a:gd name="T65" fmla="*/ 27 h 35"/>
                <a:gd name="T66" fmla="*/ 59 w 94"/>
                <a:gd name="T67" fmla="*/ 37 h 35"/>
                <a:gd name="T68" fmla="*/ 46 w 94"/>
                <a:gd name="T69" fmla="*/ 40 h 35"/>
                <a:gd name="T70" fmla="*/ 33 w 94"/>
                <a:gd name="T71" fmla="*/ 31 h 35"/>
                <a:gd name="T72" fmla="*/ 17 w 94"/>
                <a:gd name="T73" fmla="*/ 20 h 35"/>
                <a:gd name="T74" fmla="*/ 13 w 94"/>
                <a:gd name="T75" fmla="*/ 24 h 35"/>
                <a:gd name="T76" fmla="*/ 2 w 94"/>
                <a:gd name="T77" fmla="*/ 41 h 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
                <a:gd name="T118" fmla="*/ 0 h 35"/>
                <a:gd name="T119" fmla="*/ 94 w 94"/>
                <a:gd name="T120" fmla="*/ 35 h 3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 h="35">
                  <a:moveTo>
                    <a:pt x="2" y="23"/>
                  </a:moveTo>
                  <a:lnTo>
                    <a:pt x="0" y="22"/>
                  </a:lnTo>
                  <a:lnTo>
                    <a:pt x="0" y="14"/>
                  </a:lnTo>
                  <a:lnTo>
                    <a:pt x="2" y="11"/>
                  </a:lnTo>
                  <a:lnTo>
                    <a:pt x="4" y="8"/>
                  </a:lnTo>
                  <a:lnTo>
                    <a:pt x="7" y="4"/>
                  </a:lnTo>
                  <a:lnTo>
                    <a:pt x="10" y="2"/>
                  </a:lnTo>
                  <a:lnTo>
                    <a:pt x="24" y="3"/>
                  </a:lnTo>
                  <a:lnTo>
                    <a:pt x="32" y="3"/>
                  </a:lnTo>
                  <a:lnTo>
                    <a:pt x="37" y="2"/>
                  </a:lnTo>
                  <a:lnTo>
                    <a:pt x="41" y="3"/>
                  </a:lnTo>
                  <a:lnTo>
                    <a:pt x="51" y="0"/>
                  </a:lnTo>
                  <a:lnTo>
                    <a:pt x="58" y="3"/>
                  </a:lnTo>
                  <a:lnTo>
                    <a:pt x="63" y="7"/>
                  </a:lnTo>
                  <a:lnTo>
                    <a:pt x="68" y="8"/>
                  </a:lnTo>
                  <a:lnTo>
                    <a:pt x="73" y="8"/>
                  </a:lnTo>
                  <a:lnTo>
                    <a:pt x="78" y="7"/>
                  </a:lnTo>
                  <a:lnTo>
                    <a:pt x="83" y="8"/>
                  </a:lnTo>
                  <a:lnTo>
                    <a:pt x="87" y="18"/>
                  </a:lnTo>
                  <a:lnTo>
                    <a:pt x="89" y="21"/>
                  </a:lnTo>
                  <a:lnTo>
                    <a:pt x="93" y="22"/>
                  </a:lnTo>
                  <a:lnTo>
                    <a:pt x="94" y="30"/>
                  </a:lnTo>
                  <a:lnTo>
                    <a:pt x="92" y="35"/>
                  </a:lnTo>
                  <a:lnTo>
                    <a:pt x="88" y="32"/>
                  </a:lnTo>
                  <a:lnTo>
                    <a:pt x="63" y="19"/>
                  </a:lnTo>
                  <a:lnTo>
                    <a:pt x="58" y="18"/>
                  </a:lnTo>
                  <a:lnTo>
                    <a:pt x="51" y="18"/>
                  </a:lnTo>
                  <a:lnTo>
                    <a:pt x="51" y="21"/>
                  </a:lnTo>
                  <a:lnTo>
                    <a:pt x="49" y="21"/>
                  </a:lnTo>
                  <a:lnTo>
                    <a:pt x="42" y="21"/>
                  </a:lnTo>
                  <a:lnTo>
                    <a:pt x="36" y="19"/>
                  </a:lnTo>
                  <a:lnTo>
                    <a:pt x="31" y="16"/>
                  </a:lnTo>
                  <a:lnTo>
                    <a:pt x="26" y="17"/>
                  </a:lnTo>
                  <a:lnTo>
                    <a:pt x="24" y="21"/>
                  </a:lnTo>
                  <a:lnTo>
                    <a:pt x="19" y="22"/>
                  </a:lnTo>
                  <a:lnTo>
                    <a:pt x="14" y="19"/>
                  </a:lnTo>
                  <a:lnTo>
                    <a:pt x="8" y="12"/>
                  </a:lnTo>
                  <a:lnTo>
                    <a:pt x="5" y="14"/>
                  </a:lnTo>
                  <a:lnTo>
                    <a:pt x="2" y="23"/>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33" name="Freeform 74"/>
            <p:cNvSpPr>
              <a:spLocks noChangeAspect="1"/>
            </p:cNvSpPr>
            <p:nvPr/>
          </p:nvSpPr>
          <p:spPr bwMode="auto">
            <a:xfrm>
              <a:off x="2888" y="2806"/>
              <a:ext cx="223" cy="262"/>
            </a:xfrm>
            <a:custGeom>
              <a:avLst/>
              <a:gdLst>
                <a:gd name="T0" fmla="*/ 202 w 202"/>
                <a:gd name="T1" fmla="*/ 42 h 237"/>
                <a:gd name="T2" fmla="*/ 233 w 202"/>
                <a:gd name="T3" fmla="*/ 46 h 237"/>
                <a:gd name="T4" fmla="*/ 261 w 202"/>
                <a:gd name="T5" fmla="*/ 53 h 237"/>
                <a:gd name="T6" fmla="*/ 293 w 202"/>
                <a:gd name="T7" fmla="*/ 65 h 237"/>
                <a:gd name="T8" fmla="*/ 327 w 202"/>
                <a:gd name="T9" fmla="*/ 59 h 237"/>
                <a:gd name="T10" fmla="*/ 406 w 202"/>
                <a:gd name="T11" fmla="*/ 59 h 237"/>
                <a:gd name="T12" fmla="*/ 458 w 202"/>
                <a:gd name="T13" fmla="*/ 12 h 237"/>
                <a:gd name="T14" fmla="*/ 486 w 202"/>
                <a:gd name="T15" fmla="*/ 3 h 237"/>
                <a:gd name="T16" fmla="*/ 480 w 202"/>
                <a:gd name="T17" fmla="*/ 42 h 237"/>
                <a:gd name="T18" fmla="*/ 427 w 202"/>
                <a:gd name="T19" fmla="*/ 97 h 237"/>
                <a:gd name="T20" fmla="*/ 380 w 202"/>
                <a:gd name="T21" fmla="*/ 109 h 237"/>
                <a:gd name="T22" fmla="*/ 312 w 202"/>
                <a:gd name="T23" fmla="*/ 97 h 237"/>
                <a:gd name="T24" fmla="*/ 233 w 202"/>
                <a:gd name="T25" fmla="*/ 104 h 237"/>
                <a:gd name="T26" fmla="*/ 204 w 202"/>
                <a:gd name="T27" fmla="*/ 99 h 237"/>
                <a:gd name="T28" fmla="*/ 172 w 202"/>
                <a:gd name="T29" fmla="*/ 104 h 237"/>
                <a:gd name="T30" fmla="*/ 125 w 202"/>
                <a:gd name="T31" fmla="*/ 99 h 237"/>
                <a:gd name="T32" fmla="*/ 94 w 202"/>
                <a:gd name="T33" fmla="*/ 153 h 237"/>
                <a:gd name="T34" fmla="*/ 125 w 202"/>
                <a:gd name="T35" fmla="*/ 213 h 237"/>
                <a:gd name="T36" fmla="*/ 176 w 202"/>
                <a:gd name="T37" fmla="*/ 234 h 237"/>
                <a:gd name="T38" fmla="*/ 215 w 202"/>
                <a:gd name="T39" fmla="*/ 203 h 237"/>
                <a:gd name="T40" fmla="*/ 246 w 202"/>
                <a:gd name="T41" fmla="*/ 213 h 237"/>
                <a:gd name="T42" fmla="*/ 301 w 202"/>
                <a:gd name="T43" fmla="*/ 193 h 237"/>
                <a:gd name="T44" fmla="*/ 347 w 202"/>
                <a:gd name="T45" fmla="*/ 176 h 237"/>
                <a:gd name="T46" fmla="*/ 344 w 202"/>
                <a:gd name="T47" fmla="*/ 216 h 237"/>
                <a:gd name="T48" fmla="*/ 282 w 202"/>
                <a:gd name="T49" fmla="*/ 245 h 237"/>
                <a:gd name="T50" fmla="*/ 236 w 202"/>
                <a:gd name="T51" fmla="*/ 270 h 237"/>
                <a:gd name="T52" fmla="*/ 191 w 202"/>
                <a:gd name="T53" fmla="*/ 277 h 237"/>
                <a:gd name="T54" fmla="*/ 256 w 202"/>
                <a:gd name="T55" fmla="*/ 359 h 237"/>
                <a:gd name="T56" fmla="*/ 277 w 202"/>
                <a:gd name="T57" fmla="*/ 386 h 237"/>
                <a:gd name="T58" fmla="*/ 261 w 202"/>
                <a:gd name="T59" fmla="*/ 409 h 237"/>
                <a:gd name="T60" fmla="*/ 284 w 202"/>
                <a:gd name="T61" fmla="*/ 441 h 237"/>
                <a:gd name="T62" fmla="*/ 302 w 202"/>
                <a:gd name="T63" fmla="*/ 455 h 237"/>
                <a:gd name="T64" fmla="*/ 297 w 202"/>
                <a:gd name="T65" fmla="*/ 484 h 237"/>
                <a:gd name="T66" fmla="*/ 247 w 202"/>
                <a:gd name="T67" fmla="*/ 503 h 237"/>
                <a:gd name="T68" fmla="*/ 204 w 202"/>
                <a:gd name="T69" fmla="*/ 499 h 237"/>
                <a:gd name="T70" fmla="*/ 203 w 202"/>
                <a:gd name="T71" fmla="*/ 450 h 237"/>
                <a:gd name="T72" fmla="*/ 159 w 202"/>
                <a:gd name="T73" fmla="*/ 401 h 237"/>
                <a:gd name="T74" fmla="*/ 169 w 202"/>
                <a:gd name="T75" fmla="*/ 348 h 237"/>
                <a:gd name="T76" fmla="*/ 127 w 202"/>
                <a:gd name="T77" fmla="*/ 348 h 237"/>
                <a:gd name="T78" fmla="*/ 115 w 202"/>
                <a:gd name="T79" fmla="*/ 401 h 237"/>
                <a:gd name="T80" fmla="*/ 125 w 202"/>
                <a:gd name="T81" fmla="*/ 503 h 237"/>
                <a:gd name="T82" fmla="*/ 121 w 202"/>
                <a:gd name="T83" fmla="*/ 567 h 237"/>
                <a:gd name="T84" fmla="*/ 81 w 202"/>
                <a:gd name="T85" fmla="*/ 578 h 237"/>
                <a:gd name="T86" fmla="*/ 42 w 202"/>
                <a:gd name="T87" fmla="*/ 547 h 237"/>
                <a:gd name="T88" fmla="*/ 60 w 202"/>
                <a:gd name="T89" fmla="*/ 451 h 237"/>
                <a:gd name="T90" fmla="*/ 31 w 202"/>
                <a:gd name="T91" fmla="*/ 408 h 237"/>
                <a:gd name="T92" fmla="*/ 0 w 202"/>
                <a:gd name="T93" fmla="*/ 370 h 237"/>
                <a:gd name="T94" fmla="*/ 28 w 202"/>
                <a:gd name="T95" fmla="*/ 297 h 237"/>
                <a:gd name="T96" fmla="*/ 52 w 202"/>
                <a:gd name="T97" fmla="*/ 205 h 237"/>
                <a:gd name="T98" fmla="*/ 75 w 202"/>
                <a:gd name="T99" fmla="*/ 193 h 237"/>
                <a:gd name="T100" fmla="*/ 66 w 202"/>
                <a:gd name="T101" fmla="*/ 138 h 237"/>
                <a:gd name="T102" fmla="*/ 77 w 202"/>
                <a:gd name="T103" fmla="*/ 114 h 237"/>
                <a:gd name="T104" fmla="*/ 105 w 202"/>
                <a:gd name="T105" fmla="*/ 66 h 237"/>
                <a:gd name="T106" fmla="*/ 131 w 202"/>
                <a:gd name="T107" fmla="*/ 72 h 237"/>
                <a:gd name="T108" fmla="*/ 157 w 202"/>
                <a:gd name="T109" fmla="*/ 33 h 2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2"/>
                <a:gd name="T166" fmla="*/ 0 h 237"/>
                <a:gd name="T167" fmla="*/ 202 w 202"/>
                <a:gd name="T168" fmla="*/ 237 h 23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2" h="237">
                  <a:moveTo>
                    <a:pt x="71" y="13"/>
                  </a:moveTo>
                  <a:lnTo>
                    <a:pt x="81" y="14"/>
                  </a:lnTo>
                  <a:lnTo>
                    <a:pt x="83" y="17"/>
                  </a:lnTo>
                  <a:lnTo>
                    <a:pt x="87" y="20"/>
                  </a:lnTo>
                  <a:lnTo>
                    <a:pt x="90" y="20"/>
                  </a:lnTo>
                  <a:lnTo>
                    <a:pt x="97" y="19"/>
                  </a:lnTo>
                  <a:lnTo>
                    <a:pt x="99" y="19"/>
                  </a:lnTo>
                  <a:lnTo>
                    <a:pt x="104" y="20"/>
                  </a:lnTo>
                  <a:lnTo>
                    <a:pt x="108" y="22"/>
                  </a:lnTo>
                  <a:lnTo>
                    <a:pt x="113" y="22"/>
                  </a:lnTo>
                  <a:lnTo>
                    <a:pt x="118" y="23"/>
                  </a:lnTo>
                  <a:lnTo>
                    <a:pt x="121" y="26"/>
                  </a:lnTo>
                  <a:lnTo>
                    <a:pt x="127" y="27"/>
                  </a:lnTo>
                  <a:lnTo>
                    <a:pt x="130" y="27"/>
                  </a:lnTo>
                  <a:lnTo>
                    <a:pt x="135" y="24"/>
                  </a:lnTo>
                  <a:lnTo>
                    <a:pt x="140" y="24"/>
                  </a:lnTo>
                  <a:lnTo>
                    <a:pt x="160" y="27"/>
                  </a:lnTo>
                  <a:lnTo>
                    <a:pt x="169" y="24"/>
                  </a:lnTo>
                  <a:lnTo>
                    <a:pt x="181" y="13"/>
                  </a:lnTo>
                  <a:lnTo>
                    <a:pt x="186" y="9"/>
                  </a:lnTo>
                  <a:lnTo>
                    <a:pt x="191" y="4"/>
                  </a:lnTo>
                  <a:lnTo>
                    <a:pt x="196" y="0"/>
                  </a:lnTo>
                  <a:lnTo>
                    <a:pt x="200" y="0"/>
                  </a:lnTo>
                  <a:lnTo>
                    <a:pt x="201" y="3"/>
                  </a:lnTo>
                  <a:lnTo>
                    <a:pt x="202" y="6"/>
                  </a:lnTo>
                  <a:lnTo>
                    <a:pt x="202" y="12"/>
                  </a:lnTo>
                  <a:lnTo>
                    <a:pt x="199" y="17"/>
                  </a:lnTo>
                  <a:lnTo>
                    <a:pt x="190" y="27"/>
                  </a:lnTo>
                  <a:lnTo>
                    <a:pt x="183" y="34"/>
                  </a:lnTo>
                  <a:lnTo>
                    <a:pt x="178" y="40"/>
                  </a:lnTo>
                  <a:lnTo>
                    <a:pt x="172" y="43"/>
                  </a:lnTo>
                  <a:lnTo>
                    <a:pt x="164" y="43"/>
                  </a:lnTo>
                  <a:lnTo>
                    <a:pt x="158" y="45"/>
                  </a:lnTo>
                  <a:lnTo>
                    <a:pt x="144" y="46"/>
                  </a:lnTo>
                  <a:lnTo>
                    <a:pt x="137" y="41"/>
                  </a:lnTo>
                  <a:lnTo>
                    <a:pt x="129" y="40"/>
                  </a:lnTo>
                  <a:lnTo>
                    <a:pt x="118" y="40"/>
                  </a:lnTo>
                  <a:lnTo>
                    <a:pt x="104" y="41"/>
                  </a:lnTo>
                  <a:lnTo>
                    <a:pt x="97" y="42"/>
                  </a:lnTo>
                  <a:lnTo>
                    <a:pt x="92" y="40"/>
                  </a:lnTo>
                  <a:lnTo>
                    <a:pt x="88" y="40"/>
                  </a:lnTo>
                  <a:lnTo>
                    <a:pt x="85" y="41"/>
                  </a:lnTo>
                  <a:lnTo>
                    <a:pt x="79" y="38"/>
                  </a:lnTo>
                  <a:lnTo>
                    <a:pt x="76" y="40"/>
                  </a:lnTo>
                  <a:lnTo>
                    <a:pt x="71" y="42"/>
                  </a:lnTo>
                  <a:lnTo>
                    <a:pt x="64" y="42"/>
                  </a:lnTo>
                  <a:lnTo>
                    <a:pt x="57" y="41"/>
                  </a:lnTo>
                  <a:lnTo>
                    <a:pt x="51" y="41"/>
                  </a:lnTo>
                  <a:lnTo>
                    <a:pt x="46" y="47"/>
                  </a:lnTo>
                  <a:lnTo>
                    <a:pt x="41" y="55"/>
                  </a:lnTo>
                  <a:lnTo>
                    <a:pt x="39" y="62"/>
                  </a:lnTo>
                  <a:lnTo>
                    <a:pt x="41" y="79"/>
                  </a:lnTo>
                  <a:lnTo>
                    <a:pt x="45" y="84"/>
                  </a:lnTo>
                  <a:lnTo>
                    <a:pt x="51" y="87"/>
                  </a:lnTo>
                  <a:lnTo>
                    <a:pt x="60" y="101"/>
                  </a:lnTo>
                  <a:lnTo>
                    <a:pt x="71" y="99"/>
                  </a:lnTo>
                  <a:lnTo>
                    <a:pt x="73" y="96"/>
                  </a:lnTo>
                  <a:lnTo>
                    <a:pt x="78" y="92"/>
                  </a:lnTo>
                  <a:lnTo>
                    <a:pt x="83" y="85"/>
                  </a:lnTo>
                  <a:lnTo>
                    <a:pt x="89" y="83"/>
                  </a:lnTo>
                  <a:lnTo>
                    <a:pt x="94" y="85"/>
                  </a:lnTo>
                  <a:lnTo>
                    <a:pt x="97" y="85"/>
                  </a:lnTo>
                  <a:lnTo>
                    <a:pt x="102" y="87"/>
                  </a:lnTo>
                  <a:lnTo>
                    <a:pt x="104" y="82"/>
                  </a:lnTo>
                  <a:lnTo>
                    <a:pt x="113" y="80"/>
                  </a:lnTo>
                  <a:lnTo>
                    <a:pt x="126" y="80"/>
                  </a:lnTo>
                  <a:lnTo>
                    <a:pt x="127" y="75"/>
                  </a:lnTo>
                  <a:lnTo>
                    <a:pt x="137" y="73"/>
                  </a:lnTo>
                  <a:lnTo>
                    <a:pt x="144" y="73"/>
                  </a:lnTo>
                  <a:lnTo>
                    <a:pt x="146" y="78"/>
                  </a:lnTo>
                  <a:lnTo>
                    <a:pt x="146" y="84"/>
                  </a:lnTo>
                  <a:lnTo>
                    <a:pt x="143" y="88"/>
                  </a:lnTo>
                  <a:lnTo>
                    <a:pt x="135" y="84"/>
                  </a:lnTo>
                  <a:lnTo>
                    <a:pt x="129" y="85"/>
                  </a:lnTo>
                  <a:lnTo>
                    <a:pt x="116" y="101"/>
                  </a:lnTo>
                  <a:lnTo>
                    <a:pt x="111" y="106"/>
                  </a:lnTo>
                  <a:lnTo>
                    <a:pt x="102" y="110"/>
                  </a:lnTo>
                  <a:lnTo>
                    <a:pt x="98" y="111"/>
                  </a:lnTo>
                  <a:lnTo>
                    <a:pt x="92" y="115"/>
                  </a:lnTo>
                  <a:lnTo>
                    <a:pt x="88" y="115"/>
                  </a:lnTo>
                  <a:lnTo>
                    <a:pt x="80" y="113"/>
                  </a:lnTo>
                  <a:lnTo>
                    <a:pt x="81" y="119"/>
                  </a:lnTo>
                  <a:lnTo>
                    <a:pt x="89" y="124"/>
                  </a:lnTo>
                  <a:lnTo>
                    <a:pt x="106" y="147"/>
                  </a:lnTo>
                  <a:lnTo>
                    <a:pt x="109" y="148"/>
                  </a:lnTo>
                  <a:lnTo>
                    <a:pt x="112" y="154"/>
                  </a:lnTo>
                  <a:lnTo>
                    <a:pt x="115" y="158"/>
                  </a:lnTo>
                  <a:lnTo>
                    <a:pt x="113" y="162"/>
                  </a:lnTo>
                  <a:lnTo>
                    <a:pt x="108" y="163"/>
                  </a:lnTo>
                  <a:lnTo>
                    <a:pt x="108" y="168"/>
                  </a:lnTo>
                  <a:lnTo>
                    <a:pt x="108" y="172"/>
                  </a:lnTo>
                  <a:lnTo>
                    <a:pt x="116" y="177"/>
                  </a:lnTo>
                  <a:lnTo>
                    <a:pt x="118" y="181"/>
                  </a:lnTo>
                  <a:lnTo>
                    <a:pt x="118" y="186"/>
                  </a:lnTo>
                  <a:lnTo>
                    <a:pt x="122" y="189"/>
                  </a:lnTo>
                  <a:lnTo>
                    <a:pt x="127" y="187"/>
                  </a:lnTo>
                  <a:lnTo>
                    <a:pt x="129" y="192"/>
                  </a:lnTo>
                  <a:lnTo>
                    <a:pt x="126" y="195"/>
                  </a:lnTo>
                  <a:lnTo>
                    <a:pt x="123" y="198"/>
                  </a:lnTo>
                  <a:lnTo>
                    <a:pt x="116" y="198"/>
                  </a:lnTo>
                  <a:lnTo>
                    <a:pt x="107" y="199"/>
                  </a:lnTo>
                  <a:lnTo>
                    <a:pt x="103" y="207"/>
                  </a:lnTo>
                  <a:lnTo>
                    <a:pt x="97" y="212"/>
                  </a:lnTo>
                  <a:lnTo>
                    <a:pt x="88" y="210"/>
                  </a:lnTo>
                  <a:lnTo>
                    <a:pt x="85" y="204"/>
                  </a:lnTo>
                  <a:lnTo>
                    <a:pt x="85" y="195"/>
                  </a:lnTo>
                  <a:lnTo>
                    <a:pt x="88" y="189"/>
                  </a:lnTo>
                  <a:lnTo>
                    <a:pt x="84" y="184"/>
                  </a:lnTo>
                  <a:lnTo>
                    <a:pt x="78" y="178"/>
                  </a:lnTo>
                  <a:lnTo>
                    <a:pt x="71" y="172"/>
                  </a:lnTo>
                  <a:lnTo>
                    <a:pt x="66" y="164"/>
                  </a:lnTo>
                  <a:lnTo>
                    <a:pt x="71" y="156"/>
                  </a:lnTo>
                  <a:lnTo>
                    <a:pt x="71" y="148"/>
                  </a:lnTo>
                  <a:lnTo>
                    <a:pt x="70" y="143"/>
                  </a:lnTo>
                  <a:lnTo>
                    <a:pt x="69" y="140"/>
                  </a:lnTo>
                  <a:lnTo>
                    <a:pt x="62" y="139"/>
                  </a:lnTo>
                  <a:lnTo>
                    <a:pt x="53" y="143"/>
                  </a:lnTo>
                  <a:lnTo>
                    <a:pt x="47" y="149"/>
                  </a:lnTo>
                  <a:lnTo>
                    <a:pt x="45" y="156"/>
                  </a:lnTo>
                  <a:lnTo>
                    <a:pt x="48" y="164"/>
                  </a:lnTo>
                  <a:lnTo>
                    <a:pt x="50" y="172"/>
                  </a:lnTo>
                  <a:lnTo>
                    <a:pt x="48" y="201"/>
                  </a:lnTo>
                  <a:lnTo>
                    <a:pt x="51" y="207"/>
                  </a:lnTo>
                  <a:lnTo>
                    <a:pt x="47" y="215"/>
                  </a:lnTo>
                  <a:lnTo>
                    <a:pt x="47" y="224"/>
                  </a:lnTo>
                  <a:lnTo>
                    <a:pt x="50" y="233"/>
                  </a:lnTo>
                  <a:lnTo>
                    <a:pt x="48" y="235"/>
                  </a:lnTo>
                  <a:lnTo>
                    <a:pt x="41" y="235"/>
                  </a:lnTo>
                  <a:lnTo>
                    <a:pt x="33" y="237"/>
                  </a:lnTo>
                  <a:lnTo>
                    <a:pt x="25" y="236"/>
                  </a:lnTo>
                  <a:lnTo>
                    <a:pt x="20" y="233"/>
                  </a:lnTo>
                  <a:lnTo>
                    <a:pt x="17" y="224"/>
                  </a:lnTo>
                  <a:lnTo>
                    <a:pt x="20" y="213"/>
                  </a:lnTo>
                  <a:lnTo>
                    <a:pt x="22" y="205"/>
                  </a:lnTo>
                  <a:lnTo>
                    <a:pt x="25" y="185"/>
                  </a:lnTo>
                  <a:lnTo>
                    <a:pt x="23" y="181"/>
                  </a:lnTo>
                  <a:lnTo>
                    <a:pt x="20" y="166"/>
                  </a:lnTo>
                  <a:lnTo>
                    <a:pt x="13" y="167"/>
                  </a:lnTo>
                  <a:lnTo>
                    <a:pt x="6" y="167"/>
                  </a:lnTo>
                  <a:lnTo>
                    <a:pt x="1" y="159"/>
                  </a:lnTo>
                  <a:lnTo>
                    <a:pt x="0" y="152"/>
                  </a:lnTo>
                  <a:lnTo>
                    <a:pt x="1" y="140"/>
                  </a:lnTo>
                  <a:lnTo>
                    <a:pt x="8" y="133"/>
                  </a:lnTo>
                  <a:lnTo>
                    <a:pt x="11" y="122"/>
                  </a:lnTo>
                  <a:lnTo>
                    <a:pt x="15" y="115"/>
                  </a:lnTo>
                  <a:lnTo>
                    <a:pt x="15" y="97"/>
                  </a:lnTo>
                  <a:lnTo>
                    <a:pt x="22" y="84"/>
                  </a:lnTo>
                  <a:lnTo>
                    <a:pt x="25" y="80"/>
                  </a:lnTo>
                  <a:lnTo>
                    <a:pt x="29" y="74"/>
                  </a:lnTo>
                  <a:lnTo>
                    <a:pt x="31" y="80"/>
                  </a:lnTo>
                  <a:lnTo>
                    <a:pt x="32" y="74"/>
                  </a:lnTo>
                  <a:lnTo>
                    <a:pt x="32" y="61"/>
                  </a:lnTo>
                  <a:lnTo>
                    <a:pt x="27" y="56"/>
                  </a:lnTo>
                  <a:lnTo>
                    <a:pt x="28" y="57"/>
                  </a:lnTo>
                  <a:lnTo>
                    <a:pt x="32" y="51"/>
                  </a:lnTo>
                  <a:lnTo>
                    <a:pt x="32" y="47"/>
                  </a:lnTo>
                  <a:lnTo>
                    <a:pt x="34" y="40"/>
                  </a:lnTo>
                  <a:lnTo>
                    <a:pt x="37" y="33"/>
                  </a:lnTo>
                  <a:lnTo>
                    <a:pt x="43" y="27"/>
                  </a:lnTo>
                  <a:lnTo>
                    <a:pt x="46" y="27"/>
                  </a:lnTo>
                  <a:lnTo>
                    <a:pt x="51" y="29"/>
                  </a:lnTo>
                  <a:lnTo>
                    <a:pt x="55" y="29"/>
                  </a:lnTo>
                  <a:lnTo>
                    <a:pt x="60" y="23"/>
                  </a:lnTo>
                  <a:lnTo>
                    <a:pt x="61" y="15"/>
                  </a:lnTo>
                  <a:lnTo>
                    <a:pt x="65" y="14"/>
                  </a:lnTo>
                  <a:lnTo>
                    <a:pt x="71" y="13"/>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34" name="Freeform 75"/>
            <p:cNvSpPr>
              <a:spLocks noChangeAspect="1"/>
            </p:cNvSpPr>
            <p:nvPr/>
          </p:nvSpPr>
          <p:spPr bwMode="auto">
            <a:xfrm>
              <a:off x="2994" y="3048"/>
              <a:ext cx="8" cy="12"/>
            </a:xfrm>
            <a:custGeom>
              <a:avLst/>
              <a:gdLst>
                <a:gd name="T0" fmla="*/ 0 w 8"/>
                <a:gd name="T1" fmla="*/ 14 h 10"/>
                <a:gd name="T2" fmla="*/ 0 w 8"/>
                <a:gd name="T3" fmla="*/ 2 h 10"/>
                <a:gd name="T4" fmla="*/ 3 w 8"/>
                <a:gd name="T5" fmla="*/ 0 h 10"/>
                <a:gd name="T6" fmla="*/ 6 w 8"/>
                <a:gd name="T7" fmla="*/ 0 h 10"/>
                <a:gd name="T8" fmla="*/ 8 w 8"/>
                <a:gd name="T9" fmla="*/ 17 h 10"/>
                <a:gd name="T10" fmla="*/ 8 w 8"/>
                <a:gd name="T11" fmla="*/ 41 h 10"/>
                <a:gd name="T12" fmla="*/ 4 w 8"/>
                <a:gd name="T13" fmla="*/ 42 h 10"/>
                <a:gd name="T14" fmla="*/ 2 w 8"/>
                <a:gd name="T15" fmla="*/ 29 h 10"/>
                <a:gd name="T16" fmla="*/ 0 w 8"/>
                <a:gd name="T17" fmla="*/ 14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0"/>
                <a:gd name="T29" fmla="*/ 8 w 8"/>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0">
                  <a:moveTo>
                    <a:pt x="0" y="3"/>
                  </a:moveTo>
                  <a:lnTo>
                    <a:pt x="0" y="2"/>
                  </a:lnTo>
                  <a:lnTo>
                    <a:pt x="3" y="0"/>
                  </a:lnTo>
                  <a:lnTo>
                    <a:pt x="6" y="0"/>
                  </a:lnTo>
                  <a:lnTo>
                    <a:pt x="8" y="4"/>
                  </a:lnTo>
                  <a:lnTo>
                    <a:pt x="8" y="9"/>
                  </a:lnTo>
                  <a:lnTo>
                    <a:pt x="4" y="10"/>
                  </a:lnTo>
                  <a:lnTo>
                    <a:pt x="2" y="7"/>
                  </a:lnTo>
                  <a:lnTo>
                    <a:pt x="0" y="3"/>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35" name="Freeform 76"/>
            <p:cNvSpPr>
              <a:spLocks noChangeAspect="1"/>
            </p:cNvSpPr>
            <p:nvPr/>
          </p:nvSpPr>
          <p:spPr bwMode="auto">
            <a:xfrm>
              <a:off x="3010" y="3030"/>
              <a:ext cx="14" cy="27"/>
            </a:xfrm>
            <a:custGeom>
              <a:avLst/>
              <a:gdLst>
                <a:gd name="T0" fmla="*/ 3 w 14"/>
                <a:gd name="T1" fmla="*/ 11 h 24"/>
                <a:gd name="T2" fmla="*/ 9 w 14"/>
                <a:gd name="T3" fmla="*/ 11 h 24"/>
                <a:gd name="T4" fmla="*/ 13 w 14"/>
                <a:gd name="T5" fmla="*/ 0 h 24"/>
                <a:gd name="T6" fmla="*/ 15 w 14"/>
                <a:gd name="T7" fmla="*/ 1 h 24"/>
                <a:gd name="T8" fmla="*/ 16 w 14"/>
                <a:gd name="T9" fmla="*/ 29 h 24"/>
                <a:gd name="T10" fmla="*/ 15 w 14"/>
                <a:gd name="T11" fmla="*/ 37 h 24"/>
                <a:gd name="T12" fmla="*/ 14 w 14"/>
                <a:gd name="T13" fmla="*/ 52 h 24"/>
                <a:gd name="T14" fmla="*/ 13 w 14"/>
                <a:gd name="T15" fmla="*/ 67 h 24"/>
                <a:gd name="T16" fmla="*/ 11 w 14"/>
                <a:gd name="T17" fmla="*/ 61 h 24"/>
                <a:gd name="T18" fmla="*/ 6 w 14"/>
                <a:gd name="T19" fmla="*/ 67 h 24"/>
                <a:gd name="T20" fmla="*/ 0 w 14"/>
                <a:gd name="T21" fmla="*/ 61 h 24"/>
                <a:gd name="T22" fmla="*/ 0 w 14"/>
                <a:gd name="T23" fmla="*/ 43 h 24"/>
                <a:gd name="T24" fmla="*/ 3 w 14"/>
                <a:gd name="T25" fmla="*/ 11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24"/>
                <a:gd name="T41" fmla="*/ 14 w 14"/>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24">
                  <a:moveTo>
                    <a:pt x="3" y="3"/>
                  </a:moveTo>
                  <a:lnTo>
                    <a:pt x="7" y="3"/>
                  </a:lnTo>
                  <a:lnTo>
                    <a:pt x="11" y="0"/>
                  </a:lnTo>
                  <a:lnTo>
                    <a:pt x="13" y="1"/>
                  </a:lnTo>
                  <a:lnTo>
                    <a:pt x="14" y="10"/>
                  </a:lnTo>
                  <a:lnTo>
                    <a:pt x="13" y="13"/>
                  </a:lnTo>
                  <a:lnTo>
                    <a:pt x="12" y="18"/>
                  </a:lnTo>
                  <a:lnTo>
                    <a:pt x="11" y="24"/>
                  </a:lnTo>
                  <a:lnTo>
                    <a:pt x="9" y="22"/>
                  </a:lnTo>
                  <a:lnTo>
                    <a:pt x="6" y="24"/>
                  </a:lnTo>
                  <a:lnTo>
                    <a:pt x="0" y="22"/>
                  </a:lnTo>
                  <a:lnTo>
                    <a:pt x="0" y="15"/>
                  </a:lnTo>
                  <a:lnTo>
                    <a:pt x="3" y="3"/>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36" name="Freeform 77"/>
            <p:cNvSpPr>
              <a:spLocks noChangeAspect="1"/>
            </p:cNvSpPr>
            <p:nvPr/>
          </p:nvSpPr>
          <p:spPr bwMode="auto">
            <a:xfrm>
              <a:off x="3020" y="3023"/>
              <a:ext cx="20" cy="45"/>
            </a:xfrm>
            <a:custGeom>
              <a:avLst/>
              <a:gdLst>
                <a:gd name="T0" fmla="*/ 26 w 16"/>
                <a:gd name="T1" fmla="*/ 39 h 42"/>
                <a:gd name="T2" fmla="*/ 45 w 16"/>
                <a:gd name="T3" fmla="*/ 38 h 42"/>
                <a:gd name="T4" fmla="*/ 45 w 16"/>
                <a:gd name="T5" fmla="*/ 13 h 42"/>
                <a:gd name="T6" fmla="*/ 61 w 16"/>
                <a:gd name="T7" fmla="*/ 3 h 42"/>
                <a:gd name="T8" fmla="*/ 64 w 16"/>
                <a:gd name="T9" fmla="*/ 0 h 42"/>
                <a:gd name="T10" fmla="*/ 86 w 16"/>
                <a:gd name="T11" fmla="*/ 1 h 42"/>
                <a:gd name="T12" fmla="*/ 100 w 16"/>
                <a:gd name="T13" fmla="*/ 14 h 42"/>
                <a:gd name="T14" fmla="*/ 107 w 16"/>
                <a:gd name="T15" fmla="*/ 25 h 42"/>
                <a:gd name="T16" fmla="*/ 100 w 16"/>
                <a:gd name="T17" fmla="*/ 23 h 42"/>
                <a:gd name="T18" fmla="*/ 86 w 16"/>
                <a:gd name="T19" fmla="*/ 34 h 42"/>
                <a:gd name="T20" fmla="*/ 70 w 16"/>
                <a:gd name="T21" fmla="*/ 38 h 42"/>
                <a:gd name="T22" fmla="*/ 70 w 16"/>
                <a:gd name="T23" fmla="*/ 44 h 42"/>
                <a:gd name="T24" fmla="*/ 94 w 16"/>
                <a:gd name="T25" fmla="*/ 47 h 42"/>
                <a:gd name="T26" fmla="*/ 107 w 16"/>
                <a:gd name="T27" fmla="*/ 56 h 42"/>
                <a:gd name="T28" fmla="*/ 107 w 16"/>
                <a:gd name="T29" fmla="*/ 63 h 42"/>
                <a:gd name="T30" fmla="*/ 86 w 16"/>
                <a:gd name="T31" fmla="*/ 67 h 42"/>
                <a:gd name="T32" fmla="*/ 26 w 16"/>
                <a:gd name="T33" fmla="*/ 84 h 42"/>
                <a:gd name="T34" fmla="*/ 0 w 16"/>
                <a:gd name="T35" fmla="*/ 75 h 42"/>
                <a:gd name="T36" fmla="*/ 0 w 16"/>
                <a:gd name="T37" fmla="*/ 67 h 42"/>
                <a:gd name="T38" fmla="*/ 1 w 16"/>
                <a:gd name="T39" fmla="*/ 58 h 42"/>
                <a:gd name="T40" fmla="*/ 15 w 16"/>
                <a:gd name="T41" fmla="*/ 51 h 42"/>
                <a:gd name="T42" fmla="*/ 26 w 16"/>
                <a:gd name="T43" fmla="*/ 39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
                <a:gd name="T67" fmla="*/ 0 h 42"/>
                <a:gd name="T68" fmla="*/ 16 w 16"/>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 h="42">
                  <a:moveTo>
                    <a:pt x="4" y="20"/>
                  </a:moveTo>
                  <a:lnTo>
                    <a:pt x="6" y="19"/>
                  </a:lnTo>
                  <a:lnTo>
                    <a:pt x="6" y="5"/>
                  </a:lnTo>
                  <a:lnTo>
                    <a:pt x="9" y="3"/>
                  </a:lnTo>
                  <a:lnTo>
                    <a:pt x="10" y="0"/>
                  </a:lnTo>
                  <a:lnTo>
                    <a:pt x="13" y="1"/>
                  </a:lnTo>
                  <a:lnTo>
                    <a:pt x="15" y="6"/>
                  </a:lnTo>
                  <a:lnTo>
                    <a:pt x="16" y="13"/>
                  </a:lnTo>
                  <a:lnTo>
                    <a:pt x="15" y="12"/>
                  </a:lnTo>
                  <a:lnTo>
                    <a:pt x="13" y="17"/>
                  </a:lnTo>
                  <a:lnTo>
                    <a:pt x="11" y="19"/>
                  </a:lnTo>
                  <a:lnTo>
                    <a:pt x="11" y="22"/>
                  </a:lnTo>
                  <a:lnTo>
                    <a:pt x="14" y="24"/>
                  </a:lnTo>
                  <a:lnTo>
                    <a:pt x="16" y="28"/>
                  </a:lnTo>
                  <a:lnTo>
                    <a:pt x="16" y="32"/>
                  </a:lnTo>
                  <a:lnTo>
                    <a:pt x="13" y="34"/>
                  </a:lnTo>
                  <a:lnTo>
                    <a:pt x="4" y="42"/>
                  </a:lnTo>
                  <a:lnTo>
                    <a:pt x="0" y="38"/>
                  </a:lnTo>
                  <a:lnTo>
                    <a:pt x="0" y="34"/>
                  </a:lnTo>
                  <a:lnTo>
                    <a:pt x="1" y="29"/>
                  </a:lnTo>
                  <a:lnTo>
                    <a:pt x="2" y="26"/>
                  </a:lnTo>
                  <a:lnTo>
                    <a:pt x="4" y="20"/>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37" name="Freeform 78"/>
            <p:cNvSpPr>
              <a:spLocks noChangeAspect="1"/>
            </p:cNvSpPr>
            <p:nvPr/>
          </p:nvSpPr>
          <p:spPr bwMode="auto">
            <a:xfrm>
              <a:off x="3034" y="3006"/>
              <a:ext cx="8" cy="11"/>
            </a:xfrm>
            <a:custGeom>
              <a:avLst/>
              <a:gdLst>
                <a:gd name="T0" fmla="*/ 0 w 8"/>
                <a:gd name="T1" fmla="*/ 2 h 9"/>
                <a:gd name="T2" fmla="*/ 2 w 8"/>
                <a:gd name="T3" fmla="*/ 0 h 9"/>
                <a:gd name="T4" fmla="*/ 3 w 8"/>
                <a:gd name="T5" fmla="*/ 2 h 9"/>
                <a:gd name="T6" fmla="*/ 7 w 8"/>
                <a:gd name="T7" fmla="*/ 2 h 9"/>
                <a:gd name="T8" fmla="*/ 10 w 8"/>
                <a:gd name="T9" fmla="*/ 24 h 9"/>
                <a:gd name="T10" fmla="*/ 9 w 8"/>
                <a:gd name="T11" fmla="*/ 40 h 9"/>
                <a:gd name="T12" fmla="*/ 6 w 8"/>
                <a:gd name="T13" fmla="*/ 43 h 9"/>
                <a:gd name="T14" fmla="*/ 2 w 8"/>
                <a:gd name="T15" fmla="*/ 35 h 9"/>
                <a:gd name="T16" fmla="*/ 0 w 8"/>
                <a:gd name="T17" fmla="*/ 16 h 9"/>
                <a:gd name="T18" fmla="*/ 0 w 8"/>
                <a:gd name="T19" fmla="*/ 2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9"/>
                <a:gd name="T32" fmla="*/ 8 w 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9">
                  <a:moveTo>
                    <a:pt x="0" y="2"/>
                  </a:moveTo>
                  <a:lnTo>
                    <a:pt x="2" y="0"/>
                  </a:lnTo>
                  <a:lnTo>
                    <a:pt x="3" y="2"/>
                  </a:lnTo>
                  <a:lnTo>
                    <a:pt x="5" y="2"/>
                  </a:lnTo>
                  <a:lnTo>
                    <a:pt x="8" y="5"/>
                  </a:lnTo>
                  <a:lnTo>
                    <a:pt x="7" y="8"/>
                  </a:lnTo>
                  <a:lnTo>
                    <a:pt x="4" y="9"/>
                  </a:lnTo>
                  <a:lnTo>
                    <a:pt x="2" y="7"/>
                  </a:lnTo>
                  <a:lnTo>
                    <a:pt x="0" y="3"/>
                  </a:lnTo>
                  <a:lnTo>
                    <a:pt x="0" y="2"/>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38" name="Freeform 79"/>
            <p:cNvSpPr>
              <a:spLocks noChangeAspect="1"/>
            </p:cNvSpPr>
            <p:nvPr/>
          </p:nvSpPr>
          <p:spPr bwMode="auto">
            <a:xfrm>
              <a:off x="3028" y="2907"/>
              <a:ext cx="12" cy="13"/>
            </a:xfrm>
            <a:custGeom>
              <a:avLst/>
              <a:gdLst>
                <a:gd name="T0" fmla="*/ 17 w 11"/>
                <a:gd name="T1" fmla="*/ 0 h 13"/>
                <a:gd name="T2" fmla="*/ 25 w 11"/>
                <a:gd name="T3" fmla="*/ 0 h 13"/>
                <a:gd name="T4" fmla="*/ 25 w 11"/>
                <a:gd name="T5" fmla="*/ 2 h 13"/>
                <a:gd name="T6" fmla="*/ 25 w 11"/>
                <a:gd name="T7" fmla="*/ 5 h 13"/>
                <a:gd name="T8" fmla="*/ 14 w 11"/>
                <a:gd name="T9" fmla="*/ 15 h 13"/>
                <a:gd name="T10" fmla="*/ 1 w 11"/>
                <a:gd name="T11" fmla="*/ 15 h 13"/>
                <a:gd name="T12" fmla="*/ 0 w 11"/>
                <a:gd name="T13" fmla="*/ 9 h 13"/>
                <a:gd name="T14" fmla="*/ 1 w 11"/>
                <a:gd name="T15" fmla="*/ 5 h 13"/>
                <a:gd name="T16" fmla="*/ 12 w 11"/>
                <a:gd name="T17" fmla="*/ 2 h 13"/>
                <a:gd name="T18" fmla="*/ 17 w 11"/>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3"/>
                <a:gd name="T32" fmla="*/ 11 w 11"/>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3">
                  <a:moveTo>
                    <a:pt x="8" y="0"/>
                  </a:moveTo>
                  <a:lnTo>
                    <a:pt x="11" y="0"/>
                  </a:lnTo>
                  <a:lnTo>
                    <a:pt x="11" y="2"/>
                  </a:lnTo>
                  <a:lnTo>
                    <a:pt x="11" y="5"/>
                  </a:lnTo>
                  <a:lnTo>
                    <a:pt x="6" y="13"/>
                  </a:lnTo>
                  <a:lnTo>
                    <a:pt x="1" y="13"/>
                  </a:lnTo>
                  <a:lnTo>
                    <a:pt x="0" y="7"/>
                  </a:lnTo>
                  <a:lnTo>
                    <a:pt x="1" y="5"/>
                  </a:lnTo>
                  <a:lnTo>
                    <a:pt x="4" y="2"/>
                  </a:lnTo>
                  <a:lnTo>
                    <a:pt x="8" y="0"/>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39" name="Freeform 80"/>
            <p:cNvSpPr>
              <a:spLocks noChangeAspect="1"/>
            </p:cNvSpPr>
            <p:nvPr/>
          </p:nvSpPr>
          <p:spPr bwMode="auto">
            <a:xfrm>
              <a:off x="3040" y="2911"/>
              <a:ext cx="12" cy="12"/>
            </a:xfrm>
            <a:custGeom>
              <a:avLst/>
              <a:gdLst>
                <a:gd name="T0" fmla="*/ 2 w 12"/>
                <a:gd name="T1" fmla="*/ 14 h 10"/>
                <a:gd name="T2" fmla="*/ 4 w 12"/>
                <a:gd name="T3" fmla="*/ 0 h 10"/>
                <a:gd name="T4" fmla="*/ 7 w 12"/>
                <a:gd name="T5" fmla="*/ 0 h 10"/>
                <a:gd name="T6" fmla="*/ 11 w 12"/>
                <a:gd name="T7" fmla="*/ 0 h 10"/>
                <a:gd name="T8" fmla="*/ 12 w 12"/>
                <a:gd name="T9" fmla="*/ 1 h 10"/>
                <a:gd name="T10" fmla="*/ 12 w 12"/>
                <a:gd name="T11" fmla="*/ 24 h 10"/>
                <a:gd name="T12" fmla="*/ 9 w 12"/>
                <a:gd name="T13" fmla="*/ 41 h 10"/>
                <a:gd name="T14" fmla="*/ 6 w 12"/>
                <a:gd name="T15" fmla="*/ 29 h 10"/>
                <a:gd name="T16" fmla="*/ 3 w 12"/>
                <a:gd name="T17" fmla="*/ 42 h 10"/>
                <a:gd name="T18" fmla="*/ 2 w 12"/>
                <a:gd name="T19" fmla="*/ 29 h 10"/>
                <a:gd name="T20" fmla="*/ 0 w 12"/>
                <a:gd name="T21" fmla="*/ 20 h 10"/>
                <a:gd name="T22" fmla="*/ 2 w 12"/>
                <a:gd name="T23" fmla="*/ 14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0"/>
                <a:gd name="T38" fmla="*/ 12 w 12"/>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0">
                  <a:moveTo>
                    <a:pt x="2" y="3"/>
                  </a:moveTo>
                  <a:lnTo>
                    <a:pt x="4" y="0"/>
                  </a:lnTo>
                  <a:lnTo>
                    <a:pt x="7" y="0"/>
                  </a:lnTo>
                  <a:lnTo>
                    <a:pt x="11" y="0"/>
                  </a:lnTo>
                  <a:lnTo>
                    <a:pt x="12" y="1"/>
                  </a:lnTo>
                  <a:lnTo>
                    <a:pt x="12" y="6"/>
                  </a:lnTo>
                  <a:lnTo>
                    <a:pt x="9" y="9"/>
                  </a:lnTo>
                  <a:lnTo>
                    <a:pt x="6" y="7"/>
                  </a:lnTo>
                  <a:lnTo>
                    <a:pt x="3" y="10"/>
                  </a:lnTo>
                  <a:lnTo>
                    <a:pt x="2" y="7"/>
                  </a:lnTo>
                  <a:lnTo>
                    <a:pt x="0" y="5"/>
                  </a:lnTo>
                  <a:lnTo>
                    <a:pt x="2" y="3"/>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40" name="Freeform 81"/>
            <p:cNvSpPr>
              <a:spLocks noChangeAspect="1"/>
            </p:cNvSpPr>
            <p:nvPr/>
          </p:nvSpPr>
          <p:spPr bwMode="auto">
            <a:xfrm>
              <a:off x="3081" y="2924"/>
              <a:ext cx="33" cy="13"/>
            </a:xfrm>
            <a:custGeom>
              <a:avLst/>
              <a:gdLst>
                <a:gd name="T0" fmla="*/ 0 w 28"/>
                <a:gd name="T1" fmla="*/ 0 h 12"/>
                <a:gd name="T2" fmla="*/ 40 w 28"/>
                <a:gd name="T3" fmla="*/ 0 h 12"/>
                <a:gd name="T4" fmla="*/ 65 w 28"/>
                <a:gd name="T5" fmla="*/ 3 h 12"/>
                <a:gd name="T6" fmla="*/ 91 w 28"/>
                <a:gd name="T7" fmla="*/ 3 h 12"/>
                <a:gd name="T8" fmla="*/ 101 w 28"/>
                <a:gd name="T9" fmla="*/ 3 h 12"/>
                <a:gd name="T10" fmla="*/ 104 w 28"/>
                <a:gd name="T11" fmla="*/ 5 h 12"/>
                <a:gd name="T12" fmla="*/ 91 w 28"/>
                <a:gd name="T13" fmla="*/ 5 h 12"/>
                <a:gd name="T14" fmla="*/ 85 w 28"/>
                <a:gd name="T15" fmla="*/ 16 h 12"/>
                <a:gd name="T16" fmla="*/ 40 w 28"/>
                <a:gd name="T17" fmla="*/ 16 h 12"/>
                <a:gd name="T18" fmla="*/ 21 w 28"/>
                <a:gd name="T19" fmla="*/ 22 h 12"/>
                <a:gd name="T20" fmla="*/ 13 w 28"/>
                <a:gd name="T21" fmla="*/ 20 h 12"/>
                <a:gd name="T22" fmla="*/ 0 w 28"/>
                <a:gd name="T23" fmla="*/ 4 h 12"/>
                <a:gd name="T24" fmla="*/ 0 w 28"/>
                <a:gd name="T25" fmla="*/ 3 h 12"/>
                <a:gd name="T26" fmla="*/ 0 w 28"/>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12"/>
                <a:gd name="T44" fmla="*/ 28 w 28"/>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12">
                  <a:moveTo>
                    <a:pt x="0" y="0"/>
                  </a:moveTo>
                  <a:lnTo>
                    <a:pt x="11" y="0"/>
                  </a:lnTo>
                  <a:lnTo>
                    <a:pt x="18" y="3"/>
                  </a:lnTo>
                  <a:lnTo>
                    <a:pt x="25" y="3"/>
                  </a:lnTo>
                  <a:lnTo>
                    <a:pt x="27" y="3"/>
                  </a:lnTo>
                  <a:lnTo>
                    <a:pt x="28" y="5"/>
                  </a:lnTo>
                  <a:lnTo>
                    <a:pt x="25" y="5"/>
                  </a:lnTo>
                  <a:lnTo>
                    <a:pt x="22" y="8"/>
                  </a:lnTo>
                  <a:lnTo>
                    <a:pt x="11" y="8"/>
                  </a:lnTo>
                  <a:lnTo>
                    <a:pt x="6" y="12"/>
                  </a:lnTo>
                  <a:lnTo>
                    <a:pt x="3" y="11"/>
                  </a:lnTo>
                  <a:lnTo>
                    <a:pt x="0" y="4"/>
                  </a:lnTo>
                  <a:lnTo>
                    <a:pt x="0" y="3"/>
                  </a:lnTo>
                  <a:lnTo>
                    <a:pt x="0" y="0"/>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41" name="Freeform 82"/>
            <p:cNvSpPr>
              <a:spLocks noChangeAspect="1"/>
            </p:cNvSpPr>
            <p:nvPr/>
          </p:nvSpPr>
          <p:spPr bwMode="auto">
            <a:xfrm>
              <a:off x="3117" y="2930"/>
              <a:ext cx="33" cy="5"/>
            </a:xfrm>
            <a:custGeom>
              <a:avLst/>
              <a:gdLst>
                <a:gd name="T0" fmla="*/ 0 w 29"/>
                <a:gd name="T1" fmla="*/ 1 h 5"/>
                <a:gd name="T2" fmla="*/ 0 w 29"/>
                <a:gd name="T3" fmla="*/ 0 h 5"/>
                <a:gd name="T4" fmla="*/ 22 w 29"/>
                <a:gd name="T5" fmla="*/ 5 h 5"/>
                <a:gd name="T6" fmla="*/ 47 w 29"/>
                <a:gd name="T7" fmla="*/ 1 h 5"/>
                <a:gd name="T8" fmla="*/ 88 w 29"/>
                <a:gd name="T9" fmla="*/ 0 h 5"/>
                <a:gd name="T10" fmla="*/ 93 w 29"/>
                <a:gd name="T11" fmla="*/ 0 h 5"/>
                <a:gd name="T12" fmla="*/ 86 w 29"/>
                <a:gd name="T13" fmla="*/ 5 h 5"/>
                <a:gd name="T14" fmla="*/ 65 w 29"/>
                <a:gd name="T15" fmla="*/ 6 h 5"/>
                <a:gd name="T16" fmla="*/ 15 w 29"/>
                <a:gd name="T17" fmla="*/ 7 h 5"/>
                <a:gd name="T18" fmla="*/ 0 w 29"/>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5"/>
                <a:gd name="T32" fmla="*/ 29 w 2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5">
                  <a:moveTo>
                    <a:pt x="0" y="1"/>
                  </a:moveTo>
                  <a:lnTo>
                    <a:pt x="0" y="0"/>
                  </a:lnTo>
                  <a:lnTo>
                    <a:pt x="7" y="3"/>
                  </a:lnTo>
                  <a:lnTo>
                    <a:pt x="15" y="1"/>
                  </a:lnTo>
                  <a:lnTo>
                    <a:pt x="28" y="0"/>
                  </a:lnTo>
                  <a:lnTo>
                    <a:pt x="29" y="0"/>
                  </a:lnTo>
                  <a:lnTo>
                    <a:pt x="27" y="3"/>
                  </a:lnTo>
                  <a:lnTo>
                    <a:pt x="21" y="4"/>
                  </a:lnTo>
                  <a:lnTo>
                    <a:pt x="5" y="5"/>
                  </a:lnTo>
                  <a:lnTo>
                    <a:pt x="0" y="1"/>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42" name="Freeform 83"/>
            <p:cNvSpPr>
              <a:spLocks noChangeAspect="1"/>
            </p:cNvSpPr>
            <p:nvPr/>
          </p:nvSpPr>
          <p:spPr bwMode="auto">
            <a:xfrm>
              <a:off x="3135" y="2935"/>
              <a:ext cx="6" cy="19"/>
            </a:xfrm>
            <a:custGeom>
              <a:avLst/>
              <a:gdLst>
                <a:gd name="T0" fmla="*/ 1 w 5"/>
                <a:gd name="T1" fmla="*/ 1 h 15"/>
                <a:gd name="T2" fmla="*/ 14 w 5"/>
                <a:gd name="T3" fmla="*/ 0 h 15"/>
                <a:gd name="T4" fmla="*/ 14 w 5"/>
                <a:gd name="T5" fmla="*/ 41 h 15"/>
                <a:gd name="T6" fmla="*/ 20 w 5"/>
                <a:gd name="T7" fmla="*/ 98 h 15"/>
                <a:gd name="T8" fmla="*/ 0 w 5"/>
                <a:gd name="T9" fmla="*/ 32 h 15"/>
                <a:gd name="T10" fmla="*/ 1 w 5"/>
                <a:gd name="T11" fmla="*/ 1 h 15"/>
                <a:gd name="T12" fmla="*/ 0 60000 65536"/>
                <a:gd name="T13" fmla="*/ 0 60000 65536"/>
                <a:gd name="T14" fmla="*/ 0 60000 65536"/>
                <a:gd name="T15" fmla="*/ 0 60000 65536"/>
                <a:gd name="T16" fmla="*/ 0 60000 65536"/>
                <a:gd name="T17" fmla="*/ 0 60000 65536"/>
                <a:gd name="T18" fmla="*/ 0 w 5"/>
                <a:gd name="T19" fmla="*/ 0 h 15"/>
                <a:gd name="T20" fmla="*/ 5 w 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5" h="15">
                  <a:moveTo>
                    <a:pt x="1" y="1"/>
                  </a:moveTo>
                  <a:lnTo>
                    <a:pt x="3" y="0"/>
                  </a:lnTo>
                  <a:lnTo>
                    <a:pt x="3" y="6"/>
                  </a:lnTo>
                  <a:lnTo>
                    <a:pt x="5" y="15"/>
                  </a:lnTo>
                  <a:lnTo>
                    <a:pt x="0" y="5"/>
                  </a:lnTo>
                  <a:lnTo>
                    <a:pt x="1" y="1"/>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43" name="Freeform 84"/>
            <p:cNvSpPr>
              <a:spLocks noChangeAspect="1"/>
            </p:cNvSpPr>
            <p:nvPr/>
          </p:nvSpPr>
          <p:spPr bwMode="auto">
            <a:xfrm>
              <a:off x="3141" y="2972"/>
              <a:ext cx="42" cy="30"/>
            </a:xfrm>
            <a:custGeom>
              <a:avLst/>
              <a:gdLst>
                <a:gd name="T0" fmla="*/ 1 w 38"/>
                <a:gd name="T1" fmla="*/ 2 h 26"/>
                <a:gd name="T2" fmla="*/ 3 w 38"/>
                <a:gd name="T3" fmla="*/ 2 h 26"/>
                <a:gd name="T4" fmla="*/ 3 w 38"/>
                <a:gd name="T5" fmla="*/ 16 h 26"/>
                <a:gd name="T6" fmla="*/ 36 w 38"/>
                <a:gd name="T7" fmla="*/ 1 h 26"/>
                <a:gd name="T8" fmla="*/ 56 w 38"/>
                <a:gd name="T9" fmla="*/ 0 h 26"/>
                <a:gd name="T10" fmla="*/ 85 w 38"/>
                <a:gd name="T11" fmla="*/ 24 h 26"/>
                <a:gd name="T12" fmla="*/ 85 w 38"/>
                <a:gd name="T13" fmla="*/ 32 h 26"/>
                <a:gd name="T14" fmla="*/ 91 w 38"/>
                <a:gd name="T15" fmla="*/ 32 h 26"/>
                <a:gd name="T16" fmla="*/ 93 w 38"/>
                <a:gd name="T17" fmla="*/ 59 h 26"/>
                <a:gd name="T18" fmla="*/ 91 w 38"/>
                <a:gd name="T19" fmla="*/ 70 h 26"/>
                <a:gd name="T20" fmla="*/ 76 w 38"/>
                <a:gd name="T21" fmla="*/ 81 h 26"/>
                <a:gd name="T22" fmla="*/ 59 w 38"/>
                <a:gd name="T23" fmla="*/ 89 h 26"/>
                <a:gd name="T24" fmla="*/ 42 w 38"/>
                <a:gd name="T25" fmla="*/ 84 h 26"/>
                <a:gd name="T26" fmla="*/ 25 w 38"/>
                <a:gd name="T27" fmla="*/ 70 h 26"/>
                <a:gd name="T28" fmla="*/ 13 w 38"/>
                <a:gd name="T29" fmla="*/ 55 h 26"/>
                <a:gd name="T30" fmla="*/ 3 w 38"/>
                <a:gd name="T31" fmla="*/ 37 h 26"/>
                <a:gd name="T32" fmla="*/ 0 w 38"/>
                <a:gd name="T33" fmla="*/ 18 h 26"/>
                <a:gd name="T34" fmla="*/ 0 w 38"/>
                <a:gd name="T35" fmla="*/ 14 h 26"/>
                <a:gd name="T36" fmla="*/ 1 w 38"/>
                <a:gd name="T37" fmla="*/ 2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26"/>
                <a:gd name="T59" fmla="*/ 38 w 38"/>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26">
                  <a:moveTo>
                    <a:pt x="1" y="2"/>
                  </a:moveTo>
                  <a:lnTo>
                    <a:pt x="3" y="2"/>
                  </a:lnTo>
                  <a:lnTo>
                    <a:pt x="3" y="5"/>
                  </a:lnTo>
                  <a:lnTo>
                    <a:pt x="15" y="1"/>
                  </a:lnTo>
                  <a:lnTo>
                    <a:pt x="23" y="0"/>
                  </a:lnTo>
                  <a:lnTo>
                    <a:pt x="35" y="7"/>
                  </a:lnTo>
                  <a:lnTo>
                    <a:pt x="35" y="10"/>
                  </a:lnTo>
                  <a:lnTo>
                    <a:pt x="37" y="10"/>
                  </a:lnTo>
                  <a:lnTo>
                    <a:pt x="38" y="18"/>
                  </a:lnTo>
                  <a:lnTo>
                    <a:pt x="37" y="21"/>
                  </a:lnTo>
                  <a:lnTo>
                    <a:pt x="31" y="24"/>
                  </a:lnTo>
                  <a:lnTo>
                    <a:pt x="24" y="26"/>
                  </a:lnTo>
                  <a:lnTo>
                    <a:pt x="17" y="25"/>
                  </a:lnTo>
                  <a:lnTo>
                    <a:pt x="10" y="21"/>
                  </a:lnTo>
                  <a:lnTo>
                    <a:pt x="5" y="16"/>
                  </a:lnTo>
                  <a:lnTo>
                    <a:pt x="3" y="11"/>
                  </a:lnTo>
                  <a:lnTo>
                    <a:pt x="0" y="6"/>
                  </a:lnTo>
                  <a:lnTo>
                    <a:pt x="0" y="4"/>
                  </a:lnTo>
                  <a:lnTo>
                    <a:pt x="1" y="2"/>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44" name="Freeform 85"/>
            <p:cNvSpPr>
              <a:spLocks noChangeAspect="1"/>
            </p:cNvSpPr>
            <p:nvPr/>
          </p:nvSpPr>
          <p:spPr bwMode="auto">
            <a:xfrm>
              <a:off x="3188" y="2788"/>
              <a:ext cx="53" cy="111"/>
            </a:xfrm>
            <a:custGeom>
              <a:avLst/>
              <a:gdLst>
                <a:gd name="T0" fmla="*/ 44 w 48"/>
                <a:gd name="T1" fmla="*/ 2 h 101"/>
                <a:gd name="T2" fmla="*/ 47 w 48"/>
                <a:gd name="T3" fmla="*/ 0 h 101"/>
                <a:gd name="T4" fmla="*/ 51 w 48"/>
                <a:gd name="T5" fmla="*/ 2 h 101"/>
                <a:gd name="T6" fmla="*/ 51 w 48"/>
                <a:gd name="T7" fmla="*/ 12 h 101"/>
                <a:gd name="T8" fmla="*/ 44 w 48"/>
                <a:gd name="T9" fmla="*/ 18 h 101"/>
                <a:gd name="T10" fmla="*/ 38 w 48"/>
                <a:gd name="T11" fmla="*/ 26 h 101"/>
                <a:gd name="T12" fmla="*/ 38 w 48"/>
                <a:gd name="T13" fmla="*/ 30 h 101"/>
                <a:gd name="T14" fmla="*/ 44 w 48"/>
                <a:gd name="T15" fmla="*/ 36 h 101"/>
                <a:gd name="T16" fmla="*/ 51 w 48"/>
                <a:gd name="T17" fmla="*/ 51 h 101"/>
                <a:gd name="T18" fmla="*/ 51 w 48"/>
                <a:gd name="T19" fmla="*/ 64 h 101"/>
                <a:gd name="T20" fmla="*/ 51 w 48"/>
                <a:gd name="T21" fmla="*/ 75 h 101"/>
                <a:gd name="T22" fmla="*/ 31 w 48"/>
                <a:gd name="T23" fmla="*/ 93 h 101"/>
                <a:gd name="T24" fmla="*/ 19 w 48"/>
                <a:gd name="T25" fmla="*/ 99 h 101"/>
                <a:gd name="T26" fmla="*/ 19 w 48"/>
                <a:gd name="T27" fmla="*/ 104 h 101"/>
                <a:gd name="T28" fmla="*/ 31 w 48"/>
                <a:gd name="T29" fmla="*/ 107 h 101"/>
                <a:gd name="T30" fmla="*/ 40 w 48"/>
                <a:gd name="T31" fmla="*/ 95 h 101"/>
                <a:gd name="T32" fmla="*/ 52 w 48"/>
                <a:gd name="T33" fmla="*/ 85 h 101"/>
                <a:gd name="T34" fmla="*/ 67 w 48"/>
                <a:gd name="T35" fmla="*/ 64 h 101"/>
                <a:gd name="T36" fmla="*/ 82 w 48"/>
                <a:gd name="T37" fmla="*/ 53 h 101"/>
                <a:gd name="T38" fmla="*/ 97 w 48"/>
                <a:gd name="T39" fmla="*/ 53 h 101"/>
                <a:gd name="T40" fmla="*/ 98 w 48"/>
                <a:gd name="T41" fmla="*/ 58 h 101"/>
                <a:gd name="T42" fmla="*/ 104 w 48"/>
                <a:gd name="T43" fmla="*/ 69 h 101"/>
                <a:gd name="T44" fmla="*/ 104 w 48"/>
                <a:gd name="T45" fmla="*/ 85 h 101"/>
                <a:gd name="T46" fmla="*/ 74 w 48"/>
                <a:gd name="T47" fmla="*/ 108 h 101"/>
                <a:gd name="T48" fmla="*/ 74 w 48"/>
                <a:gd name="T49" fmla="*/ 112 h 101"/>
                <a:gd name="T50" fmla="*/ 98 w 48"/>
                <a:gd name="T51" fmla="*/ 127 h 101"/>
                <a:gd name="T52" fmla="*/ 98 w 48"/>
                <a:gd name="T53" fmla="*/ 137 h 101"/>
                <a:gd name="T54" fmla="*/ 104 w 48"/>
                <a:gd name="T55" fmla="*/ 145 h 101"/>
                <a:gd name="T56" fmla="*/ 115 w 48"/>
                <a:gd name="T57" fmla="*/ 148 h 101"/>
                <a:gd name="T58" fmla="*/ 98 w 48"/>
                <a:gd name="T59" fmla="*/ 148 h 101"/>
                <a:gd name="T60" fmla="*/ 85 w 48"/>
                <a:gd name="T61" fmla="*/ 145 h 101"/>
                <a:gd name="T62" fmla="*/ 66 w 48"/>
                <a:gd name="T63" fmla="*/ 137 h 101"/>
                <a:gd name="T64" fmla="*/ 52 w 48"/>
                <a:gd name="T65" fmla="*/ 132 h 101"/>
                <a:gd name="T66" fmla="*/ 44 w 48"/>
                <a:gd name="T67" fmla="*/ 140 h 101"/>
                <a:gd name="T68" fmla="*/ 44 w 48"/>
                <a:gd name="T69" fmla="*/ 164 h 101"/>
                <a:gd name="T70" fmla="*/ 47 w 48"/>
                <a:gd name="T71" fmla="*/ 190 h 101"/>
                <a:gd name="T72" fmla="*/ 52 w 48"/>
                <a:gd name="T73" fmla="*/ 202 h 101"/>
                <a:gd name="T74" fmla="*/ 62 w 48"/>
                <a:gd name="T75" fmla="*/ 218 h 101"/>
                <a:gd name="T76" fmla="*/ 75 w 48"/>
                <a:gd name="T77" fmla="*/ 232 h 101"/>
                <a:gd name="T78" fmla="*/ 70 w 48"/>
                <a:gd name="T79" fmla="*/ 233 h 101"/>
                <a:gd name="T80" fmla="*/ 54 w 48"/>
                <a:gd name="T81" fmla="*/ 220 h 101"/>
                <a:gd name="T82" fmla="*/ 30 w 48"/>
                <a:gd name="T83" fmla="*/ 190 h 101"/>
                <a:gd name="T84" fmla="*/ 28 w 48"/>
                <a:gd name="T85" fmla="*/ 146 h 101"/>
                <a:gd name="T86" fmla="*/ 15 w 48"/>
                <a:gd name="T87" fmla="*/ 127 h 101"/>
                <a:gd name="T88" fmla="*/ 15 w 48"/>
                <a:gd name="T89" fmla="*/ 111 h 101"/>
                <a:gd name="T90" fmla="*/ 14 w 48"/>
                <a:gd name="T91" fmla="*/ 99 h 101"/>
                <a:gd name="T92" fmla="*/ 3 w 48"/>
                <a:gd name="T93" fmla="*/ 93 h 101"/>
                <a:gd name="T94" fmla="*/ 0 w 48"/>
                <a:gd name="T95" fmla="*/ 84 h 101"/>
                <a:gd name="T96" fmla="*/ 0 w 48"/>
                <a:gd name="T97" fmla="*/ 69 h 101"/>
                <a:gd name="T98" fmla="*/ 2 w 48"/>
                <a:gd name="T99" fmla="*/ 69 h 101"/>
                <a:gd name="T100" fmla="*/ 14 w 48"/>
                <a:gd name="T101" fmla="*/ 36 h 101"/>
                <a:gd name="T102" fmla="*/ 19 w 48"/>
                <a:gd name="T103" fmla="*/ 18 h 101"/>
                <a:gd name="T104" fmla="*/ 44 w 48"/>
                <a:gd name="T105" fmla="*/ 2 h 1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
                <a:gd name="T160" fmla="*/ 0 h 101"/>
                <a:gd name="T161" fmla="*/ 48 w 48"/>
                <a:gd name="T162" fmla="*/ 101 h 1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 h="101">
                  <a:moveTo>
                    <a:pt x="18" y="2"/>
                  </a:moveTo>
                  <a:lnTo>
                    <a:pt x="20" y="0"/>
                  </a:lnTo>
                  <a:lnTo>
                    <a:pt x="21" y="2"/>
                  </a:lnTo>
                  <a:lnTo>
                    <a:pt x="21" y="4"/>
                  </a:lnTo>
                  <a:lnTo>
                    <a:pt x="18" y="9"/>
                  </a:lnTo>
                  <a:lnTo>
                    <a:pt x="16" y="11"/>
                  </a:lnTo>
                  <a:lnTo>
                    <a:pt x="16" y="13"/>
                  </a:lnTo>
                  <a:lnTo>
                    <a:pt x="18" y="16"/>
                  </a:lnTo>
                  <a:lnTo>
                    <a:pt x="21" y="22"/>
                  </a:lnTo>
                  <a:lnTo>
                    <a:pt x="21" y="27"/>
                  </a:lnTo>
                  <a:lnTo>
                    <a:pt x="21" y="32"/>
                  </a:lnTo>
                  <a:lnTo>
                    <a:pt x="13" y="40"/>
                  </a:lnTo>
                  <a:lnTo>
                    <a:pt x="9" y="43"/>
                  </a:lnTo>
                  <a:lnTo>
                    <a:pt x="9" y="44"/>
                  </a:lnTo>
                  <a:lnTo>
                    <a:pt x="13" y="45"/>
                  </a:lnTo>
                  <a:lnTo>
                    <a:pt x="17" y="41"/>
                  </a:lnTo>
                  <a:lnTo>
                    <a:pt x="22" y="37"/>
                  </a:lnTo>
                  <a:lnTo>
                    <a:pt x="28" y="27"/>
                  </a:lnTo>
                  <a:lnTo>
                    <a:pt x="34" y="23"/>
                  </a:lnTo>
                  <a:lnTo>
                    <a:pt x="40" y="23"/>
                  </a:lnTo>
                  <a:lnTo>
                    <a:pt x="41" y="25"/>
                  </a:lnTo>
                  <a:lnTo>
                    <a:pt x="44" y="30"/>
                  </a:lnTo>
                  <a:lnTo>
                    <a:pt x="44" y="37"/>
                  </a:lnTo>
                  <a:lnTo>
                    <a:pt x="31" y="46"/>
                  </a:lnTo>
                  <a:lnTo>
                    <a:pt x="31" y="49"/>
                  </a:lnTo>
                  <a:lnTo>
                    <a:pt x="41" y="55"/>
                  </a:lnTo>
                  <a:lnTo>
                    <a:pt x="41" y="59"/>
                  </a:lnTo>
                  <a:lnTo>
                    <a:pt x="44" y="62"/>
                  </a:lnTo>
                  <a:lnTo>
                    <a:pt x="48" y="64"/>
                  </a:lnTo>
                  <a:lnTo>
                    <a:pt x="41" y="64"/>
                  </a:lnTo>
                  <a:lnTo>
                    <a:pt x="36" y="62"/>
                  </a:lnTo>
                  <a:lnTo>
                    <a:pt x="27" y="59"/>
                  </a:lnTo>
                  <a:lnTo>
                    <a:pt x="22" y="57"/>
                  </a:lnTo>
                  <a:lnTo>
                    <a:pt x="18" y="60"/>
                  </a:lnTo>
                  <a:lnTo>
                    <a:pt x="18" y="71"/>
                  </a:lnTo>
                  <a:lnTo>
                    <a:pt x="20" y="81"/>
                  </a:lnTo>
                  <a:lnTo>
                    <a:pt x="22" y="87"/>
                  </a:lnTo>
                  <a:lnTo>
                    <a:pt x="26" y="94"/>
                  </a:lnTo>
                  <a:lnTo>
                    <a:pt x="32" y="100"/>
                  </a:lnTo>
                  <a:lnTo>
                    <a:pt x="30" y="101"/>
                  </a:lnTo>
                  <a:lnTo>
                    <a:pt x="23" y="95"/>
                  </a:lnTo>
                  <a:lnTo>
                    <a:pt x="12" y="81"/>
                  </a:lnTo>
                  <a:lnTo>
                    <a:pt x="11" y="63"/>
                  </a:lnTo>
                  <a:lnTo>
                    <a:pt x="7" y="55"/>
                  </a:lnTo>
                  <a:lnTo>
                    <a:pt x="7" y="48"/>
                  </a:lnTo>
                  <a:lnTo>
                    <a:pt x="6" y="43"/>
                  </a:lnTo>
                  <a:lnTo>
                    <a:pt x="3" y="40"/>
                  </a:lnTo>
                  <a:lnTo>
                    <a:pt x="0" y="36"/>
                  </a:lnTo>
                  <a:lnTo>
                    <a:pt x="0" y="30"/>
                  </a:lnTo>
                  <a:lnTo>
                    <a:pt x="2" y="30"/>
                  </a:lnTo>
                  <a:lnTo>
                    <a:pt x="6" y="16"/>
                  </a:lnTo>
                  <a:lnTo>
                    <a:pt x="9" y="9"/>
                  </a:lnTo>
                  <a:lnTo>
                    <a:pt x="18" y="2"/>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45" name="Freeform 86"/>
            <p:cNvSpPr>
              <a:spLocks noChangeAspect="1"/>
            </p:cNvSpPr>
            <p:nvPr/>
          </p:nvSpPr>
          <p:spPr bwMode="auto">
            <a:xfrm>
              <a:off x="3188" y="2878"/>
              <a:ext cx="17" cy="18"/>
            </a:xfrm>
            <a:custGeom>
              <a:avLst/>
              <a:gdLst>
                <a:gd name="T0" fmla="*/ 0 w 17"/>
                <a:gd name="T1" fmla="*/ 0 h 17"/>
                <a:gd name="T2" fmla="*/ 5 w 17"/>
                <a:gd name="T3" fmla="*/ 0 h 17"/>
                <a:gd name="T4" fmla="*/ 8 w 17"/>
                <a:gd name="T5" fmla="*/ 4 h 17"/>
                <a:gd name="T6" fmla="*/ 11 w 17"/>
                <a:gd name="T7" fmla="*/ 8 h 17"/>
                <a:gd name="T8" fmla="*/ 14 w 17"/>
                <a:gd name="T9" fmla="*/ 20 h 17"/>
                <a:gd name="T10" fmla="*/ 19 w 17"/>
                <a:gd name="T11" fmla="*/ 22 h 17"/>
                <a:gd name="T12" fmla="*/ 16 w 17"/>
                <a:gd name="T13" fmla="*/ 25 h 17"/>
                <a:gd name="T14" fmla="*/ 12 w 17"/>
                <a:gd name="T15" fmla="*/ 22 h 17"/>
                <a:gd name="T16" fmla="*/ 5 w 17"/>
                <a:gd name="T17" fmla="*/ 22 h 17"/>
                <a:gd name="T18" fmla="*/ 5 w 17"/>
                <a:gd name="T19" fmla="*/ 19 h 17"/>
                <a:gd name="T20" fmla="*/ 3 w 17"/>
                <a:gd name="T21" fmla="*/ 8 h 17"/>
                <a:gd name="T22" fmla="*/ 1 w 17"/>
                <a:gd name="T23" fmla="*/ 3 h 17"/>
                <a:gd name="T24" fmla="*/ 0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0"/>
                  </a:moveTo>
                  <a:lnTo>
                    <a:pt x="5" y="0"/>
                  </a:lnTo>
                  <a:lnTo>
                    <a:pt x="8" y="4"/>
                  </a:lnTo>
                  <a:lnTo>
                    <a:pt x="9" y="8"/>
                  </a:lnTo>
                  <a:lnTo>
                    <a:pt x="12" y="12"/>
                  </a:lnTo>
                  <a:lnTo>
                    <a:pt x="17" y="14"/>
                  </a:lnTo>
                  <a:lnTo>
                    <a:pt x="14" y="17"/>
                  </a:lnTo>
                  <a:lnTo>
                    <a:pt x="10" y="14"/>
                  </a:lnTo>
                  <a:lnTo>
                    <a:pt x="5" y="14"/>
                  </a:lnTo>
                  <a:lnTo>
                    <a:pt x="5" y="11"/>
                  </a:lnTo>
                  <a:lnTo>
                    <a:pt x="3" y="8"/>
                  </a:lnTo>
                  <a:lnTo>
                    <a:pt x="1" y="3"/>
                  </a:lnTo>
                  <a:lnTo>
                    <a:pt x="0" y="0"/>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46" name="Freeform 87"/>
            <p:cNvSpPr>
              <a:spLocks noChangeAspect="1"/>
            </p:cNvSpPr>
            <p:nvPr/>
          </p:nvSpPr>
          <p:spPr bwMode="auto">
            <a:xfrm>
              <a:off x="3188" y="2913"/>
              <a:ext cx="29" cy="13"/>
            </a:xfrm>
            <a:custGeom>
              <a:avLst/>
              <a:gdLst>
                <a:gd name="T0" fmla="*/ 2 w 26"/>
                <a:gd name="T1" fmla="*/ 4 h 13"/>
                <a:gd name="T2" fmla="*/ 3 w 26"/>
                <a:gd name="T3" fmla="*/ 3 h 13"/>
                <a:gd name="T4" fmla="*/ 19 w 26"/>
                <a:gd name="T5" fmla="*/ 0 h 13"/>
                <a:gd name="T6" fmla="*/ 32 w 26"/>
                <a:gd name="T7" fmla="*/ 1 h 13"/>
                <a:gd name="T8" fmla="*/ 61 w 26"/>
                <a:gd name="T9" fmla="*/ 9 h 13"/>
                <a:gd name="T10" fmla="*/ 68 w 26"/>
                <a:gd name="T11" fmla="*/ 11 h 13"/>
                <a:gd name="T12" fmla="*/ 61 w 26"/>
                <a:gd name="T13" fmla="*/ 14 h 13"/>
                <a:gd name="T14" fmla="*/ 29 w 26"/>
                <a:gd name="T15" fmla="*/ 14 h 13"/>
                <a:gd name="T16" fmla="*/ 15 w 26"/>
                <a:gd name="T17" fmla="*/ 15 h 13"/>
                <a:gd name="T18" fmla="*/ 2 w 26"/>
                <a:gd name="T19" fmla="*/ 12 h 13"/>
                <a:gd name="T20" fmla="*/ 0 w 26"/>
                <a:gd name="T21" fmla="*/ 5 h 13"/>
                <a:gd name="T22" fmla="*/ 2 w 26"/>
                <a:gd name="T23" fmla="*/ 4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13"/>
                <a:gd name="T38" fmla="*/ 26 w 26"/>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13">
                  <a:moveTo>
                    <a:pt x="2" y="4"/>
                  </a:moveTo>
                  <a:lnTo>
                    <a:pt x="3" y="3"/>
                  </a:lnTo>
                  <a:lnTo>
                    <a:pt x="8" y="0"/>
                  </a:lnTo>
                  <a:lnTo>
                    <a:pt x="13" y="1"/>
                  </a:lnTo>
                  <a:lnTo>
                    <a:pt x="23" y="7"/>
                  </a:lnTo>
                  <a:lnTo>
                    <a:pt x="26" y="9"/>
                  </a:lnTo>
                  <a:lnTo>
                    <a:pt x="23" y="12"/>
                  </a:lnTo>
                  <a:lnTo>
                    <a:pt x="11" y="12"/>
                  </a:lnTo>
                  <a:lnTo>
                    <a:pt x="6" y="13"/>
                  </a:lnTo>
                  <a:lnTo>
                    <a:pt x="2" y="10"/>
                  </a:lnTo>
                  <a:lnTo>
                    <a:pt x="0" y="5"/>
                  </a:lnTo>
                  <a:lnTo>
                    <a:pt x="2" y="4"/>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47" name="Freeform 88"/>
            <p:cNvSpPr>
              <a:spLocks noChangeAspect="1"/>
            </p:cNvSpPr>
            <p:nvPr/>
          </p:nvSpPr>
          <p:spPr bwMode="auto">
            <a:xfrm>
              <a:off x="3210" y="2991"/>
              <a:ext cx="14" cy="11"/>
            </a:xfrm>
            <a:custGeom>
              <a:avLst/>
              <a:gdLst>
                <a:gd name="T0" fmla="*/ 1 w 10"/>
                <a:gd name="T1" fmla="*/ 53 h 9"/>
                <a:gd name="T2" fmla="*/ 0 w 10"/>
                <a:gd name="T3" fmla="*/ 49 h 9"/>
                <a:gd name="T4" fmla="*/ 0 w 10"/>
                <a:gd name="T5" fmla="*/ 29 h 9"/>
                <a:gd name="T6" fmla="*/ 1 w 10"/>
                <a:gd name="T7" fmla="*/ 16 h 9"/>
                <a:gd name="T8" fmla="*/ 77 w 10"/>
                <a:gd name="T9" fmla="*/ 13 h 9"/>
                <a:gd name="T10" fmla="*/ 108 w 10"/>
                <a:gd name="T11" fmla="*/ 0 h 9"/>
                <a:gd name="T12" fmla="*/ 151 w 10"/>
                <a:gd name="T13" fmla="*/ 0 h 9"/>
                <a:gd name="T14" fmla="*/ 136 w 10"/>
                <a:gd name="T15" fmla="*/ 24 h 9"/>
                <a:gd name="T16" fmla="*/ 108 w 10"/>
                <a:gd name="T17" fmla="*/ 40 h 9"/>
                <a:gd name="T18" fmla="*/ 77 w 10"/>
                <a:gd name="T19" fmla="*/ 40 h 9"/>
                <a:gd name="T20" fmla="*/ 1 w 10"/>
                <a:gd name="T21" fmla="*/ 5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9"/>
                <a:gd name="T35" fmla="*/ 10 w 10"/>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9">
                  <a:moveTo>
                    <a:pt x="1" y="9"/>
                  </a:moveTo>
                  <a:lnTo>
                    <a:pt x="0" y="8"/>
                  </a:lnTo>
                  <a:lnTo>
                    <a:pt x="0" y="5"/>
                  </a:lnTo>
                  <a:lnTo>
                    <a:pt x="1" y="3"/>
                  </a:lnTo>
                  <a:lnTo>
                    <a:pt x="5" y="2"/>
                  </a:lnTo>
                  <a:lnTo>
                    <a:pt x="7" y="0"/>
                  </a:lnTo>
                  <a:lnTo>
                    <a:pt x="10" y="0"/>
                  </a:lnTo>
                  <a:lnTo>
                    <a:pt x="9" y="4"/>
                  </a:lnTo>
                  <a:lnTo>
                    <a:pt x="7" y="7"/>
                  </a:lnTo>
                  <a:lnTo>
                    <a:pt x="5" y="7"/>
                  </a:lnTo>
                  <a:lnTo>
                    <a:pt x="1" y="9"/>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48" name="Freeform 89"/>
            <p:cNvSpPr>
              <a:spLocks noChangeAspect="1"/>
            </p:cNvSpPr>
            <p:nvPr/>
          </p:nvSpPr>
          <p:spPr bwMode="auto">
            <a:xfrm>
              <a:off x="3390" y="3055"/>
              <a:ext cx="5" cy="13"/>
            </a:xfrm>
            <a:custGeom>
              <a:avLst/>
              <a:gdLst>
                <a:gd name="T0" fmla="*/ 1 w 5"/>
                <a:gd name="T1" fmla="*/ 11 h 11"/>
                <a:gd name="T2" fmla="*/ 2 w 5"/>
                <a:gd name="T3" fmla="*/ 0 h 11"/>
                <a:gd name="T4" fmla="*/ 7 w 5"/>
                <a:gd name="T5" fmla="*/ 1 h 11"/>
                <a:gd name="T6" fmla="*/ 5 w 5"/>
                <a:gd name="T7" fmla="*/ 21 h 11"/>
                <a:gd name="T8" fmla="*/ 1 w 5"/>
                <a:gd name="T9" fmla="*/ 48 h 11"/>
                <a:gd name="T10" fmla="*/ 0 w 5"/>
                <a:gd name="T11" fmla="*/ 48 h 11"/>
                <a:gd name="T12" fmla="*/ 1 w 5"/>
                <a:gd name="T13" fmla="*/ 11 h 11"/>
                <a:gd name="T14" fmla="*/ 0 60000 65536"/>
                <a:gd name="T15" fmla="*/ 0 60000 65536"/>
                <a:gd name="T16" fmla="*/ 0 60000 65536"/>
                <a:gd name="T17" fmla="*/ 0 60000 65536"/>
                <a:gd name="T18" fmla="*/ 0 60000 65536"/>
                <a:gd name="T19" fmla="*/ 0 60000 65536"/>
                <a:gd name="T20" fmla="*/ 0 60000 65536"/>
                <a:gd name="T21" fmla="*/ 0 w 5"/>
                <a:gd name="T22" fmla="*/ 0 h 11"/>
                <a:gd name="T23" fmla="*/ 5 w 5"/>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1">
                  <a:moveTo>
                    <a:pt x="1" y="2"/>
                  </a:moveTo>
                  <a:lnTo>
                    <a:pt x="2" y="0"/>
                  </a:lnTo>
                  <a:lnTo>
                    <a:pt x="5" y="1"/>
                  </a:lnTo>
                  <a:lnTo>
                    <a:pt x="3" y="5"/>
                  </a:lnTo>
                  <a:lnTo>
                    <a:pt x="1" y="11"/>
                  </a:lnTo>
                  <a:lnTo>
                    <a:pt x="0" y="11"/>
                  </a:lnTo>
                  <a:lnTo>
                    <a:pt x="1" y="2"/>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49" name="Freeform 90"/>
            <p:cNvSpPr>
              <a:spLocks noChangeAspect="1"/>
            </p:cNvSpPr>
            <p:nvPr/>
          </p:nvSpPr>
          <p:spPr bwMode="auto">
            <a:xfrm>
              <a:off x="3436" y="3060"/>
              <a:ext cx="15" cy="32"/>
            </a:xfrm>
            <a:custGeom>
              <a:avLst/>
              <a:gdLst>
                <a:gd name="T0" fmla="*/ 0 w 16"/>
                <a:gd name="T1" fmla="*/ 14 h 31"/>
                <a:gd name="T2" fmla="*/ 7 w 16"/>
                <a:gd name="T3" fmla="*/ 0 h 31"/>
                <a:gd name="T4" fmla="*/ 8 w 16"/>
                <a:gd name="T5" fmla="*/ 3 h 31"/>
                <a:gd name="T6" fmla="*/ 8 w 16"/>
                <a:gd name="T7" fmla="*/ 11 h 31"/>
                <a:gd name="T8" fmla="*/ 8 w 16"/>
                <a:gd name="T9" fmla="*/ 30 h 31"/>
                <a:gd name="T10" fmla="*/ 10 w 16"/>
                <a:gd name="T11" fmla="*/ 39 h 31"/>
                <a:gd name="T12" fmla="*/ 8 w 16"/>
                <a:gd name="T13" fmla="*/ 43 h 31"/>
                <a:gd name="T14" fmla="*/ 8 w 16"/>
                <a:gd name="T15" fmla="*/ 42 h 31"/>
                <a:gd name="T16" fmla="*/ 7 w 16"/>
                <a:gd name="T17" fmla="*/ 40 h 31"/>
                <a:gd name="T18" fmla="*/ 3 w 16"/>
                <a:gd name="T19" fmla="*/ 36 h 31"/>
                <a:gd name="T20" fmla="*/ 2 w 16"/>
                <a:gd name="T21" fmla="*/ 31 h 31"/>
                <a:gd name="T22" fmla="*/ 4 w 16"/>
                <a:gd name="T23" fmla="*/ 15 h 31"/>
                <a:gd name="T24" fmla="*/ 2 w 16"/>
                <a:gd name="T25" fmla="*/ 22 h 31"/>
                <a:gd name="T26" fmla="*/ 0 w 16"/>
                <a:gd name="T27" fmla="*/ 14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31"/>
                <a:gd name="T44" fmla="*/ 16 w 16"/>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31">
                  <a:moveTo>
                    <a:pt x="0" y="12"/>
                  </a:moveTo>
                  <a:lnTo>
                    <a:pt x="7" y="0"/>
                  </a:lnTo>
                  <a:lnTo>
                    <a:pt x="10" y="3"/>
                  </a:lnTo>
                  <a:lnTo>
                    <a:pt x="14" y="9"/>
                  </a:lnTo>
                  <a:lnTo>
                    <a:pt x="14" y="20"/>
                  </a:lnTo>
                  <a:lnTo>
                    <a:pt x="16" y="27"/>
                  </a:lnTo>
                  <a:lnTo>
                    <a:pt x="13" y="31"/>
                  </a:lnTo>
                  <a:lnTo>
                    <a:pt x="9" y="30"/>
                  </a:lnTo>
                  <a:lnTo>
                    <a:pt x="7" y="28"/>
                  </a:lnTo>
                  <a:lnTo>
                    <a:pt x="3" y="25"/>
                  </a:lnTo>
                  <a:lnTo>
                    <a:pt x="2" y="21"/>
                  </a:lnTo>
                  <a:lnTo>
                    <a:pt x="4" y="13"/>
                  </a:lnTo>
                  <a:lnTo>
                    <a:pt x="2" y="14"/>
                  </a:lnTo>
                  <a:lnTo>
                    <a:pt x="0" y="12"/>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50" name="Freeform 91"/>
            <p:cNvSpPr>
              <a:spLocks noChangeAspect="1"/>
            </p:cNvSpPr>
            <p:nvPr/>
          </p:nvSpPr>
          <p:spPr bwMode="auto">
            <a:xfrm>
              <a:off x="3432" y="3082"/>
              <a:ext cx="12" cy="14"/>
            </a:xfrm>
            <a:custGeom>
              <a:avLst/>
              <a:gdLst>
                <a:gd name="T0" fmla="*/ 2 w 13"/>
                <a:gd name="T1" fmla="*/ 4 h 14"/>
                <a:gd name="T2" fmla="*/ 0 w 13"/>
                <a:gd name="T3" fmla="*/ 1 h 14"/>
                <a:gd name="T4" fmla="*/ 2 w 13"/>
                <a:gd name="T5" fmla="*/ 0 h 14"/>
                <a:gd name="T6" fmla="*/ 6 w 13"/>
                <a:gd name="T7" fmla="*/ 5 h 14"/>
                <a:gd name="T8" fmla="*/ 6 w 13"/>
                <a:gd name="T9" fmla="*/ 9 h 14"/>
                <a:gd name="T10" fmla="*/ 6 w 13"/>
                <a:gd name="T11" fmla="*/ 11 h 14"/>
                <a:gd name="T12" fmla="*/ 7 w 13"/>
                <a:gd name="T13" fmla="*/ 16 h 14"/>
                <a:gd name="T14" fmla="*/ 6 w 13"/>
                <a:gd name="T15" fmla="*/ 16 h 14"/>
                <a:gd name="T16" fmla="*/ 6 w 13"/>
                <a:gd name="T17" fmla="*/ 11 h 14"/>
                <a:gd name="T18" fmla="*/ 4 w 13"/>
                <a:gd name="T19" fmla="*/ 9 h 14"/>
                <a:gd name="T20" fmla="*/ 2 w 13"/>
                <a:gd name="T21" fmla="*/ 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4"/>
                <a:gd name="T35" fmla="*/ 13 w 13"/>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4">
                  <a:moveTo>
                    <a:pt x="2" y="4"/>
                  </a:moveTo>
                  <a:lnTo>
                    <a:pt x="0" y="1"/>
                  </a:lnTo>
                  <a:lnTo>
                    <a:pt x="2" y="0"/>
                  </a:lnTo>
                  <a:lnTo>
                    <a:pt x="6" y="5"/>
                  </a:lnTo>
                  <a:lnTo>
                    <a:pt x="11" y="7"/>
                  </a:lnTo>
                  <a:lnTo>
                    <a:pt x="12" y="9"/>
                  </a:lnTo>
                  <a:lnTo>
                    <a:pt x="13" y="14"/>
                  </a:lnTo>
                  <a:lnTo>
                    <a:pt x="11" y="14"/>
                  </a:lnTo>
                  <a:lnTo>
                    <a:pt x="7" y="9"/>
                  </a:lnTo>
                  <a:lnTo>
                    <a:pt x="4" y="7"/>
                  </a:lnTo>
                  <a:lnTo>
                    <a:pt x="2" y="4"/>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51" name="Freeform 92"/>
            <p:cNvSpPr>
              <a:spLocks noChangeAspect="1"/>
            </p:cNvSpPr>
            <p:nvPr/>
          </p:nvSpPr>
          <p:spPr bwMode="auto">
            <a:xfrm>
              <a:off x="3426" y="3086"/>
              <a:ext cx="13" cy="27"/>
            </a:xfrm>
            <a:custGeom>
              <a:avLst/>
              <a:gdLst>
                <a:gd name="T0" fmla="*/ 11 w 11"/>
                <a:gd name="T1" fmla="*/ 0 h 23"/>
                <a:gd name="T2" fmla="*/ 15 w 11"/>
                <a:gd name="T3" fmla="*/ 1 h 23"/>
                <a:gd name="T4" fmla="*/ 48 w 11"/>
                <a:gd name="T5" fmla="*/ 40 h 23"/>
                <a:gd name="T6" fmla="*/ 48 w 11"/>
                <a:gd name="T7" fmla="*/ 55 h 23"/>
                <a:gd name="T8" fmla="*/ 46 w 11"/>
                <a:gd name="T9" fmla="*/ 73 h 23"/>
                <a:gd name="T10" fmla="*/ 39 w 11"/>
                <a:gd name="T11" fmla="*/ 87 h 23"/>
                <a:gd name="T12" fmla="*/ 21 w 11"/>
                <a:gd name="T13" fmla="*/ 89 h 23"/>
                <a:gd name="T14" fmla="*/ 11 w 11"/>
                <a:gd name="T15" fmla="*/ 87 h 23"/>
                <a:gd name="T16" fmla="*/ 0 w 11"/>
                <a:gd name="T17" fmla="*/ 73 h 23"/>
                <a:gd name="T18" fmla="*/ 0 w 11"/>
                <a:gd name="T19" fmla="*/ 55 h 23"/>
                <a:gd name="T20" fmla="*/ 0 w 11"/>
                <a:gd name="T21" fmla="*/ 40 h 23"/>
                <a:gd name="T22" fmla="*/ 11 w 11"/>
                <a:gd name="T23" fmla="*/ 58 h 23"/>
                <a:gd name="T24" fmla="*/ 15 w 11"/>
                <a:gd name="T25" fmla="*/ 58 h 23"/>
                <a:gd name="T26" fmla="*/ 21 w 11"/>
                <a:gd name="T27" fmla="*/ 31 h 23"/>
                <a:gd name="T28" fmla="*/ 15 w 11"/>
                <a:gd name="T29" fmla="*/ 31 h 23"/>
                <a:gd name="T30" fmla="*/ 11 w 11"/>
                <a:gd name="T31" fmla="*/ 15 h 23"/>
                <a:gd name="T32" fmla="*/ 11 w 11"/>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23"/>
                <a:gd name="T53" fmla="*/ 11 w 11"/>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23">
                  <a:moveTo>
                    <a:pt x="2" y="0"/>
                  </a:moveTo>
                  <a:lnTo>
                    <a:pt x="4" y="1"/>
                  </a:lnTo>
                  <a:lnTo>
                    <a:pt x="11" y="10"/>
                  </a:lnTo>
                  <a:lnTo>
                    <a:pt x="11" y="14"/>
                  </a:lnTo>
                  <a:lnTo>
                    <a:pt x="10" y="18"/>
                  </a:lnTo>
                  <a:lnTo>
                    <a:pt x="9" y="22"/>
                  </a:lnTo>
                  <a:lnTo>
                    <a:pt x="5" y="23"/>
                  </a:lnTo>
                  <a:lnTo>
                    <a:pt x="2" y="22"/>
                  </a:lnTo>
                  <a:lnTo>
                    <a:pt x="0" y="18"/>
                  </a:lnTo>
                  <a:lnTo>
                    <a:pt x="0" y="14"/>
                  </a:lnTo>
                  <a:lnTo>
                    <a:pt x="0" y="10"/>
                  </a:lnTo>
                  <a:lnTo>
                    <a:pt x="2" y="15"/>
                  </a:lnTo>
                  <a:lnTo>
                    <a:pt x="4" y="15"/>
                  </a:lnTo>
                  <a:lnTo>
                    <a:pt x="5" y="8"/>
                  </a:lnTo>
                  <a:lnTo>
                    <a:pt x="4" y="8"/>
                  </a:lnTo>
                  <a:lnTo>
                    <a:pt x="2" y="4"/>
                  </a:lnTo>
                  <a:lnTo>
                    <a:pt x="2" y="0"/>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52" name="Freeform 93"/>
            <p:cNvSpPr>
              <a:spLocks noChangeAspect="1"/>
            </p:cNvSpPr>
            <p:nvPr/>
          </p:nvSpPr>
          <p:spPr bwMode="auto">
            <a:xfrm>
              <a:off x="3322" y="3119"/>
              <a:ext cx="21" cy="31"/>
            </a:xfrm>
            <a:custGeom>
              <a:avLst/>
              <a:gdLst>
                <a:gd name="T0" fmla="*/ 0 w 16"/>
                <a:gd name="T1" fmla="*/ 50 h 28"/>
                <a:gd name="T2" fmla="*/ 1 w 16"/>
                <a:gd name="T3" fmla="*/ 50 h 28"/>
                <a:gd name="T4" fmla="*/ 21 w 16"/>
                <a:gd name="T5" fmla="*/ 47 h 28"/>
                <a:gd name="T6" fmla="*/ 1 w 16"/>
                <a:gd name="T7" fmla="*/ 31 h 28"/>
                <a:gd name="T8" fmla="*/ 84 w 16"/>
                <a:gd name="T9" fmla="*/ 16 h 28"/>
                <a:gd name="T10" fmla="*/ 94 w 16"/>
                <a:gd name="T11" fmla="*/ 0 h 28"/>
                <a:gd name="T12" fmla="*/ 123 w 16"/>
                <a:gd name="T13" fmla="*/ 0 h 28"/>
                <a:gd name="T14" fmla="*/ 144 w 16"/>
                <a:gd name="T15" fmla="*/ 2 h 28"/>
                <a:gd name="T16" fmla="*/ 144 w 16"/>
                <a:gd name="T17" fmla="*/ 33 h 28"/>
                <a:gd name="T18" fmla="*/ 54 w 16"/>
                <a:gd name="T19" fmla="*/ 68 h 28"/>
                <a:gd name="T20" fmla="*/ 0 w 16"/>
                <a:gd name="T21" fmla="*/ 55 h 28"/>
                <a:gd name="T22" fmla="*/ 0 w 16"/>
                <a:gd name="T23" fmla="*/ 5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28"/>
                <a:gd name="T38" fmla="*/ 16 w 16"/>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28">
                  <a:moveTo>
                    <a:pt x="0" y="21"/>
                  </a:moveTo>
                  <a:lnTo>
                    <a:pt x="1" y="21"/>
                  </a:lnTo>
                  <a:lnTo>
                    <a:pt x="2" y="19"/>
                  </a:lnTo>
                  <a:lnTo>
                    <a:pt x="1" y="13"/>
                  </a:lnTo>
                  <a:lnTo>
                    <a:pt x="9" y="7"/>
                  </a:lnTo>
                  <a:lnTo>
                    <a:pt x="11" y="0"/>
                  </a:lnTo>
                  <a:lnTo>
                    <a:pt x="14" y="0"/>
                  </a:lnTo>
                  <a:lnTo>
                    <a:pt x="16" y="2"/>
                  </a:lnTo>
                  <a:lnTo>
                    <a:pt x="16" y="14"/>
                  </a:lnTo>
                  <a:lnTo>
                    <a:pt x="6" y="28"/>
                  </a:lnTo>
                  <a:lnTo>
                    <a:pt x="0" y="23"/>
                  </a:lnTo>
                  <a:lnTo>
                    <a:pt x="0" y="21"/>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53" name="Freeform 94"/>
            <p:cNvSpPr>
              <a:spLocks noChangeAspect="1"/>
            </p:cNvSpPr>
            <p:nvPr/>
          </p:nvSpPr>
          <p:spPr bwMode="auto">
            <a:xfrm>
              <a:off x="1496" y="2519"/>
              <a:ext cx="75" cy="136"/>
            </a:xfrm>
            <a:custGeom>
              <a:avLst/>
              <a:gdLst>
                <a:gd name="T0" fmla="*/ 28 w 68"/>
                <a:gd name="T1" fmla="*/ 0 h 125"/>
                <a:gd name="T2" fmla="*/ 15 w 68"/>
                <a:gd name="T3" fmla="*/ 3 h 125"/>
                <a:gd name="T4" fmla="*/ 28 w 68"/>
                <a:gd name="T5" fmla="*/ 13 h 125"/>
                <a:gd name="T6" fmla="*/ 38 w 68"/>
                <a:gd name="T7" fmla="*/ 16 h 125"/>
                <a:gd name="T8" fmla="*/ 46 w 68"/>
                <a:gd name="T9" fmla="*/ 22 h 125"/>
                <a:gd name="T10" fmla="*/ 38 w 68"/>
                <a:gd name="T11" fmla="*/ 22 h 125"/>
                <a:gd name="T12" fmla="*/ 29 w 68"/>
                <a:gd name="T13" fmla="*/ 32 h 125"/>
                <a:gd name="T14" fmla="*/ 28 w 68"/>
                <a:gd name="T15" fmla="*/ 50 h 125"/>
                <a:gd name="T16" fmla="*/ 15 w 68"/>
                <a:gd name="T17" fmla="*/ 59 h 125"/>
                <a:gd name="T18" fmla="*/ 3 w 68"/>
                <a:gd name="T19" fmla="*/ 121 h 125"/>
                <a:gd name="T20" fmla="*/ 1 w 68"/>
                <a:gd name="T21" fmla="*/ 115 h 125"/>
                <a:gd name="T22" fmla="*/ 0 w 68"/>
                <a:gd name="T23" fmla="*/ 121 h 125"/>
                <a:gd name="T24" fmla="*/ 0 w 68"/>
                <a:gd name="T25" fmla="*/ 139 h 125"/>
                <a:gd name="T26" fmla="*/ 3 w 68"/>
                <a:gd name="T27" fmla="*/ 208 h 125"/>
                <a:gd name="T28" fmla="*/ 14 w 68"/>
                <a:gd name="T29" fmla="*/ 230 h 125"/>
                <a:gd name="T30" fmla="*/ 28 w 68"/>
                <a:gd name="T31" fmla="*/ 248 h 125"/>
                <a:gd name="T32" fmla="*/ 38 w 68"/>
                <a:gd name="T33" fmla="*/ 261 h 125"/>
                <a:gd name="T34" fmla="*/ 62 w 68"/>
                <a:gd name="T35" fmla="*/ 267 h 125"/>
                <a:gd name="T36" fmla="*/ 82 w 68"/>
                <a:gd name="T37" fmla="*/ 267 h 125"/>
                <a:gd name="T38" fmla="*/ 116 w 68"/>
                <a:gd name="T39" fmla="*/ 248 h 125"/>
                <a:gd name="T40" fmla="*/ 141 w 68"/>
                <a:gd name="T41" fmla="*/ 236 h 125"/>
                <a:gd name="T42" fmla="*/ 157 w 68"/>
                <a:gd name="T43" fmla="*/ 210 h 125"/>
                <a:gd name="T44" fmla="*/ 158 w 68"/>
                <a:gd name="T45" fmla="*/ 185 h 125"/>
                <a:gd name="T46" fmla="*/ 159 w 68"/>
                <a:gd name="T47" fmla="*/ 158 h 125"/>
                <a:gd name="T48" fmla="*/ 158 w 68"/>
                <a:gd name="T49" fmla="*/ 148 h 125"/>
                <a:gd name="T50" fmla="*/ 149 w 68"/>
                <a:gd name="T51" fmla="*/ 145 h 125"/>
                <a:gd name="T52" fmla="*/ 135 w 68"/>
                <a:gd name="T53" fmla="*/ 109 h 125"/>
                <a:gd name="T54" fmla="*/ 128 w 68"/>
                <a:gd name="T55" fmla="*/ 97 h 125"/>
                <a:gd name="T56" fmla="*/ 116 w 68"/>
                <a:gd name="T57" fmla="*/ 89 h 125"/>
                <a:gd name="T58" fmla="*/ 114 w 68"/>
                <a:gd name="T59" fmla="*/ 77 h 125"/>
                <a:gd name="T60" fmla="*/ 108 w 68"/>
                <a:gd name="T61" fmla="*/ 70 h 125"/>
                <a:gd name="T62" fmla="*/ 93 w 68"/>
                <a:gd name="T63" fmla="*/ 58 h 125"/>
                <a:gd name="T64" fmla="*/ 90 w 68"/>
                <a:gd name="T65" fmla="*/ 42 h 125"/>
                <a:gd name="T66" fmla="*/ 62 w 68"/>
                <a:gd name="T67" fmla="*/ 16 h 125"/>
                <a:gd name="T68" fmla="*/ 47 w 68"/>
                <a:gd name="T69" fmla="*/ 3 h 125"/>
                <a:gd name="T70" fmla="*/ 38 w 68"/>
                <a:gd name="T71" fmla="*/ 0 h 125"/>
                <a:gd name="T72" fmla="*/ 28 w 68"/>
                <a:gd name="T73" fmla="*/ 0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
                <a:gd name="T112" fmla="*/ 0 h 125"/>
                <a:gd name="T113" fmla="*/ 68 w 68"/>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 h="125">
                  <a:moveTo>
                    <a:pt x="11" y="0"/>
                  </a:moveTo>
                  <a:lnTo>
                    <a:pt x="7" y="3"/>
                  </a:lnTo>
                  <a:lnTo>
                    <a:pt x="11" y="5"/>
                  </a:lnTo>
                  <a:lnTo>
                    <a:pt x="16" y="8"/>
                  </a:lnTo>
                  <a:lnTo>
                    <a:pt x="19" y="11"/>
                  </a:lnTo>
                  <a:lnTo>
                    <a:pt x="16" y="11"/>
                  </a:lnTo>
                  <a:lnTo>
                    <a:pt x="12" y="15"/>
                  </a:lnTo>
                  <a:lnTo>
                    <a:pt x="11" y="23"/>
                  </a:lnTo>
                  <a:lnTo>
                    <a:pt x="7" y="28"/>
                  </a:lnTo>
                  <a:lnTo>
                    <a:pt x="3" y="56"/>
                  </a:lnTo>
                  <a:lnTo>
                    <a:pt x="1" y="54"/>
                  </a:lnTo>
                  <a:lnTo>
                    <a:pt x="0" y="56"/>
                  </a:lnTo>
                  <a:lnTo>
                    <a:pt x="0" y="65"/>
                  </a:lnTo>
                  <a:lnTo>
                    <a:pt x="3" y="98"/>
                  </a:lnTo>
                  <a:lnTo>
                    <a:pt x="6" y="107"/>
                  </a:lnTo>
                  <a:lnTo>
                    <a:pt x="11" y="116"/>
                  </a:lnTo>
                  <a:lnTo>
                    <a:pt x="16" y="122"/>
                  </a:lnTo>
                  <a:lnTo>
                    <a:pt x="26" y="125"/>
                  </a:lnTo>
                  <a:lnTo>
                    <a:pt x="34" y="125"/>
                  </a:lnTo>
                  <a:lnTo>
                    <a:pt x="49" y="116"/>
                  </a:lnTo>
                  <a:lnTo>
                    <a:pt x="59" y="110"/>
                  </a:lnTo>
                  <a:lnTo>
                    <a:pt x="66" y="99"/>
                  </a:lnTo>
                  <a:lnTo>
                    <a:pt x="67" y="85"/>
                  </a:lnTo>
                  <a:lnTo>
                    <a:pt x="68" y="74"/>
                  </a:lnTo>
                  <a:lnTo>
                    <a:pt x="67" y="69"/>
                  </a:lnTo>
                  <a:lnTo>
                    <a:pt x="63" y="68"/>
                  </a:lnTo>
                  <a:lnTo>
                    <a:pt x="57" y="51"/>
                  </a:lnTo>
                  <a:lnTo>
                    <a:pt x="54" y="45"/>
                  </a:lnTo>
                  <a:lnTo>
                    <a:pt x="49" y="41"/>
                  </a:lnTo>
                  <a:lnTo>
                    <a:pt x="48" y="36"/>
                  </a:lnTo>
                  <a:lnTo>
                    <a:pt x="45" y="33"/>
                  </a:lnTo>
                  <a:lnTo>
                    <a:pt x="39" y="27"/>
                  </a:lnTo>
                  <a:lnTo>
                    <a:pt x="38" y="20"/>
                  </a:lnTo>
                  <a:lnTo>
                    <a:pt x="26" y="8"/>
                  </a:lnTo>
                  <a:lnTo>
                    <a:pt x="20" y="3"/>
                  </a:lnTo>
                  <a:lnTo>
                    <a:pt x="16" y="0"/>
                  </a:lnTo>
                  <a:lnTo>
                    <a:pt x="11" y="0"/>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54" name="Freeform 95"/>
            <p:cNvSpPr>
              <a:spLocks noChangeAspect="1"/>
            </p:cNvSpPr>
            <p:nvPr/>
          </p:nvSpPr>
          <p:spPr bwMode="auto">
            <a:xfrm>
              <a:off x="2223" y="2047"/>
              <a:ext cx="260" cy="323"/>
            </a:xfrm>
            <a:custGeom>
              <a:avLst/>
              <a:gdLst>
                <a:gd name="T0" fmla="*/ 200 w 233"/>
                <a:gd name="T1" fmla="*/ 61 h 288"/>
                <a:gd name="T2" fmla="*/ 218 w 233"/>
                <a:gd name="T3" fmla="*/ 112 h 288"/>
                <a:gd name="T4" fmla="*/ 268 w 233"/>
                <a:gd name="T5" fmla="*/ 153 h 288"/>
                <a:gd name="T6" fmla="*/ 337 w 233"/>
                <a:gd name="T7" fmla="*/ 164 h 288"/>
                <a:gd name="T8" fmla="*/ 359 w 233"/>
                <a:gd name="T9" fmla="*/ 196 h 288"/>
                <a:gd name="T10" fmla="*/ 373 w 233"/>
                <a:gd name="T11" fmla="*/ 232 h 288"/>
                <a:gd name="T12" fmla="*/ 324 w 233"/>
                <a:gd name="T13" fmla="*/ 250 h 288"/>
                <a:gd name="T14" fmla="*/ 304 w 233"/>
                <a:gd name="T15" fmla="*/ 280 h 288"/>
                <a:gd name="T16" fmla="*/ 326 w 233"/>
                <a:gd name="T17" fmla="*/ 304 h 288"/>
                <a:gd name="T18" fmla="*/ 401 w 233"/>
                <a:gd name="T19" fmla="*/ 370 h 288"/>
                <a:gd name="T20" fmla="*/ 463 w 233"/>
                <a:gd name="T21" fmla="*/ 443 h 288"/>
                <a:gd name="T22" fmla="*/ 503 w 233"/>
                <a:gd name="T23" fmla="*/ 490 h 288"/>
                <a:gd name="T24" fmla="*/ 511 w 233"/>
                <a:gd name="T25" fmla="*/ 510 h 288"/>
                <a:gd name="T26" fmla="*/ 549 w 233"/>
                <a:gd name="T27" fmla="*/ 545 h 288"/>
                <a:gd name="T28" fmla="*/ 587 w 233"/>
                <a:gd name="T29" fmla="*/ 628 h 288"/>
                <a:gd name="T30" fmla="*/ 585 w 233"/>
                <a:gd name="T31" fmla="*/ 703 h 288"/>
                <a:gd name="T32" fmla="*/ 538 w 233"/>
                <a:gd name="T33" fmla="*/ 721 h 288"/>
                <a:gd name="T34" fmla="*/ 495 w 233"/>
                <a:gd name="T35" fmla="*/ 717 h 288"/>
                <a:gd name="T36" fmla="*/ 463 w 233"/>
                <a:gd name="T37" fmla="*/ 756 h 288"/>
                <a:gd name="T38" fmla="*/ 406 w 233"/>
                <a:gd name="T39" fmla="*/ 727 h 288"/>
                <a:gd name="T40" fmla="*/ 422 w 233"/>
                <a:gd name="T41" fmla="*/ 707 h 288"/>
                <a:gd name="T42" fmla="*/ 431 w 233"/>
                <a:gd name="T43" fmla="*/ 612 h 288"/>
                <a:gd name="T44" fmla="*/ 406 w 233"/>
                <a:gd name="T45" fmla="*/ 585 h 288"/>
                <a:gd name="T46" fmla="*/ 376 w 233"/>
                <a:gd name="T47" fmla="*/ 567 h 288"/>
                <a:gd name="T48" fmla="*/ 367 w 233"/>
                <a:gd name="T49" fmla="*/ 495 h 288"/>
                <a:gd name="T50" fmla="*/ 352 w 233"/>
                <a:gd name="T51" fmla="*/ 442 h 288"/>
                <a:gd name="T52" fmla="*/ 324 w 233"/>
                <a:gd name="T53" fmla="*/ 418 h 288"/>
                <a:gd name="T54" fmla="*/ 289 w 233"/>
                <a:gd name="T55" fmla="*/ 370 h 288"/>
                <a:gd name="T56" fmla="*/ 237 w 233"/>
                <a:gd name="T57" fmla="*/ 373 h 288"/>
                <a:gd name="T58" fmla="*/ 214 w 233"/>
                <a:gd name="T59" fmla="*/ 404 h 288"/>
                <a:gd name="T60" fmla="*/ 171 w 233"/>
                <a:gd name="T61" fmla="*/ 405 h 288"/>
                <a:gd name="T62" fmla="*/ 137 w 233"/>
                <a:gd name="T63" fmla="*/ 386 h 288"/>
                <a:gd name="T64" fmla="*/ 81 w 233"/>
                <a:gd name="T65" fmla="*/ 421 h 288"/>
                <a:gd name="T66" fmla="*/ 64 w 233"/>
                <a:gd name="T67" fmla="*/ 433 h 288"/>
                <a:gd name="T68" fmla="*/ 71 w 233"/>
                <a:gd name="T69" fmla="*/ 354 h 288"/>
                <a:gd name="T70" fmla="*/ 81 w 233"/>
                <a:gd name="T71" fmla="*/ 312 h 288"/>
                <a:gd name="T72" fmla="*/ 73 w 233"/>
                <a:gd name="T73" fmla="*/ 250 h 288"/>
                <a:gd name="T74" fmla="*/ 32 w 233"/>
                <a:gd name="T75" fmla="*/ 248 h 288"/>
                <a:gd name="T76" fmla="*/ 19 w 233"/>
                <a:gd name="T77" fmla="*/ 186 h 288"/>
                <a:gd name="T78" fmla="*/ 0 w 233"/>
                <a:gd name="T79" fmla="*/ 174 h 288"/>
                <a:gd name="T80" fmla="*/ 3 w 233"/>
                <a:gd name="T81" fmla="*/ 153 h 288"/>
                <a:gd name="T82" fmla="*/ 35 w 233"/>
                <a:gd name="T83" fmla="*/ 142 h 288"/>
                <a:gd name="T84" fmla="*/ 71 w 233"/>
                <a:gd name="T85" fmla="*/ 92 h 288"/>
                <a:gd name="T86" fmla="*/ 86 w 233"/>
                <a:gd name="T87" fmla="*/ 117 h 288"/>
                <a:gd name="T88" fmla="*/ 125 w 233"/>
                <a:gd name="T89" fmla="*/ 82 h 288"/>
                <a:gd name="T90" fmla="*/ 118 w 233"/>
                <a:gd name="T91" fmla="*/ 13 h 288"/>
                <a:gd name="T92" fmla="*/ 155 w 233"/>
                <a:gd name="T93" fmla="*/ 2 h 2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3"/>
                <a:gd name="T142" fmla="*/ 0 h 288"/>
                <a:gd name="T143" fmla="*/ 233 w 233"/>
                <a:gd name="T144" fmla="*/ 288 h 2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3" h="288">
                  <a:moveTo>
                    <a:pt x="62" y="2"/>
                  </a:moveTo>
                  <a:lnTo>
                    <a:pt x="69" y="11"/>
                  </a:lnTo>
                  <a:lnTo>
                    <a:pt x="79" y="23"/>
                  </a:lnTo>
                  <a:lnTo>
                    <a:pt x="85" y="29"/>
                  </a:lnTo>
                  <a:lnTo>
                    <a:pt x="88" y="34"/>
                  </a:lnTo>
                  <a:lnTo>
                    <a:pt x="87" y="42"/>
                  </a:lnTo>
                  <a:lnTo>
                    <a:pt x="87" y="47"/>
                  </a:lnTo>
                  <a:lnTo>
                    <a:pt x="96" y="56"/>
                  </a:lnTo>
                  <a:lnTo>
                    <a:pt x="107" y="58"/>
                  </a:lnTo>
                  <a:lnTo>
                    <a:pt x="118" y="54"/>
                  </a:lnTo>
                  <a:lnTo>
                    <a:pt x="127" y="56"/>
                  </a:lnTo>
                  <a:lnTo>
                    <a:pt x="134" y="62"/>
                  </a:lnTo>
                  <a:lnTo>
                    <a:pt x="138" y="67"/>
                  </a:lnTo>
                  <a:lnTo>
                    <a:pt x="138" y="71"/>
                  </a:lnTo>
                  <a:lnTo>
                    <a:pt x="143" y="75"/>
                  </a:lnTo>
                  <a:lnTo>
                    <a:pt x="145" y="80"/>
                  </a:lnTo>
                  <a:lnTo>
                    <a:pt x="148" y="84"/>
                  </a:lnTo>
                  <a:lnTo>
                    <a:pt x="148" y="89"/>
                  </a:lnTo>
                  <a:lnTo>
                    <a:pt x="139" y="98"/>
                  </a:lnTo>
                  <a:lnTo>
                    <a:pt x="135" y="98"/>
                  </a:lnTo>
                  <a:lnTo>
                    <a:pt x="129" y="96"/>
                  </a:lnTo>
                  <a:lnTo>
                    <a:pt x="125" y="98"/>
                  </a:lnTo>
                  <a:lnTo>
                    <a:pt x="122" y="102"/>
                  </a:lnTo>
                  <a:lnTo>
                    <a:pt x="121" y="107"/>
                  </a:lnTo>
                  <a:lnTo>
                    <a:pt x="121" y="110"/>
                  </a:lnTo>
                  <a:lnTo>
                    <a:pt x="125" y="112"/>
                  </a:lnTo>
                  <a:lnTo>
                    <a:pt x="130" y="116"/>
                  </a:lnTo>
                  <a:lnTo>
                    <a:pt x="140" y="121"/>
                  </a:lnTo>
                  <a:lnTo>
                    <a:pt x="157" y="132"/>
                  </a:lnTo>
                  <a:lnTo>
                    <a:pt x="159" y="141"/>
                  </a:lnTo>
                  <a:lnTo>
                    <a:pt x="172" y="153"/>
                  </a:lnTo>
                  <a:lnTo>
                    <a:pt x="174" y="159"/>
                  </a:lnTo>
                  <a:lnTo>
                    <a:pt x="183" y="169"/>
                  </a:lnTo>
                  <a:lnTo>
                    <a:pt x="187" y="170"/>
                  </a:lnTo>
                  <a:lnTo>
                    <a:pt x="197" y="178"/>
                  </a:lnTo>
                  <a:lnTo>
                    <a:pt x="200" y="186"/>
                  </a:lnTo>
                  <a:lnTo>
                    <a:pt x="202" y="193"/>
                  </a:lnTo>
                  <a:lnTo>
                    <a:pt x="201" y="195"/>
                  </a:lnTo>
                  <a:lnTo>
                    <a:pt x="202" y="195"/>
                  </a:lnTo>
                  <a:lnTo>
                    <a:pt x="205" y="202"/>
                  </a:lnTo>
                  <a:lnTo>
                    <a:pt x="210" y="202"/>
                  </a:lnTo>
                  <a:lnTo>
                    <a:pt x="218" y="207"/>
                  </a:lnTo>
                  <a:lnTo>
                    <a:pt x="223" y="212"/>
                  </a:lnTo>
                  <a:lnTo>
                    <a:pt x="225" y="224"/>
                  </a:lnTo>
                  <a:lnTo>
                    <a:pt x="233" y="239"/>
                  </a:lnTo>
                  <a:lnTo>
                    <a:pt x="233" y="244"/>
                  </a:lnTo>
                  <a:lnTo>
                    <a:pt x="233" y="263"/>
                  </a:lnTo>
                  <a:lnTo>
                    <a:pt x="232" y="267"/>
                  </a:lnTo>
                  <a:lnTo>
                    <a:pt x="224" y="272"/>
                  </a:lnTo>
                  <a:lnTo>
                    <a:pt x="219" y="275"/>
                  </a:lnTo>
                  <a:lnTo>
                    <a:pt x="214" y="275"/>
                  </a:lnTo>
                  <a:lnTo>
                    <a:pt x="210" y="270"/>
                  </a:lnTo>
                  <a:lnTo>
                    <a:pt x="205" y="270"/>
                  </a:lnTo>
                  <a:lnTo>
                    <a:pt x="197" y="272"/>
                  </a:lnTo>
                  <a:lnTo>
                    <a:pt x="188" y="277"/>
                  </a:lnTo>
                  <a:lnTo>
                    <a:pt x="188" y="286"/>
                  </a:lnTo>
                  <a:lnTo>
                    <a:pt x="183" y="288"/>
                  </a:lnTo>
                  <a:lnTo>
                    <a:pt x="177" y="285"/>
                  </a:lnTo>
                  <a:lnTo>
                    <a:pt x="167" y="283"/>
                  </a:lnTo>
                  <a:lnTo>
                    <a:pt x="162" y="277"/>
                  </a:lnTo>
                  <a:lnTo>
                    <a:pt x="162" y="276"/>
                  </a:lnTo>
                  <a:lnTo>
                    <a:pt x="164" y="276"/>
                  </a:lnTo>
                  <a:lnTo>
                    <a:pt x="168" y="270"/>
                  </a:lnTo>
                  <a:lnTo>
                    <a:pt x="168" y="244"/>
                  </a:lnTo>
                  <a:lnTo>
                    <a:pt x="171" y="239"/>
                  </a:lnTo>
                  <a:lnTo>
                    <a:pt x="171" y="233"/>
                  </a:lnTo>
                  <a:lnTo>
                    <a:pt x="169" y="230"/>
                  </a:lnTo>
                  <a:lnTo>
                    <a:pt x="167" y="226"/>
                  </a:lnTo>
                  <a:lnTo>
                    <a:pt x="162" y="223"/>
                  </a:lnTo>
                  <a:lnTo>
                    <a:pt x="160" y="219"/>
                  </a:lnTo>
                  <a:lnTo>
                    <a:pt x="155" y="219"/>
                  </a:lnTo>
                  <a:lnTo>
                    <a:pt x="150" y="215"/>
                  </a:lnTo>
                  <a:lnTo>
                    <a:pt x="146" y="210"/>
                  </a:lnTo>
                  <a:lnTo>
                    <a:pt x="144" y="204"/>
                  </a:lnTo>
                  <a:lnTo>
                    <a:pt x="145" y="188"/>
                  </a:lnTo>
                  <a:lnTo>
                    <a:pt x="144" y="181"/>
                  </a:lnTo>
                  <a:lnTo>
                    <a:pt x="141" y="173"/>
                  </a:lnTo>
                  <a:lnTo>
                    <a:pt x="139" y="168"/>
                  </a:lnTo>
                  <a:lnTo>
                    <a:pt x="135" y="165"/>
                  </a:lnTo>
                  <a:lnTo>
                    <a:pt x="134" y="160"/>
                  </a:lnTo>
                  <a:lnTo>
                    <a:pt x="129" y="159"/>
                  </a:lnTo>
                  <a:lnTo>
                    <a:pt x="125" y="154"/>
                  </a:lnTo>
                  <a:lnTo>
                    <a:pt x="121" y="150"/>
                  </a:lnTo>
                  <a:lnTo>
                    <a:pt x="115" y="141"/>
                  </a:lnTo>
                  <a:lnTo>
                    <a:pt x="107" y="141"/>
                  </a:lnTo>
                  <a:lnTo>
                    <a:pt x="101" y="141"/>
                  </a:lnTo>
                  <a:lnTo>
                    <a:pt x="94" y="142"/>
                  </a:lnTo>
                  <a:lnTo>
                    <a:pt x="92" y="149"/>
                  </a:lnTo>
                  <a:lnTo>
                    <a:pt x="89" y="151"/>
                  </a:lnTo>
                  <a:lnTo>
                    <a:pt x="85" y="153"/>
                  </a:lnTo>
                  <a:lnTo>
                    <a:pt x="78" y="156"/>
                  </a:lnTo>
                  <a:lnTo>
                    <a:pt x="73" y="156"/>
                  </a:lnTo>
                  <a:lnTo>
                    <a:pt x="68" y="154"/>
                  </a:lnTo>
                  <a:lnTo>
                    <a:pt x="64" y="147"/>
                  </a:lnTo>
                  <a:lnTo>
                    <a:pt x="60" y="146"/>
                  </a:lnTo>
                  <a:lnTo>
                    <a:pt x="55" y="147"/>
                  </a:lnTo>
                  <a:lnTo>
                    <a:pt x="47" y="150"/>
                  </a:lnTo>
                  <a:lnTo>
                    <a:pt x="39" y="158"/>
                  </a:lnTo>
                  <a:lnTo>
                    <a:pt x="32" y="160"/>
                  </a:lnTo>
                  <a:lnTo>
                    <a:pt x="28" y="167"/>
                  </a:lnTo>
                  <a:lnTo>
                    <a:pt x="25" y="168"/>
                  </a:lnTo>
                  <a:lnTo>
                    <a:pt x="25" y="165"/>
                  </a:lnTo>
                  <a:lnTo>
                    <a:pt x="23" y="158"/>
                  </a:lnTo>
                  <a:lnTo>
                    <a:pt x="27" y="150"/>
                  </a:lnTo>
                  <a:lnTo>
                    <a:pt x="28" y="135"/>
                  </a:lnTo>
                  <a:lnTo>
                    <a:pt x="31" y="128"/>
                  </a:lnTo>
                  <a:lnTo>
                    <a:pt x="31" y="123"/>
                  </a:lnTo>
                  <a:lnTo>
                    <a:pt x="32" y="119"/>
                  </a:lnTo>
                  <a:lnTo>
                    <a:pt x="29" y="109"/>
                  </a:lnTo>
                  <a:lnTo>
                    <a:pt x="32" y="99"/>
                  </a:lnTo>
                  <a:lnTo>
                    <a:pt x="29" y="96"/>
                  </a:lnTo>
                  <a:lnTo>
                    <a:pt x="18" y="98"/>
                  </a:lnTo>
                  <a:lnTo>
                    <a:pt x="14" y="96"/>
                  </a:lnTo>
                  <a:lnTo>
                    <a:pt x="13" y="95"/>
                  </a:lnTo>
                  <a:lnTo>
                    <a:pt x="13" y="85"/>
                  </a:lnTo>
                  <a:lnTo>
                    <a:pt x="10" y="76"/>
                  </a:lnTo>
                  <a:lnTo>
                    <a:pt x="8" y="71"/>
                  </a:lnTo>
                  <a:lnTo>
                    <a:pt x="5" y="68"/>
                  </a:lnTo>
                  <a:lnTo>
                    <a:pt x="1" y="70"/>
                  </a:lnTo>
                  <a:lnTo>
                    <a:pt x="0" y="66"/>
                  </a:lnTo>
                  <a:lnTo>
                    <a:pt x="0" y="62"/>
                  </a:lnTo>
                  <a:lnTo>
                    <a:pt x="3" y="62"/>
                  </a:lnTo>
                  <a:lnTo>
                    <a:pt x="3" y="58"/>
                  </a:lnTo>
                  <a:lnTo>
                    <a:pt x="6" y="56"/>
                  </a:lnTo>
                  <a:lnTo>
                    <a:pt x="10" y="54"/>
                  </a:lnTo>
                  <a:lnTo>
                    <a:pt x="14" y="54"/>
                  </a:lnTo>
                  <a:lnTo>
                    <a:pt x="13" y="49"/>
                  </a:lnTo>
                  <a:lnTo>
                    <a:pt x="13" y="47"/>
                  </a:lnTo>
                  <a:lnTo>
                    <a:pt x="28" y="35"/>
                  </a:lnTo>
                  <a:lnTo>
                    <a:pt x="31" y="31"/>
                  </a:lnTo>
                  <a:lnTo>
                    <a:pt x="32" y="29"/>
                  </a:lnTo>
                  <a:lnTo>
                    <a:pt x="34" y="44"/>
                  </a:lnTo>
                  <a:lnTo>
                    <a:pt x="47" y="42"/>
                  </a:lnTo>
                  <a:lnTo>
                    <a:pt x="50" y="39"/>
                  </a:lnTo>
                  <a:lnTo>
                    <a:pt x="50" y="31"/>
                  </a:lnTo>
                  <a:lnTo>
                    <a:pt x="46" y="21"/>
                  </a:lnTo>
                  <a:lnTo>
                    <a:pt x="45" y="11"/>
                  </a:lnTo>
                  <a:lnTo>
                    <a:pt x="46" y="5"/>
                  </a:lnTo>
                  <a:lnTo>
                    <a:pt x="51" y="0"/>
                  </a:lnTo>
                  <a:lnTo>
                    <a:pt x="62" y="1"/>
                  </a:lnTo>
                  <a:lnTo>
                    <a:pt x="62" y="2"/>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55" name="Freeform 96"/>
            <p:cNvSpPr>
              <a:spLocks noChangeAspect="1"/>
            </p:cNvSpPr>
            <p:nvPr/>
          </p:nvSpPr>
          <p:spPr bwMode="auto">
            <a:xfrm>
              <a:off x="3081" y="1186"/>
              <a:ext cx="227" cy="244"/>
            </a:xfrm>
            <a:custGeom>
              <a:avLst/>
              <a:gdLst>
                <a:gd name="T0" fmla="*/ 311 w 205"/>
                <a:gd name="T1" fmla="*/ 423 h 222"/>
                <a:gd name="T2" fmla="*/ 264 w 205"/>
                <a:gd name="T3" fmla="*/ 377 h 222"/>
                <a:gd name="T4" fmla="*/ 241 w 205"/>
                <a:gd name="T5" fmla="*/ 358 h 222"/>
                <a:gd name="T6" fmla="*/ 249 w 205"/>
                <a:gd name="T7" fmla="*/ 356 h 222"/>
                <a:gd name="T8" fmla="*/ 249 w 205"/>
                <a:gd name="T9" fmla="*/ 319 h 222"/>
                <a:gd name="T10" fmla="*/ 264 w 205"/>
                <a:gd name="T11" fmla="*/ 308 h 222"/>
                <a:gd name="T12" fmla="*/ 286 w 205"/>
                <a:gd name="T13" fmla="*/ 285 h 222"/>
                <a:gd name="T14" fmla="*/ 338 w 205"/>
                <a:gd name="T15" fmla="*/ 270 h 222"/>
                <a:gd name="T16" fmla="*/ 368 w 205"/>
                <a:gd name="T17" fmla="*/ 246 h 222"/>
                <a:gd name="T18" fmla="*/ 414 w 205"/>
                <a:gd name="T19" fmla="*/ 209 h 222"/>
                <a:gd name="T20" fmla="*/ 422 w 205"/>
                <a:gd name="T21" fmla="*/ 162 h 222"/>
                <a:gd name="T22" fmla="*/ 422 w 205"/>
                <a:gd name="T23" fmla="*/ 135 h 222"/>
                <a:gd name="T24" fmla="*/ 438 w 205"/>
                <a:gd name="T25" fmla="*/ 108 h 222"/>
                <a:gd name="T26" fmla="*/ 492 w 205"/>
                <a:gd name="T27" fmla="*/ 59 h 222"/>
                <a:gd name="T28" fmla="*/ 495 w 205"/>
                <a:gd name="T29" fmla="*/ 56 h 222"/>
                <a:gd name="T30" fmla="*/ 492 w 205"/>
                <a:gd name="T31" fmla="*/ 35 h 222"/>
                <a:gd name="T32" fmla="*/ 466 w 205"/>
                <a:gd name="T33" fmla="*/ 14 h 222"/>
                <a:gd name="T34" fmla="*/ 435 w 205"/>
                <a:gd name="T35" fmla="*/ 13 h 222"/>
                <a:gd name="T36" fmla="*/ 414 w 205"/>
                <a:gd name="T37" fmla="*/ 59 h 222"/>
                <a:gd name="T38" fmla="*/ 332 w 205"/>
                <a:gd name="T39" fmla="*/ 99 h 222"/>
                <a:gd name="T40" fmla="*/ 296 w 205"/>
                <a:gd name="T41" fmla="*/ 111 h 222"/>
                <a:gd name="T42" fmla="*/ 243 w 205"/>
                <a:gd name="T43" fmla="*/ 160 h 222"/>
                <a:gd name="T44" fmla="*/ 197 w 205"/>
                <a:gd name="T45" fmla="*/ 143 h 222"/>
                <a:gd name="T46" fmla="*/ 144 w 205"/>
                <a:gd name="T47" fmla="*/ 192 h 222"/>
                <a:gd name="T48" fmla="*/ 65 w 205"/>
                <a:gd name="T49" fmla="*/ 242 h 222"/>
                <a:gd name="T50" fmla="*/ 1 w 205"/>
                <a:gd name="T51" fmla="*/ 297 h 222"/>
                <a:gd name="T52" fmla="*/ 16 w 205"/>
                <a:gd name="T53" fmla="*/ 319 h 222"/>
                <a:gd name="T54" fmla="*/ 45 w 205"/>
                <a:gd name="T55" fmla="*/ 325 h 222"/>
                <a:gd name="T56" fmla="*/ 81 w 205"/>
                <a:gd name="T57" fmla="*/ 336 h 222"/>
                <a:gd name="T58" fmla="*/ 83 w 205"/>
                <a:gd name="T59" fmla="*/ 352 h 222"/>
                <a:gd name="T60" fmla="*/ 71 w 205"/>
                <a:gd name="T61" fmla="*/ 410 h 222"/>
                <a:gd name="T62" fmla="*/ 83 w 205"/>
                <a:gd name="T63" fmla="*/ 417 h 222"/>
                <a:gd name="T64" fmla="*/ 61 w 205"/>
                <a:gd name="T65" fmla="*/ 436 h 222"/>
                <a:gd name="T66" fmla="*/ 47 w 205"/>
                <a:gd name="T67" fmla="*/ 465 h 222"/>
                <a:gd name="T68" fmla="*/ 55 w 205"/>
                <a:gd name="T69" fmla="*/ 480 h 222"/>
                <a:gd name="T70" fmla="*/ 68 w 205"/>
                <a:gd name="T71" fmla="*/ 483 h 222"/>
                <a:gd name="T72" fmla="*/ 55 w 205"/>
                <a:gd name="T73" fmla="*/ 490 h 222"/>
                <a:gd name="T74" fmla="*/ 68 w 205"/>
                <a:gd name="T75" fmla="*/ 499 h 222"/>
                <a:gd name="T76" fmla="*/ 73 w 205"/>
                <a:gd name="T77" fmla="*/ 517 h 222"/>
                <a:gd name="T78" fmla="*/ 93 w 205"/>
                <a:gd name="T79" fmla="*/ 504 h 222"/>
                <a:gd name="T80" fmla="*/ 106 w 205"/>
                <a:gd name="T81" fmla="*/ 487 h 222"/>
                <a:gd name="T82" fmla="*/ 113 w 205"/>
                <a:gd name="T83" fmla="*/ 486 h 222"/>
                <a:gd name="T84" fmla="*/ 128 w 205"/>
                <a:gd name="T85" fmla="*/ 500 h 222"/>
                <a:gd name="T86" fmla="*/ 144 w 205"/>
                <a:gd name="T87" fmla="*/ 501 h 222"/>
                <a:gd name="T88" fmla="*/ 173 w 205"/>
                <a:gd name="T89" fmla="*/ 511 h 222"/>
                <a:gd name="T90" fmla="*/ 224 w 205"/>
                <a:gd name="T91" fmla="*/ 466 h 222"/>
                <a:gd name="T92" fmla="*/ 276 w 205"/>
                <a:gd name="T93" fmla="*/ 466 h 222"/>
                <a:gd name="T94" fmla="*/ 321 w 205"/>
                <a:gd name="T95" fmla="*/ 436 h 2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5"/>
                <a:gd name="T145" fmla="*/ 0 h 222"/>
                <a:gd name="T146" fmla="*/ 205 w 205"/>
                <a:gd name="T147" fmla="*/ 222 h 22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5" h="222">
                  <a:moveTo>
                    <a:pt x="131" y="187"/>
                  </a:moveTo>
                  <a:lnTo>
                    <a:pt x="128" y="181"/>
                  </a:lnTo>
                  <a:lnTo>
                    <a:pt x="114" y="169"/>
                  </a:lnTo>
                  <a:lnTo>
                    <a:pt x="108" y="162"/>
                  </a:lnTo>
                  <a:lnTo>
                    <a:pt x="100" y="159"/>
                  </a:lnTo>
                  <a:lnTo>
                    <a:pt x="99" y="155"/>
                  </a:lnTo>
                  <a:lnTo>
                    <a:pt x="102" y="149"/>
                  </a:lnTo>
                  <a:lnTo>
                    <a:pt x="102" y="153"/>
                  </a:lnTo>
                  <a:lnTo>
                    <a:pt x="103" y="149"/>
                  </a:lnTo>
                  <a:lnTo>
                    <a:pt x="102" y="137"/>
                  </a:lnTo>
                  <a:lnTo>
                    <a:pt x="102" y="134"/>
                  </a:lnTo>
                  <a:lnTo>
                    <a:pt x="108" y="132"/>
                  </a:lnTo>
                  <a:lnTo>
                    <a:pt x="114" y="128"/>
                  </a:lnTo>
                  <a:lnTo>
                    <a:pt x="117" y="123"/>
                  </a:lnTo>
                  <a:lnTo>
                    <a:pt x="131" y="122"/>
                  </a:lnTo>
                  <a:lnTo>
                    <a:pt x="137" y="117"/>
                  </a:lnTo>
                  <a:lnTo>
                    <a:pt x="140" y="114"/>
                  </a:lnTo>
                  <a:lnTo>
                    <a:pt x="151" y="106"/>
                  </a:lnTo>
                  <a:lnTo>
                    <a:pt x="160" y="95"/>
                  </a:lnTo>
                  <a:lnTo>
                    <a:pt x="169" y="90"/>
                  </a:lnTo>
                  <a:lnTo>
                    <a:pt x="173" y="88"/>
                  </a:lnTo>
                  <a:lnTo>
                    <a:pt x="173" y="70"/>
                  </a:lnTo>
                  <a:lnTo>
                    <a:pt x="172" y="65"/>
                  </a:lnTo>
                  <a:lnTo>
                    <a:pt x="173" y="58"/>
                  </a:lnTo>
                  <a:lnTo>
                    <a:pt x="178" y="51"/>
                  </a:lnTo>
                  <a:lnTo>
                    <a:pt x="180" y="46"/>
                  </a:lnTo>
                  <a:lnTo>
                    <a:pt x="196" y="28"/>
                  </a:lnTo>
                  <a:lnTo>
                    <a:pt x="201" y="26"/>
                  </a:lnTo>
                  <a:lnTo>
                    <a:pt x="205" y="28"/>
                  </a:lnTo>
                  <a:lnTo>
                    <a:pt x="203" y="24"/>
                  </a:lnTo>
                  <a:lnTo>
                    <a:pt x="201" y="19"/>
                  </a:lnTo>
                  <a:lnTo>
                    <a:pt x="201" y="15"/>
                  </a:lnTo>
                  <a:lnTo>
                    <a:pt x="196" y="15"/>
                  </a:lnTo>
                  <a:lnTo>
                    <a:pt x="191" y="6"/>
                  </a:lnTo>
                  <a:lnTo>
                    <a:pt x="184" y="0"/>
                  </a:lnTo>
                  <a:lnTo>
                    <a:pt x="179" y="5"/>
                  </a:lnTo>
                  <a:lnTo>
                    <a:pt x="174" y="16"/>
                  </a:lnTo>
                  <a:lnTo>
                    <a:pt x="169" y="26"/>
                  </a:lnTo>
                  <a:lnTo>
                    <a:pt x="150" y="39"/>
                  </a:lnTo>
                  <a:lnTo>
                    <a:pt x="136" y="43"/>
                  </a:lnTo>
                  <a:lnTo>
                    <a:pt x="124" y="43"/>
                  </a:lnTo>
                  <a:lnTo>
                    <a:pt x="122" y="48"/>
                  </a:lnTo>
                  <a:lnTo>
                    <a:pt x="124" y="66"/>
                  </a:lnTo>
                  <a:lnTo>
                    <a:pt x="100" y="69"/>
                  </a:lnTo>
                  <a:lnTo>
                    <a:pt x="91" y="63"/>
                  </a:lnTo>
                  <a:lnTo>
                    <a:pt x="81" y="61"/>
                  </a:lnTo>
                  <a:lnTo>
                    <a:pt x="74" y="66"/>
                  </a:lnTo>
                  <a:lnTo>
                    <a:pt x="60" y="83"/>
                  </a:lnTo>
                  <a:lnTo>
                    <a:pt x="49" y="91"/>
                  </a:lnTo>
                  <a:lnTo>
                    <a:pt x="26" y="104"/>
                  </a:lnTo>
                  <a:lnTo>
                    <a:pt x="18" y="108"/>
                  </a:lnTo>
                  <a:lnTo>
                    <a:pt x="1" y="128"/>
                  </a:lnTo>
                  <a:lnTo>
                    <a:pt x="0" y="131"/>
                  </a:lnTo>
                  <a:lnTo>
                    <a:pt x="7" y="137"/>
                  </a:lnTo>
                  <a:lnTo>
                    <a:pt x="10" y="144"/>
                  </a:lnTo>
                  <a:lnTo>
                    <a:pt x="18" y="140"/>
                  </a:lnTo>
                  <a:lnTo>
                    <a:pt x="24" y="142"/>
                  </a:lnTo>
                  <a:lnTo>
                    <a:pt x="33" y="144"/>
                  </a:lnTo>
                  <a:lnTo>
                    <a:pt x="37" y="145"/>
                  </a:lnTo>
                  <a:lnTo>
                    <a:pt x="34" y="151"/>
                  </a:lnTo>
                  <a:lnTo>
                    <a:pt x="32" y="163"/>
                  </a:lnTo>
                  <a:lnTo>
                    <a:pt x="29" y="176"/>
                  </a:lnTo>
                  <a:lnTo>
                    <a:pt x="30" y="179"/>
                  </a:lnTo>
                  <a:lnTo>
                    <a:pt x="34" y="179"/>
                  </a:lnTo>
                  <a:lnTo>
                    <a:pt x="25" y="185"/>
                  </a:lnTo>
                  <a:lnTo>
                    <a:pt x="25" y="187"/>
                  </a:lnTo>
                  <a:lnTo>
                    <a:pt x="21" y="190"/>
                  </a:lnTo>
                  <a:lnTo>
                    <a:pt x="19" y="199"/>
                  </a:lnTo>
                  <a:lnTo>
                    <a:pt x="14" y="206"/>
                  </a:lnTo>
                  <a:lnTo>
                    <a:pt x="23" y="206"/>
                  </a:lnTo>
                  <a:lnTo>
                    <a:pt x="29" y="205"/>
                  </a:lnTo>
                  <a:lnTo>
                    <a:pt x="28" y="207"/>
                  </a:lnTo>
                  <a:lnTo>
                    <a:pt x="26" y="211"/>
                  </a:lnTo>
                  <a:lnTo>
                    <a:pt x="23" y="211"/>
                  </a:lnTo>
                  <a:lnTo>
                    <a:pt x="24" y="215"/>
                  </a:lnTo>
                  <a:lnTo>
                    <a:pt x="28" y="214"/>
                  </a:lnTo>
                  <a:lnTo>
                    <a:pt x="29" y="220"/>
                  </a:lnTo>
                  <a:lnTo>
                    <a:pt x="30" y="222"/>
                  </a:lnTo>
                  <a:lnTo>
                    <a:pt x="35" y="222"/>
                  </a:lnTo>
                  <a:lnTo>
                    <a:pt x="38" y="218"/>
                  </a:lnTo>
                  <a:lnTo>
                    <a:pt x="40" y="216"/>
                  </a:lnTo>
                  <a:lnTo>
                    <a:pt x="43" y="210"/>
                  </a:lnTo>
                  <a:lnTo>
                    <a:pt x="42" y="207"/>
                  </a:lnTo>
                  <a:lnTo>
                    <a:pt x="46" y="209"/>
                  </a:lnTo>
                  <a:lnTo>
                    <a:pt x="49" y="214"/>
                  </a:lnTo>
                  <a:lnTo>
                    <a:pt x="53" y="215"/>
                  </a:lnTo>
                  <a:lnTo>
                    <a:pt x="57" y="219"/>
                  </a:lnTo>
                  <a:lnTo>
                    <a:pt x="60" y="216"/>
                  </a:lnTo>
                  <a:lnTo>
                    <a:pt x="66" y="214"/>
                  </a:lnTo>
                  <a:lnTo>
                    <a:pt x="71" y="219"/>
                  </a:lnTo>
                  <a:lnTo>
                    <a:pt x="79" y="213"/>
                  </a:lnTo>
                  <a:lnTo>
                    <a:pt x="91" y="200"/>
                  </a:lnTo>
                  <a:lnTo>
                    <a:pt x="102" y="199"/>
                  </a:lnTo>
                  <a:lnTo>
                    <a:pt x="112" y="200"/>
                  </a:lnTo>
                  <a:lnTo>
                    <a:pt x="121" y="196"/>
                  </a:lnTo>
                  <a:lnTo>
                    <a:pt x="131" y="187"/>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56" name="Freeform 97"/>
            <p:cNvSpPr>
              <a:spLocks noChangeAspect="1"/>
            </p:cNvSpPr>
            <p:nvPr/>
          </p:nvSpPr>
          <p:spPr bwMode="auto">
            <a:xfrm>
              <a:off x="2537" y="2710"/>
              <a:ext cx="354" cy="303"/>
            </a:xfrm>
            <a:custGeom>
              <a:avLst/>
              <a:gdLst>
                <a:gd name="T0" fmla="*/ 661 w 321"/>
                <a:gd name="T1" fmla="*/ 19 h 274"/>
                <a:gd name="T2" fmla="*/ 653 w 321"/>
                <a:gd name="T3" fmla="*/ 30 h 274"/>
                <a:gd name="T4" fmla="*/ 676 w 321"/>
                <a:gd name="T5" fmla="*/ 54 h 274"/>
                <a:gd name="T6" fmla="*/ 652 w 321"/>
                <a:gd name="T7" fmla="*/ 60 h 274"/>
                <a:gd name="T8" fmla="*/ 641 w 321"/>
                <a:gd name="T9" fmla="*/ 81 h 274"/>
                <a:gd name="T10" fmla="*/ 641 w 321"/>
                <a:gd name="T11" fmla="*/ 93 h 274"/>
                <a:gd name="T12" fmla="*/ 661 w 321"/>
                <a:gd name="T13" fmla="*/ 114 h 274"/>
                <a:gd name="T14" fmla="*/ 687 w 321"/>
                <a:gd name="T15" fmla="*/ 169 h 274"/>
                <a:gd name="T16" fmla="*/ 679 w 321"/>
                <a:gd name="T17" fmla="*/ 184 h 274"/>
                <a:gd name="T18" fmla="*/ 762 w 321"/>
                <a:gd name="T19" fmla="*/ 263 h 274"/>
                <a:gd name="T20" fmla="*/ 720 w 321"/>
                <a:gd name="T21" fmla="*/ 278 h 274"/>
                <a:gd name="T22" fmla="*/ 687 w 321"/>
                <a:gd name="T23" fmla="*/ 264 h 274"/>
                <a:gd name="T24" fmla="*/ 676 w 321"/>
                <a:gd name="T25" fmla="*/ 285 h 274"/>
                <a:gd name="T26" fmla="*/ 653 w 321"/>
                <a:gd name="T27" fmla="*/ 323 h 274"/>
                <a:gd name="T28" fmla="*/ 650 w 321"/>
                <a:gd name="T29" fmla="*/ 375 h 274"/>
                <a:gd name="T30" fmla="*/ 608 w 321"/>
                <a:gd name="T31" fmla="*/ 438 h 274"/>
                <a:gd name="T32" fmla="*/ 558 w 321"/>
                <a:gd name="T33" fmla="*/ 476 h 274"/>
                <a:gd name="T34" fmla="*/ 571 w 321"/>
                <a:gd name="T35" fmla="*/ 497 h 274"/>
                <a:gd name="T36" fmla="*/ 578 w 321"/>
                <a:gd name="T37" fmla="*/ 542 h 274"/>
                <a:gd name="T38" fmla="*/ 566 w 321"/>
                <a:gd name="T39" fmla="*/ 555 h 274"/>
                <a:gd name="T40" fmla="*/ 556 w 321"/>
                <a:gd name="T41" fmla="*/ 576 h 274"/>
                <a:gd name="T42" fmla="*/ 545 w 321"/>
                <a:gd name="T43" fmla="*/ 591 h 274"/>
                <a:gd name="T44" fmla="*/ 522 w 321"/>
                <a:gd name="T45" fmla="*/ 624 h 274"/>
                <a:gd name="T46" fmla="*/ 448 w 321"/>
                <a:gd name="T47" fmla="*/ 659 h 274"/>
                <a:gd name="T48" fmla="*/ 428 w 321"/>
                <a:gd name="T49" fmla="*/ 612 h 274"/>
                <a:gd name="T50" fmla="*/ 409 w 321"/>
                <a:gd name="T51" fmla="*/ 599 h 274"/>
                <a:gd name="T52" fmla="*/ 363 w 321"/>
                <a:gd name="T53" fmla="*/ 608 h 274"/>
                <a:gd name="T54" fmla="*/ 332 w 321"/>
                <a:gd name="T55" fmla="*/ 585 h 274"/>
                <a:gd name="T56" fmla="*/ 308 w 321"/>
                <a:gd name="T57" fmla="*/ 577 h 274"/>
                <a:gd name="T58" fmla="*/ 276 w 321"/>
                <a:gd name="T59" fmla="*/ 599 h 274"/>
                <a:gd name="T60" fmla="*/ 242 w 321"/>
                <a:gd name="T61" fmla="*/ 603 h 274"/>
                <a:gd name="T62" fmla="*/ 224 w 321"/>
                <a:gd name="T63" fmla="*/ 609 h 274"/>
                <a:gd name="T64" fmla="*/ 204 w 321"/>
                <a:gd name="T65" fmla="*/ 564 h 274"/>
                <a:gd name="T66" fmla="*/ 178 w 321"/>
                <a:gd name="T67" fmla="*/ 565 h 274"/>
                <a:gd name="T68" fmla="*/ 149 w 321"/>
                <a:gd name="T69" fmla="*/ 576 h 274"/>
                <a:gd name="T70" fmla="*/ 116 w 321"/>
                <a:gd name="T71" fmla="*/ 564 h 274"/>
                <a:gd name="T72" fmla="*/ 95 w 321"/>
                <a:gd name="T73" fmla="*/ 550 h 274"/>
                <a:gd name="T74" fmla="*/ 83 w 321"/>
                <a:gd name="T75" fmla="*/ 498 h 274"/>
                <a:gd name="T76" fmla="*/ 82 w 321"/>
                <a:gd name="T77" fmla="*/ 471 h 274"/>
                <a:gd name="T78" fmla="*/ 76 w 321"/>
                <a:gd name="T79" fmla="*/ 432 h 274"/>
                <a:gd name="T80" fmla="*/ 54 w 321"/>
                <a:gd name="T81" fmla="*/ 394 h 274"/>
                <a:gd name="T82" fmla="*/ 23 w 321"/>
                <a:gd name="T83" fmla="*/ 382 h 274"/>
                <a:gd name="T84" fmla="*/ 14 w 321"/>
                <a:gd name="T85" fmla="*/ 327 h 274"/>
                <a:gd name="T86" fmla="*/ 0 w 321"/>
                <a:gd name="T87" fmla="*/ 303 h 274"/>
                <a:gd name="T88" fmla="*/ 12 w 321"/>
                <a:gd name="T89" fmla="*/ 229 h 274"/>
                <a:gd name="T90" fmla="*/ 35 w 321"/>
                <a:gd name="T91" fmla="*/ 192 h 274"/>
                <a:gd name="T92" fmla="*/ 83 w 321"/>
                <a:gd name="T93" fmla="*/ 245 h 274"/>
                <a:gd name="T94" fmla="*/ 139 w 321"/>
                <a:gd name="T95" fmla="*/ 263 h 274"/>
                <a:gd name="T96" fmla="*/ 178 w 321"/>
                <a:gd name="T97" fmla="*/ 264 h 274"/>
                <a:gd name="T98" fmla="*/ 212 w 321"/>
                <a:gd name="T99" fmla="*/ 263 h 274"/>
                <a:gd name="T100" fmla="*/ 253 w 321"/>
                <a:gd name="T101" fmla="*/ 221 h 274"/>
                <a:gd name="T102" fmla="*/ 301 w 321"/>
                <a:gd name="T103" fmla="*/ 238 h 274"/>
                <a:gd name="T104" fmla="*/ 350 w 321"/>
                <a:gd name="T105" fmla="*/ 245 h 274"/>
                <a:gd name="T106" fmla="*/ 397 w 321"/>
                <a:gd name="T107" fmla="*/ 229 h 274"/>
                <a:gd name="T108" fmla="*/ 428 w 321"/>
                <a:gd name="T109" fmla="*/ 207 h 274"/>
                <a:gd name="T110" fmla="*/ 459 w 321"/>
                <a:gd name="T111" fmla="*/ 126 h 274"/>
                <a:gd name="T112" fmla="*/ 505 w 321"/>
                <a:gd name="T113" fmla="*/ 38 h 274"/>
                <a:gd name="T114" fmla="*/ 545 w 321"/>
                <a:gd name="T115" fmla="*/ 0 h 274"/>
                <a:gd name="T116" fmla="*/ 650 w 321"/>
                <a:gd name="T117" fmla="*/ 14 h 2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1"/>
                <a:gd name="T178" fmla="*/ 0 h 274"/>
                <a:gd name="T179" fmla="*/ 321 w 321"/>
                <a:gd name="T180" fmla="*/ 274 h 2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1" h="274">
                  <a:moveTo>
                    <a:pt x="277" y="6"/>
                  </a:moveTo>
                  <a:lnTo>
                    <a:pt x="279" y="7"/>
                  </a:lnTo>
                  <a:lnTo>
                    <a:pt x="277" y="9"/>
                  </a:lnTo>
                  <a:lnTo>
                    <a:pt x="275" y="10"/>
                  </a:lnTo>
                  <a:lnTo>
                    <a:pt x="271" y="11"/>
                  </a:lnTo>
                  <a:lnTo>
                    <a:pt x="276" y="12"/>
                  </a:lnTo>
                  <a:lnTo>
                    <a:pt x="280" y="16"/>
                  </a:lnTo>
                  <a:lnTo>
                    <a:pt x="284" y="17"/>
                  </a:lnTo>
                  <a:lnTo>
                    <a:pt x="284" y="23"/>
                  </a:lnTo>
                  <a:lnTo>
                    <a:pt x="280" y="24"/>
                  </a:lnTo>
                  <a:lnTo>
                    <a:pt x="276" y="23"/>
                  </a:lnTo>
                  <a:lnTo>
                    <a:pt x="275" y="25"/>
                  </a:lnTo>
                  <a:lnTo>
                    <a:pt x="267" y="25"/>
                  </a:lnTo>
                  <a:lnTo>
                    <a:pt x="265" y="26"/>
                  </a:lnTo>
                  <a:lnTo>
                    <a:pt x="270" y="33"/>
                  </a:lnTo>
                  <a:lnTo>
                    <a:pt x="272" y="34"/>
                  </a:lnTo>
                  <a:lnTo>
                    <a:pt x="272" y="37"/>
                  </a:lnTo>
                  <a:lnTo>
                    <a:pt x="270" y="38"/>
                  </a:lnTo>
                  <a:lnTo>
                    <a:pt x="271" y="40"/>
                  </a:lnTo>
                  <a:lnTo>
                    <a:pt x="275" y="43"/>
                  </a:lnTo>
                  <a:lnTo>
                    <a:pt x="277" y="47"/>
                  </a:lnTo>
                  <a:lnTo>
                    <a:pt x="280" y="51"/>
                  </a:lnTo>
                  <a:lnTo>
                    <a:pt x="290" y="67"/>
                  </a:lnTo>
                  <a:lnTo>
                    <a:pt x="289" y="70"/>
                  </a:lnTo>
                  <a:lnTo>
                    <a:pt x="287" y="72"/>
                  </a:lnTo>
                  <a:lnTo>
                    <a:pt x="286" y="74"/>
                  </a:lnTo>
                  <a:lnTo>
                    <a:pt x="286" y="76"/>
                  </a:lnTo>
                  <a:lnTo>
                    <a:pt x="287" y="80"/>
                  </a:lnTo>
                  <a:lnTo>
                    <a:pt x="317" y="105"/>
                  </a:lnTo>
                  <a:lnTo>
                    <a:pt x="321" y="108"/>
                  </a:lnTo>
                  <a:lnTo>
                    <a:pt x="321" y="112"/>
                  </a:lnTo>
                  <a:lnTo>
                    <a:pt x="315" y="113"/>
                  </a:lnTo>
                  <a:lnTo>
                    <a:pt x="304" y="114"/>
                  </a:lnTo>
                  <a:lnTo>
                    <a:pt x="295" y="112"/>
                  </a:lnTo>
                  <a:lnTo>
                    <a:pt x="290" y="107"/>
                  </a:lnTo>
                  <a:lnTo>
                    <a:pt x="289" y="109"/>
                  </a:lnTo>
                  <a:lnTo>
                    <a:pt x="291" y="113"/>
                  </a:lnTo>
                  <a:lnTo>
                    <a:pt x="290" y="114"/>
                  </a:lnTo>
                  <a:lnTo>
                    <a:pt x="284" y="118"/>
                  </a:lnTo>
                  <a:lnTo>
                    <a:pt x="280" y="123"/>
                  </a:lnTo>
                  <a:lnTo>
                    <a:pt x="277" y="128"/>
                  </a:lnTo>
                  <a:lnTo>
                    <a:pt x="276" y="133"/>
                  </a:lnTo>
                  <a:lnTo>
                    <a:pt x="276" y="140"/>
                  </a:lnTo>
                  <a:lnTo>
                    <a:pt x="273" y="145"/>
                  </a:lnTo>
                  <a:lnTo>
                    <a:pt x="273" y="155"/>
                  </a:lnTo>
                  <a:lnTo>
                    <a:pt x="270" y="162"/>
                  </a:lnTo>
                  <a:lnTo>
                    <a:pt x="262" y="178"/>
                  </a:lnTo>
                  <a:lnTo>
                    <a:pt x="256" y="182"/>
                  </a:lnTo>
                  <a:lnTo>
                    <a:pt x="254" y="181"/>
                  </a:lnTo>
                  <a:lnTo>
                    <a:pt x="251" y="186"/>
                  </a:lnTo>
                  <a:lnTo>
                    <a:pt x="235" y="197"/>
                  </a:lnTo>
                  <a:lnTo>
                    <a:pt x="236" y="198"/>
                  </a:lnTo>
                  <a:lnTo>
                    <a:pt x="239" y="200"/>
                  </a:lnTo>
                  <a:lnTo>
                    <a:pt x="240" y="205"/>
                  </a:lnTo>
                  <a:lnTo>
                    <a:pt x="240" y="209"/>
                  </a:lnTo>
                  <a:lnTo>
                    <a:pt x="247" y="212"/>
                  </a:lnTo>
                  <a:lnTo>
                    <a:pt x="244" y="224"/>
                  </a:lnTo>
                  <a:lnTo>
                    <a:pt x="240" y="221"/>
                  </a:lnTo>
                  <a:lnTo>
                    <a:pt x="239" y="223"/>
                  </a:lnTo>
                  <a:lnTo>
                    <a:pt x="238" y="230"/>
                  </a:lnTo>
                  <a:lnTo>
                    <a:pt x="236" y="235"/>
                  </a:lnTo>
                  <a:lnTo>
                    <a:pt x="233" y="235"/>
                  </a:lnTo>
                  <a:lnTo>
                    <a:pt x="233" y="238"/>
                  </a:lnTo>
                  <a:lnTo>
                    <a:pt x="233" y="241"/>
                  </a:lnTo>
                  <a:lnTo>
                    <a:pt x="231" y="243"/>
                  </a:lnTo>
                  <a:lnTo>
                    <a:pt x="230" y="244"/>
                  </a:lnTo>
                  <a:lnTo>
                    <a:pt x="228" y="247"/>
                  </a:lnTo>
                  <a:lnTo>
                    <a:pt x="226" y="253"/>
                  </a:lnTo>
                  <a:lnTo>
                    <a:pt x="219" y="258"/>
                  </a:lnTo>
                  <a:lnTo>
                    <a:pt x="217" y="258"/>
                  </a:lnTo>
                  <a:lnTo>
                    <a:pt x="211" y="262"/>
                  </a:lnTo>
                  <a:lnTo>
                    <a:pt x="189" y="272"/>
                  </a:lnTo>
                  <a:lnTo>
                    <a:pt x="184" y="274"/>
                  </a:lnTo>
                  <a:lnTo>
                    <a:pt x="182" y="260"/>
                  </a:lnTo>
                  <a:lnTo>
                    <a:pt x="180" y="253"/>
                  </a:lnTo>
                  <a:lnTo>
                    <a:pt x="178" y="252"/>
                  </a:lnTo>
                  <a:lnTo>
                    <a:pt x="175" y="252"/>
                  </a:lnTo>
                  <a:lnTo>
                    <a:pt x="172" y="248"/>
                  </a:lnTo>
                  <a:lnTo>
                    <a:pt x="163" y="248"/>
                  </a:lnTo>
                  <a:lnTo>
                    <a:pt x="159" y="249"/>
                  </a:lnTo>
                  <a:lnTo>
                    <a:pt x="152" y="251"/>
                  </a:lnTo>
                  <a:lnTo>
                    <a:pt x="151" y="247"/>
                  </a:lnTo>
                  <a:lnTo>
                    <a:pt x="151" y="242"/>
                  </a:lnTo>
                  <a:lnTo>
                    <a:pt x="140" y="242"/>
                  </a:lnTo>
                  <a:lnTo>
                    <a:pt x="133" y="238"/>
                  </a:lnTo>
                  <a:lnTo>
                    <a:pt x="131" y="237"/>
                  </a:lnTo>
                  <a:lnTo>
                    <a:pt x="130" y="239"/>
                  </a:lnTo>
                  <a:lnTo>
                    <a:pt x="130" y="242"/>
                  </a:lnTo>
                  <a:lnTo>
                    <a:pt x="124" y="246"/>
                  </a:lnTo>
                  <a:lnTo>
                    <a:pt x="117" y="248"/>
                  </a:lnTo>
                  <a:lnTo>
                    <a:pt x="113" y="249"/>
                  </a:lnTo>
                  <a:lnTo>
                    <a:pt x="107" y="248"/>
                  </a:lnTo>
                  <a:lnTo>
                    <a:pt x="102" y="249"/>
                  </a:lnTo>
                  <a:lnTo>
                    <a:pt x="98" y="251"/>
                  </a:lnTo>
                  <a:lnTo>
                    <a:pt x="95" y="252"/>
                  </a:lnTo>
                  <a:lnTo>
                    <a:pt x="94" y="252"/>
                  </a:lnTo>
                  <a:lnTo>
                    <a:pt x="93" y="241"/>
                  </a:lnTo>
                  <a:lnTo>
                    <a:pt x="88" y="229"/>
                  </a:lnTo>
                  <a:lnTo>
                    <a:pt x="85" y="233"/>
                  </a:lnTo>
                  <a:lnTo>
                    <a:pt x="84" y="234"/>
                  </a:lnTo>
                  <a:lnTo>
                    <a:pt x="77" y="233"/>
                  </a:lnTo>
                  <a:lnTo>
                    <a:pt x="75" y="234"/>
                  </a:lnTo>
                  <a:lnTo>
                    <a:pt x="72" y="237"/>
                  </a:lnTo>
                  <a:lnTo>
                    <a:pt x="70" y="237"/>
                  </a:lnTo>
                  <a:lnTo>
                    <a:pt x="63" y="238"/>
                  </a:lnTo>
                  <a:lnTo>
                    <a:pt x="61" y="237"/>
                  </a:lnTo>
                  <a:lnTo>
                    <a:pt x="54" y="237"/>
                  </a:lnTo>
                  <a:lnTo>
                    <a:pt x="49" y="233"/>
                  </a:lnTo>
                  <a:lnTo>
                    <a:pt x="47" y="234"/>
                  </a:lnTo>
                  <a:lnTo>
                    <a:pt x="43" y="234"/>
                  </a:lnTo>
                  <a:lnTo>
                    <a:pt x="40" y="227"/>
                  </a:lnTo>
                  <a:lnTo>
                    <a:pt x="40" y="221"/>
                  </a:lnTo>
                  <a:lnTo>
                    <a:pt x="39" y="218"/>
                  </a:lnTo>
                  <a:lnTo>
                    <a:pt x="35" y="206"/>
                  </a:lnTo>
                  <a:lnTo>
                    <a:pt x="33" y="200"/>
                  </a:lnTo>
                  <a:lnTo>
                    <a:pt x="33" y="197"/>
                  </a:lnTo>
                  <a:lnTo>
                    <a:pt x="34" y="195"/>
                  </a:lnTo>
                  <a:lnTo>
                    <a:pt x="34" y="190"/>
                  </a:lnTo>
                  <a:lnTo>
                    <a:pt x="33" y="183"/>
                  </a:lnTo>
                  <a:lnTo>
                    <a:pt x="32" y="178"/>
                  </a:lnTo>
                  <a:lnTo>
                    <a:pt x="26" y="169"/>
                  </a:lnTo>
                  <a:lnTo>
                    <a:pt x="24" y="165"/>
                  </a:lnTo>
                  <a:lnTo>
                    <a:pt x="23" y="163"/>
                  </a:lnTo>
                  <a:lnTo>
                    <a:pt x="16" y="160"/>
                  </a:lnTo>
                  <a:lnTo>
                    <a:pt x="14" y="156"/>
                  </a:lnTo>
                  <a:lnTo>
                    <a:pt x="10" y="158"/>
                  </a:lnTo>
                  <a:lnTo>
                    <a:pt x="7" y="155"/>
                  </a:lnTo>
                  <a:lnTo>
                    <a:pt x="6" y="149"/>
                  </a:lnTo>
                  <a:lnTo>
                    <a:pt x="6" y="136"/>
                  </a:lnTo>
                  <a:lnTo>
                    <a:pt x="2" y="130"/>
                  </a:lnTo>
                  <a:lnTo>
                    <a:pt x="1" y="128"/>
                  </a:lnTo>
                  <a:lnTo>
                    <a:pt x="0" y="125"/>
                  </a:lnTo>
                  <a:lnTo>
                    <a:pt x="0" y="114"/>
                  </a:lnTo>
                  <a:lnTo>
                    <a:pt x="0" y="107"/>
                  </a:lnTo>
                  <a:lnTo>
                    <a:pt x="4" y="95"/>
                  </a:lnTo>
                  <a:lnTo>
                    <a:pt x="6" y="90"/>
                  </a:lnTo>
                  <a:lnTo>
                    <a:pt x="11" y="85"/>
                  </a:lnTo>
                  <a:lnTo>
                    <a:pt x="15" y="79"/>
                  </a:lnTo>
                  <a:lnTo>
                    <a:pt x="19" y="76"/>
                  </a:lnTo>
                  <a:lnTo>
                    <a:pt x="19" y="79"/>
                  </a:lnTo>
                  <a:lnTo>
                    <a:pt x="35" y="102"/>
                  </a:lnTo>
                  <a:lnTo>
                    <a:pt x="42" y="108"/>
                  </a:lnTo>
                  <a:lnTo>
                    <a:pt x="51" y="111"/>
                  </a:lnTo>
                  <a:lnTo>
                    <a:pt x="57" y="108"/>
                  </a:lnTo>
                  <a:lnTo>
                    <a:pt x="63" y="108"/>
                  </a:lnTo>
                  <a:lnTo>
                    <a:pt x="70" y="111"/>
                  </a:lnTo>
                  <a:lnTo>
                    <a:pt x="75" y="109"/>
                  </a:lnTo>
                  <a:lnTo>
                    <a:pt x="81" y="108"/>
                  </a:lnTo>
                  <a:lnTo>
                    <a:pt x="86" y="109"/>
                  </a:lnTo>
                  <a:lnTo>
                    <a:pt x="90" y="108"/>
                  </a:lnTo>
                  <a:lnTo>
                    <a:pt x="100" y="97"/>
                  </a:lnTo>
                  <a:lnTo>
                    <a:pt x="104" y="91"/>
                  </a:lnTo>
                  <a:lnTo>
                    <a:pt x="107" y="91"/>
                  </a:lnTo>
                  <a:lnTo>
                    <a:pt x="123" y="91"/>
                  </a:lnTo>
                  <a:lnTo>
                    <a:pt x="126" y="93"/>
                  </a:lnTo>
                  <a:lnTo>
                    <a:pt x="127" y="97"/>
                  </a:lnTo>
                  <a:lnTo>
                    <a:pt x="130" y="98"/>
                  </a:lnTo>
                  <a:lnTo>
                    <a:pt x="142" y="102"/>
                  </a:lnTo>
                  <a:lnTo>
                    <a:pt x="147" y="102"/>
                  </a:lnTo>
                  <a:lnTo>
                    <a:pt x="154" y="98"/>
                  </a:lnTo>
                  <a:lnTo>
                    <a:pt x="160" y="97"/>
                  </a:lnTo>
                  <a:lnTo>
                    <a:pt x="166" y="95"/>
                  </a:lnTo>
                  <a:lnTo>
                    <a:pt x="174" y="93"/>
                  </a:lnTo>
                  <a:lnTo>
                    <a:pt x="178" y="90"/>
                  </a:lnTo>
                  <a:lnTo>
                    <a:pt x="180" y="85"/>
                  </a:lnTo>
                  <a:lnTo>
                    <a:pt x="184" y="79"/>
                  </a:lnTo>
                  <a:lnTo>
                    <a:pt x="189" y="68"/>
                  </a:lnTo>
                  <a:lnTo>
                    <a:pt x="193" y="52"/>
                  </a:lnTo>
                  <a:lnTo>
                    <a:pt x="208" y="35"/>
                  </a:lnTo>
                  <a:lnTo>
                    <a:pt x="211" y="29"/>
                  </a:lnTo>
                  <a:lnTo>
                    <a:pt x="212" y="16"/>
                  </a:lnTo>
                  <a:lnTo>
                    <a:pt x="216" y="6"/>
                  </a:lnTo>
                  <a:lnTo>
                    <a:pt x="220" y="1"/>
                  </a:lnTo>
                  <a:lnTo>
                    <a:pt x="230" y="0"/>
                  </a:lnTo>
                  <a:lnTo>
                    <a:pt x="261" y="1"/>
                  </a:lnTo>
                  <a:lnTo>
                    <a:pt x="266" y="3"/>
                  </a:lnTo>
                  <a:lnTo>
                    <a:pt x="273" y="6"/>
                  </a:lnTo>
                  <a:lnTo>
                    <a:pt x="277" y="6"/>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57" name="Freeform 98"/>
            <p:cNvSpPr>
              <a:spLocks noChangeAspect="1"/>
            </p:cNvSpPr>
            <p:nvPr/>
          </p:nvSpPr>
          <p:spPr bwMode="auto">
            <a:xfrm>
              <a:off x="3316" y="2878"/>
              <a:ext cx="366" cy="314"/>
            </a:xfrm>
            <a:custGeom>
              <a:avLst/>
              <a:gdLst>
                <a:gd name="T0" fmla="*/ 725 w 334"/>
                <a:gd name="T1" fmla="*/ 686 h 283"/>
                <a:gd name="T2" fmla="*/ 664 w 334"/>
                <a:gd name="T3" fmla="*/ 626 h 283"/>
                <a:gd name="T4" fmla="*/ 629 w 334"/>
                <a:gd name="T5" fmla="*/ 620 h 283"/>
                <a:gd name="T6" fmla="*/ 582 w 334"/>
                <a:gd name="T7" fmla="*/ 632 h 283"/>
                <a:gd name="T8" fmla="*/ 563 w 334"/>
                <a:gd name="T9" fmla="*/ 632 h 283"/>
                <a:gd name="T10" fmla="*/ 500 w 334"/>
                <a:gd name="T11" fmla="*/ 631 h 283"/>
                <a:gd name="T12" fmla="*/ 557 w 334"/>
                <a:gd name="T13" fmla="*/ 559 h 283"/>
                <a:gd name="T14" fmla="*/ 590 w 334"/>
                <a:gd name="T15" fmla="*/ 563 h 283"/>
                <a:gd name="T16" fmla="*/ 573 w 334"/>
                <a:gd name="T17" fmla="*/ 538 h 283"/>
                <a:gd name="T18" fmla="*/ 559 w 334"/>
                <a:gd name="T19" fmla="*/ 490 h 283"/>
                <a:gd name="T20" fmla="*/ 536 w 334"/>
                <a:gd name="T21" fmla="*/ 426 h 283"/>
                <a:gd name="T22" fmla="*/ 502 w 334"/>
                <a:gd name="T23" fmla="*/ 392 h 283"/>
                <a:gd name="T24" fmla="*/ 451 w 334"/>
                <a:gd name="T25" fmla="*/ 364 h 283"/>
                <a:gd name="T26" fmla="*/ 384 w 334"/>
                <a:gd name="T27" fmla="*/ 342 h 283"/>
                <a:gd name="T28" fmla="*/ 304 w 334"/>
                <a:gd name="T29" fmla="*/ 326 h 283"/>
                <a:gd name="T30" fmla="*/ 277 w 334"/>
                <a:gd name="T31" fmla="*/ 306 h 283"/>
                <a:gd name="T32" fmla="*/ 251 w 334"/>
                <a:gd name="T33" fmla="*/ 295 h 283"/>
                <a:gd name="T34" fmla="*/ 224 w 334"/>
                <a:gd name="T35" fmla="*/ 272 h 283"/>
                <a:gd name="T36" fmla="*/ 216 w 334"/>
                <a:gd name="T37" fmla="*/ 224 h 283"/>
                <a:gd name="T38" fmla="*/ 202 w 334"/>
                <a:gd name="T39" fmla="*/ 243 h 283"/>
                <a:gd name="T40" fmla="*/ 178 w 334"/>
                <a:gd name="T41" fmla="*/ 295 h 283"/>
                <a:gd name="T42" fmla="*/ 140 w 334"/>
                <a:gd name="T43" fmla="*/ 277 h 283"/>
                <a:gd name="T44" fmla="*/ 128 w 334"/>
                <a:gd name="T45" fmla="*/ 240 h 283"/>
                <a:gd name="T46" fmla="*/ 75 w 334"/>
                <a:gd name="T47" fmla="*/ 206 h 283"/>
                <a:gd name="T48" fmla="*/ 126 w 334"/>
                <a:gd name="T49" fmla="*/ 191 h 283"/>
                <a:gd name="T50" fmla="*/ 196 w 334"/>
                <a:gd name="T51" fmla="*/ 180 h 283"/>
                <a:gd name="T52" fmla="*/ 216 w 334"/>
                <a:gd name="T53" fmla="*/ 136 h 283"/>
                <a:gd name="T54" fmla="*/ 126 w 334"/>
                <a:gd name="T55" fmla="*/ 158 h 283"/>
                <a:gd name="T56" fmla="*/ 75 w 334"/>
                <a:gd name="T57" fmla="*/ 124 h 283"/>
                <a:gd name="T58" fmla="*/ 37 w 334"/>
                <a:gd name="T59" fmla="*/ 98 h 283"/>
                <a:gd name="T60" fmla="*/ 3 w 334"/>
                <a:gd name="T61" fmla="*/ 75 h 283"/>
                <a:gd name="T62" fmla="*/ 41 w 334"/>
                <a:gd name="T63" fmla="*/ 33 h 283"/>
                <a:gd name="T64" fmla="*/ 108 w 334"/>
                <a:gd name="T65" fmla="*/ 0 h 283"/>
                <a:gd name="T66" fmla="*/ 165 w 334"/>
                <a:gd name="T67" fmla="*/ 30 h 283"/>
                <a:gd name="T68" fmla="*/ 236 w 334"/>
                <a:gd name="T69" fmla="*/ 74 h 283"/>
                <a:gd name="T70" fmla="*/ 238 w 334"/>
                <a:gd name="T71" fmla="*/ 168 h 283"/>
                <a:gd name="T72" fmla="*/ 272 w 334"/>
                <a:gd name="T73" fmla="*/ 182 h 283"/>
                <a:gd name="T74" fmla="*/ 313 w 334"/>
                <a:gd name="T75" fmla="*/ 240 h 283"/>
                <a:gd name="T76" fmla="*/ 356 w 334"/>
                <a:gd name="T77" fmla="*/ 216 h 283"/>
                <a:gd name="T78" fmla="*/ 401 w 334"/>
                <a:gd name="T79" fmla="*/ 151 h 283"/>
                <a:gd name="T80" fmla="*/ 453 w 334"/>
                <a:gd name="T81" fmla="*/ 134 h 283"/>
                <a:gd name="T82" fmla="*/ 506 w 334"/>
                <a:gd name="T83" fmla="*/ 87 h 283"/>
                <a:gd name="T84" fmla="*/ 559 w 334"/>
                <a:gd name="T85" fmla="*/ 113 h 283"/>
                <a:gd name="T86" fmla="*/ 628 w 334"/>
                <a:gd name="T87" fmla="*/ 149 h 283"/>
                <a:gd name="T88" fmla="*/ 672 w 334"/>
                <a:gd name="T89" fmla="*/ 155 h 283"/>
                <a:gd name="T90" fmla="*/ 705 w 334"/>
                <a:gd name="T91" fmla="*/ 168 h 283"/>
                <a:gd name="T92" fmla="*/ 717 w 334"/>
                <a:gd name="T93" fmla="*/ 180 h 283"/>
                <a:gd name="T94" fmla="*/ 736 w 334"/>
                <a:gd name="T95" fmla="*/ 191 h 283"/>
                <a:gd name="T96" fmla="*/ 736 w 334"/>
                <a:gd name="T97" fmla="*/ 510 h 283"/>
                <a:gd name="T98" fmla="*/ 754 w 334"/>
                <a:gd name="T99" fmla="*/ 701 h 2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34"/>
                <a:gd name="T151" fmla="*/ 0 h 283"/>
                <a:gd name="T152" fmla="*/ 334 w 334"/>
                <a:gd name="T153" fmla="*/ 283 h 2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34" h="283">
                  <a:moveTo>
                    <a:pt x="334" y="283"/>
                  </a:moveTo>
                  <a:lnTo>
                    <a:pt x="334" y="282"/>
                  </a:lnTo>
                  <a:lnTo>
                    <a:pt x="327" y="279"/>
                  </a:lnTo>
                  <a:lnTo>
                    <a:pt x="322" y="277"/>
                  </a:lnTo>
                  <a:lnTo>
                    <a:pt x="312" y="268"/>
                  </a:lnTo>
                  <a:lnTo>
                    <a:pt x="307" y="262"/>
                  </a:lnTo>
                  <a:lnTo>
                    <a:pt x="302" y="255"/>
                  </a:lnTo>
                  <a:lnTo>
                    <a:pt x="295" y="253"/>
                  </a:lnTo>
                  <a:lnTo>
                    <a:pt x="294" y="250"/>
                  </a:lnTo>
                  <a:lnTo>
                    <a:pt x="292" y="248"/>
                  </a:lnTo>
                  <a:lnTo>
                    <a:pt x="284" y="250"/>
                  </a:lnTo>
                  <a:lnTo>
                    <a:pt x="279" y="251"/>
                  </a:lnTo>
                  <a:lnTo>
                    <a:pt x="267" y="250"/>
                  </a:lnTo>
                  <a:lnTo>
                    <a:pt x="262" y="254"/>
                  </a:lnTo>
                  <a:lnTo>
                    <a:pt x="260" y="251"/>
                  </a:lnTo>
                  <a:lnTo>
                    <a:pt x="259" y="255"/>
                  </a:lnTo>
                  <a:lnTo>
                    <a:pt x="260" y="257"/>
                  </a:lnTo>
                  <a:lnTo>
                    <a:pt x="257" y="258"/>
                  </a:lnTo>
                  <a:lnTo>
                    <a:pt x="253" y="258"/>
                  </a:lnTo>
                  <a:lnTo>
                    <a:pt x="251" y="255"/>
                  </a:lnTo>
                  <a:lnTo>
                    <a:pt x="238" y="259"/>
                  </a:lnTo>
                  <a:lnTo>
                    <a:pt x="227" y="260"/>
                  </a:lnTo>
                  <a:lnTo>
                    <a:pt x="223" y="259"/>
                  </a:lnTo>
                  <a:lnTo>
                    <a:pt x="222" y="254"/>
                  </a:lnTo>
                  <a:lnTo>
                    <a:pt x="225" y="248"/>
                  </a:lnTo>
                  <a:lnTo>
                    <a:pt x="229" y="239"/>
                  </a:lnTo>
                  <a:lnTo>
                    <a:pt x="239" y="228"/>
                  </a:lnTo>
                  <a:lnTo>
                    <a:pt x="246" y="226"/>
                  </a:lnTo>
                  <a:lnTo>
                    <a:pt x="251" y="226"/>
                  </a:lnTo>
                  <a:lnTo>
                    <a:pt x="257" y="230"/>
                  </a:lnTo>
                  <a:lnTo>
                    <a:pt x="261" y="231"/>
                  </a:lnTo>
                  <a:lnTo>
                    <a:pt x="261" y="227"/>
                  </a:lnTo>
                  <a:lnTo>
                    <a:pt x="255" y="222"/>
                  </a:lnTo>
                  <a:lnTo>
                    <a:pt x="256" y="220"/>
                  </a:lnTo>
                  <a:lnTo>
                    <a:pt x="260" y="220"/>
                  </a:lnTo>
                  <a:lnTo>
                    <a:pt x="253" y="217"/>
                  </a:lnTo>
                  <a:lnTo>
                    <a:pt x="247" y="212"/>
                  </a:lnTo>
                  <a:lnTo>
                    <a:pt x="250" y="211"/>
                  </a:lnTo>
                  <a:lnTo>
                    <a:pt x="252" y="200"/>
                  </a:lnTo>
                  <a:lnTo>
                    <a:pt x="247" y="198"/>
                  </a:lnTo>
                  <a:lnTo>
                    <a:pt x="243" y="190"/>
                  </a:lnTo>
                  <a:lnTo>
                    <a:pt x="241" y="177"/>
                  </a:lnTo>
                  <a:lnTo>
                    <a:pt x="241" y="175"/>
                  </a:lnTo>
                  <a:lnTo>
                    <a:pt x="238" y="172"/>
                  </a:lnTo>
                  <a:lnTo>
                    <a:pt x="233" y="163"/>
                  </a:lnTo>
                  <a:lnTo>
                    <a:pt x="229" y="163"/>
                  </a:lnTo>
                  <a:lnTo>
                    <a:pt x="225" y="162"/>
                  </a:lnTo>
                  <a:lnTo>
                    <a:pt x="223" y="158"/>
                  </a:lnTo>
                  <a:lnTo>
                    <a:pt x="222" y="158"/>
                  </a:lnTo>
                  <a:lnTo>
                    <a:pt x="219" y="155"/>
                  </a:lnTo>
                  <a:lnTo>
                    <a:pt x="213" y="153"/>
                  </a:lnTo>
                  <a:lnTo>
                    <a:pt x="201" y="148"/>
                  </a:lnTo>
                  <a:lnTo>
                    <a:pt x="196" y="148"/>
                  </a:lnTo>
                  <a:lnTo>
                    <a:pt x="185" y="142"/>
                  </a:lnTo>
                  <a:lnTo>
                    <a:pt x="176" y="141"/>
                  </a:lnTo>
                  <a:lnTo>
                    <a:pt x="171" y="139"/>
                  </a:lnTo>
                  <a:lnTo>
                    <a:pt x="159" y="134"/>
                  </a:lnTo>
                  <a:lnTo>
                    <a:pt x="153" y="134"/>
                  </a:lnTo>
                  <a:lnTo>
                    <a:pt x="143" y="133"/>
                  </a:lnTo>
                  <a:lnTo>
                    <a:pt x="135" y="132"/>
                  </a:lnTo>
                  <a:lnTo>
                    <a:pt x="134" y="130"/>
                  </a:lnTo>
                  <a:lnTo>
                    <a:pt x="132" y="129"/>
                  </a:lnTo>
                  <a:lnTo>
                    <a:pt x="127" y="126"/>
                  </a:lnTo>
                  <a:lnTo>
                    <a:pt x="124" y="123"/>
                  </a:lnTo>
                  <a:lnTo>
                    <a:pt x="122" y="118"/>
                  </a:lnTo>
                  <a:lnTo>
                    <a:pt x="117" y="118"/>
                  </a:lnTo>
                  <a:lnTo>
                    <a:pt x="112" y="116"/>
                  </a:lnTo>
                  <a:lnTo>
                    <a:pt x="111" y="120"/>
                  </a:lnTo>
                  <a:lnTo>
                    <a:pt x="110" y="118"/>
                  </a:lnTo>
                  <a:lnTo>
                    <a:pt x="103" y="114"/>
                  </a:lnTo>
                  <a:lnTo>
                    <a:pt x="101" y="112"/>
                  </a:lnTo>
                  <a:lnTo>
                    <a:pt x="99" y="109"/>
                  </a:lnTo>
                  <a:lnTo>
                    <a:pt x="93" y="106"/>
                  </a:lnTo>
                  <a:lnTo>
                    <a:pt x="92" y="102"/>
                  </a:lnTo>
                  <a:lnTo>
                    <a:pt x="93" y="96"/>
                  </a:lnTo>
                  <a:lnTo>
                    <a:pt x="96" y="90"/>
                  </a:lnTo>
                  <a:lnTo>
                    <a:pt x="94" y="84"/>
                  </a:lnTo>
                  <a:lnTo>
                    <a:pt x="93" y="88"/>
                  </a:lnTo>
                  <a:lnTo>
                    <a:pt x="92" y="95"/>
                  </a:lnTo>
                  <a:lnTo>
                    <a:pt x="90" y="98"/>
                  </a:lnTo>
                  <a:lnTo>
                    <a:pt x="85" y="107"/>
                  </a:lnTo>
                  <a:lnTo>
                    <a:pt x="84" y="112"/>
                  </a:lnTo>
                  <a:lnTo>
                    <a:pt x="82" y="116"/>
                  </a:lnTo>
                  <a:lnTo>
                    <a:pt x="78" y="120"/>
                  </a:lnTo>
                  <a:lnTo>
                    <a:pt x="68" y="121"/>
                  </a:lnTo>
                  <a:lnTo>
                    <a:pt x="64" y="120"/>
                  </a:lnTo>
                  <a:lnTo>
                    <a:pt x="62" y="118"/>
                  </a:lnTo>
                  <a:lnTo>
                    <a:pt x="62" y="112"/>
                  </a:lnTo>
                  <a:lnTo>
                    <a:pt x="61" y="106"/>
                  </a:lnTo>
                  <a:lnTo>
                    <a:pt x="61" y="104"/>
                  </a:lnTo>
                  <a:lnTo>
                    <a:pt x="61" y="97"/>
                  </a:lnTo>
                  <a:lnTo>
                    <a:pt x="57" y="97"/>
                  </a:lnTo>
                  <a:lnTo>
                    <a:pt x="52" y="90"/>
                  </a:lnTo>
                  <a:lnTo>
                    <a:pt x="46" y="86"/>
                  </a:lnTo>
                  <a:lnTo>
                    <a:pt x="38" y="86"/>
                  </a:lnTo>
                  <a:lnTo>
                    <a:pt x="33" y="83"/>
                  </a:lnTo>
                  <a:lnTo>
                    <a:pt x="34" y="78"/>
                  </a:lnTo>
                  <a:lnTo>
                    <a:pt x="40" y="76"/>
                  </a:lnTo>
                  <a:lnTo>
                    <a:pt x="48" y="76"/>
                  </a:lnTo>
                  <a:lnTo>
                    <a:pt x="56" y="77"/>
                  </a:lnTo>
                  <a:lnTo>
                    <a:pt x="68" y="70"/>
                  </a:lnTo>
                  <a:lnTo>
                    <a:pt x="74" y="69"/>
                  </a:lnTo>
                  <a:lnTo>
                    <a:pt x="80" y="70"/>
                  </a:lnTo>
                  <a:lnTo>
                    <a:pt x="87" y="72"/>
                  </a:lnTo>
                  <a:lnTo>
                    <a:pt x="92" y="69"/>
                  </a:lnTo>
                  <a:lnTo>
                    <a:pt x="93" y="63"/>
                  </a:lnTo>
                  <a:lnTo>
                    <a:pt x="94" y="59"/>
                  </a:lnTo>
                  <a:lnTo>
                    <a:pt x="96" y="55"/>
                  </a:lnTo>
                  <a:lnTo>
                    <a:pt x="89" y="58"/>
                  </a:lnTo>
                  <a:lnTo>
                    <a:pt x="79" y="61"/>
                  </a:lnTo>
                  <a:lnTo>
                    <a:pt x="65" y="64"/>
                  </a:lnTo>
                  <a:lnTo>
                    <a:pt x="56" y="64"/>
                  </a:lnTo>
                  <a:lnTo>
                    <a:pt x="51" y="63"/>
                  </a:lnTo>
                  <a:lnTo>
                    <a:pt x="46" y="64"/>
                  </a:lnTo>
                  <a:lnTo>
                    <a:pt x="37" y="59"/>
                  </a:lnTo>
                  <a:lnTo>
                    <a:pt x="33" y="50"/>
                  </a:lnTo>
                  <a:lnTo>
                    <a:pt x="31" y="44"/>
                  </a:lnTo>
                  <a:lnTo>
                    <a:pt x="28" y="41"/>
                  </a:lnTo>
                  <a:lnTo>
                    <a:pt x="22" y="37"/>
                  </a:lnTo>
                  <a:lnTo>
                    <a:pt x="17" y="39"/>
                  </a:lnTo>
                  <a:lnTo>
                    <a:pt x="11" y="36"/>
                  </a:lnTo>
                  <a:lnTo>
                    <a:pt x="10" y="40"/>
                  </a:lnTo>
                  <a:lnTo>
                    <a:pt x="0" y="35"/>
                  </a:lnTo>
                  <a:lnTo>
                    <a:pt x="3" y="31"/>
                  </a:lnTo>
                  <a:lnTo>
                    <a:pt x="5" y="27"/>
                  </a:lnTo>
                  <a:lnTo>
                    <a:pt x="10" y="17"/>
                  </a:lnTo>
                  <a:lnTo>
                    <a:pt x="11" y="16"/>
                  </a:lnTo>
                  <a:lnTo>
                    <a:pt x="18" y="14"/>
                  </a:lnTo>
                  <a:lnTo>
                    <a:pt x="23" y="14"/>
                  </a:lnTo>
                  <a:lnTo>
                    <a:pt x="29" y="13"/>
                  </a:lnTo>
                  <a:lnTo>
                    <a:pt x="40" y="3"/>
                  </a:lnTo>
                  <a:lnTo>
                    <a:pt x="47" y="0"/>
                  </a:lnTo>
                  <a:lnTo>
                    <a:pt x="55" y="0"/>
                  </a:lnTo>
                  <a:lnTo>
                    <a:pt x="64" y="3"/>
                  </a:lnTo>
                  <a:lnTo>
                    <a:pt x="70" y="8"/>
                  </a:lnTo>
                  <a:lnTo>
                    <a:pt x="74" y="12"/>
                  </a:lnTo>
                  <a:lnTo>
                    <a:pt x="79" y="14"/>
                  </a:lnTo>
                  <a:lnTo>
                    <a:pt x="99" y="14"/>
                  </a:lnTo>
                  <a:lnTo>
                    <a:pt x="101" y="23"/>
                  </a:lnTo>
                  <a:lnTo>
                    <a:pt x="104" y="30"/>
                  </a:lnTo>
                  <a:lnTo>
                    <a:pt x="106" y="39"/>
                  </a:lnTo>
                  <a:lnTo>
                    <a:pt x="103" y="46"/>
                  </a:lnTo>
                  <a:lnTo>
                    <a:pt x="102" y="54"/>
                  </a:lnTo>
                  <a:lnTo>
                    <a:pt x="106" y="68"/>
                  </a:lnTo>
                  <a:lnTo>
                    <a:pt x="113" y="79"/>
                  </a:lnTo>
                  <a:lnTo>
                    <a:pt x="115" y="76"/>
                  </a:lnTo>
                  <a:lnTo>
                    <a:pt x="115" y="70"/>
                  </a:lnTo>
                  <a:lnTo>
                    <a:pt x="121" y="73"/>
                  </a:lnTo>
                  <a:lnTo>
                    <a:pt x="124" y="82"/>
                  </a:lnTo>
                  <a:lnTo>
                    <a:pt x="126" y="84"/>
                  </a:lnTo>
                  <a:lnTo>
                    <a:pt x="129" y="91"/>
                  </a:lnTo>
                  <a:lnTo>
                    <a:pt x="139" y="97"/>
                  </a:lnTo>
                  <a:lnTo>
                    <a:pt x="143" y="97"/>
                  </a:lnTo>
                  <a:lnTo>
                    <a:pt x="150" y="97"/>
                  </a:lnTo>
                  <a:lnTo>
                    <a:pt x="154" y="90"/>
                  </a:lnTo>
                  <a:lnTo>
                    <a:pt x="158" y="88"/>
                  </a:lnTo>
                  <a:lnTo>
                    <a:pt x="162" y="86"/>
                  </a:lnTo>
                  <a:lnTo>
                    <a:pt x="163" y="81"/>
                  </a:lnTo>
                  <a:lnTo>
                    <a:pt x="174" y="72"/>
                  </a:lnTo>
                  <a:lnTo>
                    <a:pt x="178" y="61"/>
                  </a:lnTo>
                  <a:lnTo>
                    <a:pt x="183" y="60"/>
                  </a:lnTo>
                  <a:lnTo>
                    <a:pt x="187" y="60"/>
                  </a:lnTo>
                  <a:lnTo>
                    <a:pt x="197" y="58"/>
                  </a:lnTo>
                  <a:lnTo>
                    <a:pt x="202" y="54"/>
                  </a:lnTo>
                  <a:lnTo>
                    <a:pt x="202" y="49"/>
                  </a:lnTo>
                  <a:lnTo>
                    <a:pt x="205" y="46"/>
                  </a:lnTo>
                  <a:lnTo>
                    <a:pt x="213" y="41"/>
                  </a:lnTo>
                  <a:lnTo>
                    <a:pt x="224" y="35"/>
                  </a:lnTo>
                  <a:lnTo>
                    <a:pt x="228" y="36"/>
                  </a:lnTo>
                  <a:lnTo>
                    <a:pt x="229" y="40"/>
                  </a:lnTo>
                  <a:lnTo>
                    <a:pt x="241" y="44"/>
                  </a:lnTo>
                  <a:lnTo>
                    <a:pt x="247" y="46"/>
                  </a:lnTo>
                  <a:lnTo>
                    <a:pt x="251" y="47"/>
                  </a:lnTo>
                  <a:lnTo>
                    <a:pt x="253" y="50"/>
                  </a:lnTo>
                  <a:lnTo>
                    <a:pt x="267" y="54"/>
                  </a:lnTo>
                  <a:lnTo>
                    <a:pt x="278" y="60"/>
                  </a:lnTo>
                  <a:lnTo>
                    <a:pt x="281" y="63"/>
                  </a:lnTo>
                  <a:lnTo>
                    <a:pt x="289" y="64"/>
                  </a:lnTo>
                  <a:lnTo>
                    <a:pt x="294" y="64"/>
                  </a:lnTo>
                  <a:lnTo>
                    <a:pt x="297" y="63"/>
                  </a:lnTo>
                  <a:lnTo>
                    <a:pt x="302" y="64"/>
                  </a:lnTo>
                  <a:lnTo>
                    <a:pt x="306" y="64"/>
                  </a:lnTo>
                  <a:lnTo>
                    <a:pt x="308" y="64"/>
                  </a:lnTo>
                  <a:lnTo>
                    <a:pt x="313" y="68"/>
                  </a:lnTo>
                  <a:lnTo>
                    <a:pt x="317" y="68"/>
                  </a:lnTo>
                  <a:lnTo>
                    <a:pt x="318" y="69"/>
                  </a:lnTo>
                  <a:lnTo>
                    <a:pt x="318" y="70"/>
                  </a:lnTo>
                  <a:lnTo>
                    <a:pt x="318" y="72"/>
                  </a:lnTo>
                  <a:lnTo>
                    <a:pt x="322" y="72"/>
                  </a:lnTo>
                  <a:lnTo>
                    <a:pt x="323" y="72"/>
                  </a:lnTo>
                  <a:lnTo>
                    <a:pt x="327" y="72"/>
                  </a:lnTo>
                  <a:lnTo>
                    <a:pt x="326" y="77"/>
                  </a:lnTo>
                  <a:lnTo>
                    <a:pt x="329" y="151"/>
                  </a:lnTo>
                  <a:lnTo>
                    <a:pt x="330" y="193"/>
                  </a:lnTo>
                  <a:lnTo>
                    <a:pt x="327" y="204"/>
                  </a:lnTo>
                  <a:lnTo>
                    <a:pt x="326" y="207"/>
                  </a:lnTo>
                  <a:lnTo>
                    <a:pt x="330" y="217"/>
                  </a:lnTo>
                  <a:lnTo>
                    <a:pt x="331" y="241"/>
                  </a:lnTo>
                  <a:lnTo>
                    <a:pt x="332" y="274"/>
                  </a:lnTo>
                  <a:lnTo>
                    <a:pt x="334" y="283"/>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58" name="Freeform 100"/>
            <p:cNvSpPr>
              <a:spLocks noChangeAspect="1"/>
            </p:cNvSpPr>
            <p:nvPr/>
          </p:nvSpPr>
          <p:spPr bwMode="auto">
            <a:xfrm>
              <a:off x="3316" y="1256"/>
              <a:ext cx="398" cy="357"/>
            </a:xfrm>
            <a:custGeom>
              <a:avLst/>
              <a:gdLst>
                <a:gd name="T0" fmla="*/ 837 w 359"/>
                <a:gd name="T1" fmla="*/ 17 h 324"/>
                <a:gd name="T2" fmla="*/ 844 w 359"/>
                <a:gd name="T3" fmla="*/ 95 h 324"/>
                <a:gd name="T4" fmla="*/ 879 w 359"/>
                <a:gd name="T5" fmla="*/ 162 h 324"/>
                <a:gd name="T6" fmla="*/ 881 w 359"/>
                <a:gd name="T7" fmla="*/ 223 h 324"/>
                <a:gd name="T8" fmla="*/ 858 w 359"/>
                <a:gd name="T9" fmla="*/ 249 h 324"/>
                <a:gd name="T10" fmla="*/ 826 w 359"/>
                <a:gd name="T11" fmla="*/ 305 h 324"/>
                <a:gd name="T12" fmla="*/ 803 w 359"/>
                <a:gd name="T13" fmla="*/ 370 h 324"/>
                <a:gd name="T14" fmla="*/ 807 w 359"/>
                <a:gd name="T15" fmla="*/ 443 h 324"/>
                <a:gd name="T16" fmla="*/ 779 w 359"/>
                <a:gd name="T17" fmla="*/ 509 h 324"/>
                <a:gd name="T18" fmla="*/ 790 w 359"/>
                <a:gd name="T19" fmla="*/ 558 h 324"/>
                <a:gd name="T20" fmla="*/ 755 w 359"/>
                <a:gd name="T21" fmla="*/ 608 h 324"/>
                <a:gd name="T22" fmla="*/ 720 w 359"/>
                <a:gd name="T23" fmla="*/ 587 h 324"/>
                <a:gd name="T24" fmla="*/ 712 w 359"/>
                <a:gd name="T25" fmla="*/ 563 h 324"/>
                <a:gd name="T26" fmla="*/ 698 w 359"/>
                <a:gd name="T27" fmla="*/ 608 h 324"/>
                <a:gd name="T28" fmla="*/ 663 w 359"/>
                <a:gd name="T29" fmla="*/ 609 h 324"/>
                <a:gd name="T30" fmla="*/ 631 w 359"/>
                <a:gd name="T31" fmla="*/ 655 h 324"/>
                <a:gd name="T32" fmla="*/ 618 w 359"/>
                <a:gd name="T33" fmla="*/ 619 h 324"/>
                <a:gd name="T34" fmla="*/ 585 w 359"/>
                <a:gd name="T35" fmla="*/ 660 h 324"/>
                <a:gd name="T36" fmla="*/ 516 w 359"/>
                <a:gd name="T37" fmla="*/ 655 h 324"/>
                <a:gd name="T38" fmla="*/ 512 w 359"/>
                <a:gd name="T39" fmla="*/ 652 h 324"/>
                <a:gd name="T40" fmla="*/ 480 w 359"/>
                <a:gd name="T41" fmla="*/ 652 h 324"/>
                <a:gd name="T42" fmla="*/ 465 w 359"/>
                <a:gd name="T43" fmla="*/ 621 h 324"/>
                <a:gd name="T44" fmla="*/ 477 w 359"/>
                <a:gd name="T45" fmla="*/ 699 h 324"/>
                <a:gd name="T46" fmla="*/ 446 w 359"/>
                <a:gd name="T47" fmla="*/ 696 h 324"/>
                <a:gd name="T48" fmla="*/ 422 w 359"/>
                <a:gd name="T49" fmla="*/ 718 h 324"/>
                <a:gd name="T50" fmla="*/ 365 w 359"/>
                <a:gd name="T51" fmla="*/ 753 h 324"/>
                <a:gd name="T52" fmla="*/ 338 w 359"/>
                <a:gd name="T53" fmla="*/ 718 h 324"/>
                <a:gd name="T54" fmla="*/ 359 w 359"/>
                <a:gd name="T55" fmla="*/ 666 h 324"/>
                <a:gd name="T56" fmla="*/ 333 w 359"/>
                <a:gd name="T57" fmla="*/ 660 h 324"/>
                <a:gd name="T58" fmla="*/ 276 w 359"/>
                <a:gd name="T59" fmla="*/ 648 h 324"/>
                <a:gd name="T60" fmla="*/ 226 w 359"/>
                <a:gd name="T61" fmla="*/ 668 h 324"/>
                <a:gd name="T62" fmla="*/ 192 w 359"/>
                <a:gd name="T63" fmla="*/ 682 h 324"/>
                <a:gd name="T64" fmla="*/ 134 w 359"/>
                <a:gd name="T65" fmla="*/ 696 h 324"/>
                <a:gd name="T66" fmla="*/ 101 w 359"/>
                <a:gd name="T67" fmla="*/ 726 h 324"/>
                <a:gd name="T68" fmla="*/ 65 w 359"/>
                <a:gd name="T69" fmla="*/ 717 h 324"/>
                <a:gd name="T70" fmla="*/ 30 w 359"/>
                <a:gd name="T71" fmla="*/ 722 h 324"/>
                <a:gd name="T72" fmla="*/ 0 w 359"/>
                <a:gd name="T73" fmla="*/ 696 h 324"/>
                <a:gd name="T74" fmla="*/ 52 w 359"/>
                <a:gd name="T75" fmla="*/ 666 h 324"/>
                <a:gd name="T76" fmla="*/ 110 w 359"/>
                <a:gd name="T77" fmla="*/ 619 h 324"/>
                <a:gd name="T78" fmla="*/ 155 w 359"/>
                <a:gd name="T79" fmla="*/ 577 h 324"/>
                <a:gd name="T80" fmla="*/ 225 w 359"/>
                <a:gd name="T81" fmla="*/ 575 h 324"/>
                <a:gd name="T82" fmla="*/ 318 w 359"/>
                <a:gd name="T83" fmla="*/ 563 h 324"/>
                <a:gd name="T84" fmla="*/ 343 w 359"/>
                <a:gd name="T85" fmla="*/ 569 h 324"/>
                <a:gd name="T86" fmla="*/ 389 w 359"/>
                <a:gd name="T87" fmla="*/ 569 h 324"/>
                <a:gd name="T88" fmla="*/ 433 w 359"/>
                <a:gd name="T89" fmla="*/ 494 h 324"/>
                <a:gd name="T90" fmla="*/ 465 w 359"/>
                <a:gd name="T91" fmla="*/ 424 h 324"/>
                <a:gd name="T92" fmla="*/ 512 w 359"/>
                <a:gd name="T93" fmla="*/ 392 h 324"/>
                <a:gd name="T94" fmla="*/ 480 w 359"/>
                <a:gd name="T95" fmla="*/ 425 h 324"/>
                <a:gd name="T96" fmla="*/ 489 w 359"/>
                <a:gd name="T97" fmla="*/ 461 h 324"/>
                <a:gd name="T98" fmla="*/ 528 w 359"/>
                <a:gd name="T99" fmla="*/ 444 h 324"/>
                <a:gd name="T100" fmla="*/ 598 w 359"/>
                <a:gd name="T101" fmla="*/ 408 h 324"/>
                <a:gd name="T102" fmla="*/ 639 w 359"/>
                <a:gd name="T103" fmla="*/ 356 h 324"/>
                <a:gd name="T104" fmla="*/ 677 w 359"/>
                <a:gd name="T105" fmla="*/ 323 h 324"/>
                <a:gd name="T106" fmla="*/ 706 w 359"/>
                <a:gd name="T107" fmla="*/ 260 h 324"/>
                <a:gd name="T108" fmla="*/ 723 w 359"/>
                <a:gd name="T109" fmla="*/ 212 h 324"/>
                <a:gd name="T110" fmla="*/ 720 w 359"/>
                <a:gd name="T111" fmla="*/ 160 h 324"/>
                <a:gd name="T112" fmla="*/ 724 w 359"/>
                <a:gd name="T113" fmla="*/ 128 h 324"/>
                <a:gd name="T114" fmla="*/ 742 w 359"/>
                <a:gd name="T115" fmla="*/ 67 h 324"/>
                <a:gd name="T116" fmla="*/ 756 w 359"/>
                <a:gd name="T117" fmla="*/ 29 h 324"/>
                <a:gd name="T118" fmla="*/ 780 w 359"/>
                <a:gd name="T119" fmla="*/ 67 h 324"/>
                <a:gd name="T120" fmla="*/ 812 w 359"/>
                <a:gd name="T121" fmla="*/ 53 h 324"/>
                <a:gd name="T122" fmla="*/ 812 w 359"/>
                <a:gd name="T123" fmla="*/ 31 h 324"/>
                <a:gd name="T124" fmla="*/ 790 w 359"/>
                <a:gd name="T125" fmla="*/ 2 h 3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9"/>
                <a:gd name="T190" fmla="*/ 0 h 324"/>
                <a:gd name="T191" fmla="*/ 359 w 359"/>
                <a:gd name="T192" fmla="*/ 324 h 3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9" h="324">
                  <a:moveTo>
                    <a:pt x="329" y="4"/>
                  </a:moveTo>
                  <a:lnTo>
                    <a:pt x="338" y="3"/>
                  </a:lnTo>
                  <a:lnTo>
                    <a:pt x="339" y="8"/>
                  </a:lnTo>
                  <a:lnTo>
                    <a:pt x="338" y="22"/>
                  </a:lnTo>
                  <a:lnTo>
                    <a:pt x="339" y="31"/>
                  </a:lnTo>
                  <a:lnTo>
                    <a:pt x="342" y="40"/>
                  </a:lnTo>
                  <a:lnTo>
                    <a:pt x="348" y="48"/>
                  </a:lnTo>
                  <a:lnTo>
                    <a:pt x="352" y="57"/>
                  </a:lnTo>
                  <a:lnTo>
                    <a:pt x="356" y="69"/>
                  </a:lnTo>
                  <a:lnTo>
                    <a:pt x="359" y="83"/>
                  </a:lnTo>
                  <a:lnTo>
                    <a:pt x="358" y="90"/>
                  </a:lnTo>
                  <a:lnTo>
                    <a:pt x="357" y="94"/>
                  </a:lnTo>
                  <a:lnTo>
                    <a:pt x="356" y="100"/>
                  </a:lnTo>
                  <a:lnTo>
                    <a:pt x="352" y="105"/>
                  </a:lnTo>
                  <a:lnTo>
                    <a:pt x="348" y="105"/>
                  </a:lnTo>
                  <a:lnTo>
                    <a:pt x="343" y="122"/>
                  </a:lnTo>
                  <a:lnTo>
                    <a:pt x="343" y="132"/>
                  </a:lnTo>
                  <a:lnTo>
                    <a:pt x="335" y="130"/>
                  </a:lnTo>
                  <a:lnTo>
                    <a:pt x="326" y="137"/>
                  </a:lnTo>
                  <a:lnTo>
                    <a:pt x="324" y="147"/>
                  </a:lnTo>
                  <a:lnTo>
                    <a:pt x="325" y="157"/>
                  </a:lnTo>
                  <a:lnTo>
                    <a:pt x="326" y="166"/>
                  </a:lnTo>
                  <a:lnTo>
                    <a:pt x="326" y="179"/>
                  </a:lnTo>
                  <a:lnTo>
                    <a:pt x="328" y="187"/>
                  </a:lnTo>
                  <a:lnTo>
                    <a:pt x="321" y="192"/>
                  </a:lnTo>
                  <a:lnTo>
                    <a:pt x="316" y="203"/>
                  </a:lnTo>
                  <a:lnTo>
                    <a:pt x="315" y="215"/>
                  </a:lnTo>
                  <a:lnTo>
                    <a:pt x="314" y="226"/>
                  </a:lnTo>
                  <a:lnTo>
                    <a:pt x="319" y="232"/>
                  </a:lnTo>
                  <a:lnTo>
                    <a:pt x="320" y="236"/>
                  </a:lnTo>
                  <a:lnTo>
                    <a:pt x="315" y="240"/>
                  </a:lnTo>
                  <a:lnTo>
                    <a:pt x="310" y="249"/>
                  </a:lnTo>
                  <a:lnTo>
                    <a:pt x="306" y="258"/>
                  </a:lnTo>
                  <a:lnTo>
                    <a:pt x="289" y="269"/>
                  </a:lnTo>
                  <a:lnTo>
                    <a:pt x="288" y="263"/>
                  </a:lnTo>
                  <a:lnTo>
                    <a:pt x="291" y="249"/>
                  </a:lnTo>
                  <a:lnTo>
                    <a:pt x="294" y="244"/>
                  </a:lnTo>
                  <a:lnTo>
                    <a:pt x="296" y="239"/>
                  </a:lnTo>
                  <a:lnTo>
                    <a:pt x="288" y="239"/>
                  </a:lnTo>
                  <a:lnTo>
                    <a:pt x="287" y="246"/>
                  </a:lnTo>
                  <a:lnTo>
                    <a:pt x="284" y="252"/>
                  </a:lnTo>
                  <a:lnTo>
                    <a:pt x="283" y="258"/>
                  </a:lnTo>
                  <a:lnTo>
                    <a:pt x="279" y="254"/>
                  </a:lnTo>
                  <a:lnTo>
                    <a:pt x="272" y="254"/>
                  </a:lnTo>
                  <a:lnTo>
                    <a:pt x="268" y="259"/>
                  </a:lnTo>
                  <a:lnTo>
                    <a:pt x="265" y="274"/>
                  </a:lnTo>
                  <a:lnTo>
                    <a:pt x="261" y="278"/>
                  </a:lnTo>
                  <a:lnTo>
                    <a:pt x="256" y="278"/>
                  </a:lnTo>
                  <a:lnTo>
                    <a:pt x="255" y="269"/>
                  </a:lnTo>
                  <a:lnTo>
                    <a:pt x="256" y="263"/>
                  </a:lnTo>
                  <a:lnTo>
                    <a:pt x="251" y="262"/>
                  </a:lnTo>
                  <a:lnTo>
                    <a:pt x="246" y="267"/>
                  </a:lnTo>
                  <a:lnTo>
                    <a:pt x="241" y="273"/>
                  </a:lnTo>
                  <a:lnTo>
                    <a:pt x="237" y="280"/>
                  </a:lnTo>
                  <a:lnTo>
                    <a:pt x="236" y="281"/>
                  </a:lnTo>
                  <a:lnTo>
                    <a:pt x="226" y="280"/>
                  </a:lnTo>
                  <a:lnTo>
                    <a:pt x="209" y="278"/>
                  </a:lnTo>
                  <a:lnTo>
                    <a:pt x="200" y="281"/>
                  </a:lnTo>
                  <a:lnTo>
                    <a:pt x="203" y="278"/>
                  </a:lnTo>
                  <a:lnTo>
                    <a:pt x="207" y="276"/>
                  </a:lnTo>
                  <a:lnTo>
                    <a:pt x="199" y="273"/>
                  </a:lnTo>
                  <a:lnTo>
                    <a:pt x="198" y="272"/>
                  </a:lnTo>
                  <a:lnTo>
                    <a:pt x="195" y="276"/>
                  </a:lnTo>
                  <a:lnTo>
                    <a:pt x="191" y="271"/>
                  </a:lnTo>
                  <a:lnTo>
                    <a:pt x="191" y="263"/>
                  </a:lnTo>
                  <a:lnTo>
                    <a:pt x="189" y="264"/>
                  </a:lnTo>
                  <a:lnTo>
                    <a:pt x="181" y="278"/>
                  </a:lnTo>
                  <a:lnTo>
                    <a:pt x="193" y="286"/>
                  </a:lnTo>
                  <a:lnTo>
                    <a:pt x="193" y="296"/>
                  </a:lnTo>
                  <a:lnTo>
                    <a:pt x="189" y="292"/>
                  </a:lnTo>
                  <a:lnTo>
                    <a:pt x="185" y="295"/>
                  </a:lnTo>
                  <a:lnTo>
                    <a:pt x="180" y="295"/>
                  </a:lnTo>
                  <a:lnTo>
                    <a:pt x="176" y="297"/>
                  </a:lnTo>
                  <a:lnTo>
                    <a:pt x="173" y="301"/>
                  </a:lnTo>
                  <a:lnTo>
                    <a:pt x="172" y="304"/>
                  </a:lnTo>
                  <a:lnTo>
                    <a:pt x="163" y="320"/>
                  </a:lnTo>
                  <a:lnTo>
                    <a:pt x="157" y="324"/>
                  </a:lnTo>
                  <a:lnTo>
                    <a:pt x="148" y="320"/>
                  </a:lnTo>
                  <a:lnTo>
                    <a:pt x="144" y="314"/>
                  </a:lnTo>
                  <a:lnTo>
                    <a:pt x="139" y="310"/>
                  </a:lnTo>
                  <a:lnTo>
                    <a:pt x="137" y="304"/>
                  </a:lnTo>
                  <a:lnTo>
                    <a:pt x="138" y="292"/>
                  </a:lnTo>
                  <a:lnTo>
                    <a:pt x="140" y="290"/>
                  </a:lnTo>
                  <a:lnTo>
                    <a:pt x="145" y="281"/>
                  </a:lnTo>
                  <a:lnTo>
                    <a:pt x="147" y="278"/>
                  </a:lnTo>
                  <a:lnTo>
                    <a:pt x="144" y="277"/>
                  </a:lnTo>
                  <a:lnTo>
                    <a:pt x="134" y="280"/>
                  </a:lnTo>
                  <a:lnTo>
                    <a:pt x="128" y="276"/>
                  </a:lnTo>
                  <a:lnTo>
                    <a:pt x="119" y="274"/>
                  </a:lnTo>
                  <a:lnTo>
                    <a:pt x="112" y="274"/>
                  </a:lnTo>
                  <a:lnTo>
                    <a:pt x="106" y="280"/>
                  </a:lnTo>
                  <a:lnTo>
                    <a:pt x="96" y="286"/>
                  </a:lnTo>
                  <a:lnTo>
                    <a:pt x="92" y="283"/>
                  </a:lnTo>
                  <a:lnTo>
                    <a:pt x="87" y="286"/>
                  </a:lnTo>
                  <a:lnTo>
                    <a:pt x="84" y="286"/>
                  </a:lnTo>
                  <a:lnTo>
                    <a:pt x="78" y="289"/>
                  </a:lnTo>
                  <a:lnTo>
                    <a:pt x="74" y="289"/>
                  </a:lnTo>
                  <a:lnTo>
                    <a:pt x="70" y="291"/>
                  </a:lnTo>
                  <a:lnTo>
                    <a:pt x="54" y="295"/>
                  </a:lnTo>
                  <a:lnTo>
                    <a:pt x="50" y="291"/>
                  </a:lnTo>
                  <a:lnTo>
                    <a:pt x="46" y="292"/>
                  </a:lnTo>
                  <a:lnTo>
                    <a:pt x="41" y="308"/>
                  </a:lnTo>
                  <a:lnTo>
                    <a:pt x="39" y="308"/>
                  </a:lnTo>
                  <a:lnTo>
                    <a:pt x="31" y="305"/>
                  </a:lnTo>
                  <a:lnTo>
                    <a:pt x="26" y="303"/>
                  </a:lnTo>
                  <a:lnTo>
                    <a:pt x="19" y="305"/>
                  </a:lnTo>
                  <a:lnTo>
                    <a:pt x="14" y="305"/>
                  </a:lnTo>
                  <a:lnTo>
                    <a:pt x="12" y="306"/>
                  </a:lnTo>
                  <a:lnTo>
                    <a:pt x="7" y="304"/>
                  </a:lnTo>
                  <a:lnTo>
                    <a:pt x="0" y="303"/>
                  </a:lnTo>
                  <a:lnTo>
                    <a:pt x="0" y="295"/>
                  </a:lnTo>
                  <a:lnTo>
                    <a:pt x="0" y="290"/>
                  </a:lnTo>
                  <a:lnTo>
                    <a:pt x="16" y="286"/>
                  </a:lnTo>
                  <a:lnTo>
                    <a:pt x="21" y="281"/>
                  </a:lnTo>
                  <a:lnTo>
                    <a:pt x="27" y="276"/>
                  </a:lnTo>
                  <a:lnTo>
                    <a:pt x="37" y="271"/>
                  </a:lnTo>
                  <a:lnTo>
                    <a:pt x="44" y="262"/>
                  </a:lnTo>
                  <a:lnTo>
                    <a:pt x="51" y="257"/>
                  </a:lnTo>
                  <a:lnTo>
                    <a:pt x="56" y="249"/>
                  </a:lnTo>
                  <a:lnTo>
                    <a:pt x="63" y="245"/>
                  </a:lnTo>
                  <a:lnTo>
                    <a:pt x="69" y="243"/>
                  </a:lnTo>
                  <a:lnTo>
                    <a:pt x="81" y="245"/>
                  </a:lnTo>
                  <a:lnTo>
                    <a:pt x="91" y="244"/>
                  </a:lnTo>
                  <a:lnTo>
                    <a:pt x="100" y="244"/>
                  </a:lnTo>
                  <a:lnTo>
                    <a:pt x="123" y="239"/>
                  </a:lnTo>
                  <a:lnTo>
                    <a:pt x="128" y="239"/>
                  </a:lnTo>
                  <a:lnTo>
                    <a:pt x="134" y="236"/>
                  </a:lnTo>
                  <a:lnTo>
                    <a:pt x="140" y="236"/>
                  </a:lnTo>
                  <a:lnTo>
                    <a:pt x="139" y="241"/>
                  </a:lnTo>
                  <a:lnTo>
                    <a:pt x="153" y="245"/>
                  </a:lnTo>
                  <a:lnTo>
                    <a:pt x="156" y="244"/>
                  </a:lnTo>
                  <a:lnTo>
                    <a:pt x="158" y="241"/>
                  </a:lnTo>
                  <a:lnTo>
                    <a:pt x="166" y="236"/>
                  </a:lnTo>
                  <a:lnTo>
                    <a:pt x="167" y="217"/>
                  </a:lnTo>
                  <a:lnTo>
                    <a:pt x="176" y="209"/>
                  </a:lnTo>
                  <a:lnTo>
                    <a:pt x="184" y="199"/>
                  </a:lnTo>
                  <a:lnTo>
                    <a:pt x="189" y="188"/>
                  </a:lnTo>
                  <a:lnTo>
                    <a:pt x="189" y="179"/>
                  </a:lnTo>
                  <a:lnTo>
                    <a:pt x="190" y="173"/>
                  </a:lnTo>
                  <a:lnTo>
                    <a:pt x="201" y="166"/>
                  </a:lnTo>
                  <a:lnTo>
                    <a:pt x="207" y="166"/>
                  </a:lnTo>
                  <a:lnTo>
                    <a:pt x="205" y="173"/>
                  </a:lnTo>
                  <a:lnTo>
                    <a:pt x="200" y="175"/>
                  </a:lnTo>
                  <a:lnTo>
                    <a:pt x="195" y="180"/>
                  </a:lnTo>
                  <a:lnTo>
                    <a:pt x="195" y="181"/>
                  </a:lnTo>
                  <a:lnTo>
                    <a:pt x="198" y="188"/>
                  </a:lnTo>
                  <a:lnTo>
                    <a:pt x="198" y="195"/>
                  </a:lnTo>
                  <a:lnTo>
                    <a:pt x="200" y="195"/>
                  </a:lnTo>
                  <a:lnTo>
                    <a:pt x="208" y="194"/>
                  </a:lnTo>
                  <a:lnTo>
                    <a:pt x="213" y="188"/>
                  </a:lnTo>
                  <a:lnTo>
                    <a:pt x="221" y="184"/>
                  </a:lnTo>
                  <a:lnTo>
                    <a:pt x="231" y="181"/>
                  </a:lnTo>
                  <a:lnTo>
                    <a:pt x="241" y="173"/>
                  </a:lnTo>
                  <a:lnTo>
                    <a:pt x="247" y="166"/>
                  </a:lnTo>
                  <a:lnTo>
                    <a:pt x="252" y="159"/>
                  </a:lnTo>
                  <a:lnTo>
                    <a:pt x="259" y="151"/>
                  </a:lnTo>
                  <a:lnTo>
                    <a:pt x="266" y="144"/>
                  </a:lnTo>
                  <a:lnTo>
                    <a:pt x="269" y="144"/>
                  </a:lnTo>
                  <a:lnTo>
                    <a:pt x="274" y="138"/>
                  </a:lnTo>
                  <a:lnTo>
                    <a:pt x="275" y="132"/>
                  </a:lnTo>
                  <a:lnTo>
                    <a:pt x="277" y="127"/>
                  </a:lnTo>
                  <a:lnTo>
                    <a:pt x="286" y="110"/>
                  </a:lnTo>
                  <a:lnTo>
                    <a:pt x="288" y="104"/>
                  </a:lnTo>
                  <a:lnTo>
                    <a:pt x="289" y="96"/>
                  </a:lnTo>
                  <a:lnTo>
                    <a:pt x="292" y="90"/>
                  </a:lnTo>
                  <a:lnTo>
                    <a:pt x="294" y="81"/>
                  </a:lnTo>
                  <a:lnTo>
                    <a:pt x="294" y="72"/>
                  </a:lnTo>
                  <a:lnTo>
                    <a:pt x="291" y="68"/>
                  </a:lnTo>
                  <a:lnTo>
                    <a:pt x="284" y="65"/>
                  </a:lnTo>
                  <a:lnTo>
                    <a:pt x="287" y="63"/>
                  </a:lnTo>
                  <a:lnTo>
                    <a:pt x="293" y="54"/>
                  </a:lnTo>
                  <a:lnTo>
                    <a:pt x="292" y="36"/>
                  </a:lnTo>
                  <a:lnTo>
                    <a:pt x="294" y="31"/>
                  </a:lnTo>
                  <a:lnTo>
                    <a:pt x="301" y="28"/>
                  </a:lnTo>
                  <a:lnTo>
                    <a:pt x="301" y="18"/>
                  </a:lnTo>
                  <a:lnTo>
                    <a:pt x="303" y="14"/>
                  </a:lnTo>
                  <a:lnTo>
                    <a:pt x="307" y="12"/>
                  </a:lnTo>
                  <a:lnTo>
                    <a:pt x="311" y="17"/>
                  </a:lnTo>
                  <a:lnTo>
                    <a:pt x="314" y="25"/>
                  </a:lnTo>
                  <a:lnTo>
                    <a:pt x="316" y="28"/>
                  </a:lnTo>
                  <a:lnTo>
                    <a:pt x="320" y="22"/>
                  </a:lnTo>
                  <a:lnTo>
                    <a:pt x="325" y="25"/>
                  </a:lnTo>
                  <a:lnTo>
                    <a:pt x="329" y="23"/>
                  </a:lnTo>
                  <a:lnTo>
                    <a:pt x="333" y="16"/>
                  </a:lnTo>
                  <a:lnTo>
                    <a:pt x="333" y="9"/>
                  </a:lnTo>
                  <a:lnTo>
                    <a:pt x="329" y="13"/>
                  </a:lnTo>
                  <a:lnTo>
                    <a:pt x="320" y="14"/>
                  </a:lnTo>
                  <a:lnTo>
                    <a:pt x="319" y="8"/>
                  </a:lnTo>
                  <a:lnTo>
                    <a:pt x="320" y="2"/>
                  </a:lnTo>
                  <a:lnTo>
                    <a:pt x="324" y="0"/>
                  </a:lnTo>
                  <a:lnTo>
                    <a:pt x="329" y="4"/>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59" name="Freeform 101"/>
            <p:cNvSpPr>
              <a:spLocks noChangeAspect="1"/>
            </p:cNvSpPr>
            <p:nvPr/>
          </p:nvSpPr>
          <p:spPr bwMode="auto">
            <a:xfrm>
              <a:off x="3360" y="1573"/>
              <a:ext cx="91" cy="70"/>
            </a:xfrm>
            <a:custGeom>
              <a:avLst/>
              <a:gdLst>
                <a:gd name="T0" fmla="*/ 150 w 83"/>
                <a:gd name="T1" fmla="*/ 119 h 62"/>
                <a:gd name="T2" fmla="*/ 137 w 83"/>
                <a:gd name="T3" fmla="*/ 111 h 62"/>
                <a:gd name="T4" fmla="*/ 114 w 83"/>
                <a:gd name="T5" fmla="*/ 100 h 62"/>
                <a:gd name="T6" fmla="*/ 96 w 83"/>
                <a:gd name="T7" fmla="*/ 102 h 62"/>
                <a:gd name="T8" fmla="*/ 86 w 83"/>
                <a:gd name="T9" fmla="*/ 115 h 62"/>
                <a:gd name="T10" fmla="*/ 78 w 83"/>
                <a:gd name="T11" fmla="*/ 140 h 62"/>
                <a:gd name="T12" fmla="*/ 66 w 83"/>
                <a:gd name="T13" fmla="*/ 166 h 62"/>
                <a:gd name="T14" fmla="*/ 65 w 83"/>
                <a:gd name="T15" fmla="*/ 181 h 62"/>
                <a:gd name="T16" fmla="*/ 52 w 83"/>
                <a:gd name="T17" fmla="*/ 181 h 62"/>
                <a:gd name="T18" fmla="*/ 42 w 83"/>
                <a:gd name="T19" fmla="*/ 170 h 62"/>
                <a:gd name="T20" fmla="*/ 33 w 83"/>
                <a:gd name="T21" fmla="*/ 166 h 62"/>
                <a:gd name="T22" fmla="*/ 26 w 83"/>
                <a:gd name="T23" fmla="*/ 141 h 62"/>
                <a:gd name="T24" fmla="*/ 26 w 83"/>
                <a:gd name="T25" fmla="*/ 130 h 62"/>
                <a:gd name="T26" fmla="*/ 22 w 83"/>
                <a:gd name="T27" fmla="*/ 119 h 62"/>
                <a:gd name="T28" fmla="*/ 13 w 83"/>
                <a:gd name="T29" fmla="*/ 111 h 62"/>
                <a:gd name="T30" fmla="*/ 0 w 83"/>
                <a:gd name="T31" fmla="*/ 111 h 62"/>
                <a:gd name="T32" fmla="*/ 18 w 83"/>
                <a:gd name="T33" fmla="*/ 89 h 62"/>
                <a:gd name="T34" fmla="*/ 47 w 83"/>
                <a:gd name="T35" fmla="*/ 42 h 62"/>
                <a:gd name="T36" fmla="*/ 66 w 83"/>
                <a:gd name="T37" fmla="*/ 43 h 62"/>
                <a:gd name="T38" fmla="*/ 75 w 83"/>
                <a:gd name="T39" fmla="*/ 47 h 62"/>
                <a:gd name="T40" fmla="*/ 90 w 83"/>
                <a:gd name="T41" fmla="*/ 43 h 62"/>
                <a:gd name="T42" fmla="*/ 105 w 83"/>
                <a:gd name="T43" fmla="*/ 38 h 62"/>
                <a:gd name="T44" fmla="*/ 109 w 83"/>
                <a:gd name="T45" fmla="*/ 20 h 62"/>
                <a:gd name="T46" fmla="*/ 125 w 83"/>
                <a:gd name="T47" fmla="*/ 0 h 62"/>
                <a:gd name="T48" fmla="*/ 137 w 83"/>
                <a:gd name="T49" fmla="*/ 0 h 62"/>
                <a:gd name="T50" fmla="*/ 150 w 83"/>
                <a:gd name="T51" fmla="*/ 1 h 62"/>
                <a:gd name="T52" fmla="*/ 163 w 83"/>
                <a:gd name="T53" fmla="*/ 14 h 62"/>
                <a:gd name="T54" fmla="*/ 177 w 83"/>
                <a:gd name="T55" fmla="*/ 14 h 62"/>
                <a:gd name="T56" fmla="*/ 182 w 83"/>
                <a:gd name="T57" fmla="*/ 55 h 62"/>
                <a:gd name="T58" fmla="*/ 191 w 83"/>
                <a:gd name="T59" fmla="*/ 60 h 62"/>
                <a:gd name="T60" fmla="*/ 179 w 83"/>
                <a:gd name="T61" fmla="*/ 76 h 62"/>
                <a:gd name="T62" fmla="*/ 168 w 83"/>
                <a:gd name="T63" fmla="*/ 80 h 62"/>
                <a:gd name="T64" fmla="*/ 163 w 83"/>
                <a:gd name="T65" fmla="*/ 93 h 62"/>
                <a:gd name="T66" fmla="*/ 159 w 83"/>
                <a:gd name="T67" fmla="*/ 111 h 62"/>
                <a:gd name="T68" fmla="*/ 150 w 83"/>
                <a:gd name="T69" fmla="*/ 119 h 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
                <a:gd name="T106" fmla="*/ 0 h 62"/>
                <a:gd name="T107" fmla="*/ 83 w 83"/>
                <a:gd name="T108" fmla="*/ 62 h 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 h="62">
                  <a:moveTo>
                    <a:pt x="66" y="41"/>
                  </a:moveTo>
                  <a:lnTo>
                    <a:pt x="60" y="37"/>
                  </a:lnTo>
                  <a:lnTo>
                    <a:pt x="51" y="34"/>
                  </a:lnTo>
                  <a:lnTo>
                    <a:pt x="43" y="35"/>
                  </a:lnTo>
                  <a:lnTo>
                    <a:pt x="38" y="39"/>
                  </a:lnTo>
                  <a:lnTo>
                    <a:pt x="34" y="47"/>
                  </a:lnTo>
                  <a:lnTo>
                    <a:pt x="29" y="56"/>
                  </a:lnTo>
                  <a:lnTo>
                    <a:pt x="28" y="62"/>
                  </a:lnTo>
                  <a:lnTo>
                    <a:pt x="23" y="62"/>
                  </a:lnTo>
                  <a:lnTo>
                    <a:pt x="18" y="58"/>
                  </a:lnTo>
                  <a:lnTo>
                    <a:pt x="15" y="56"/>
                  </a:lnTo>
                  <a:lnTo>
                    <a:pt x="11" y="48"/>
                  </a:lnTo>
                  <a:lnTo>
                    <a:pt x="11" y="44"/>
                  </a:lnTo>
                  <a:lnTo>
                    <a:pt x="10" y="41"/>
                  </a:lnTo>
                  <a:lnTo>
                    <a:pt x="5" y="37"/>
                  </a:lnTo>
                  <a:lnTo>
                    <a:pt x="0" y="37"/>
                  </a:lnTo>
                  <a:lnTo>
                    <a:pt x="9" y="30"/>
                  </a:lnTo>
                  <a:lnTo>
                    <a:pt x="21" y="14"/>
                  </a:lnTo>
                  <a:lnTo>
                    <a:pt x="29" y="15"/>
                  </a:lnTo>
                  <a:lnTo>
                    <a:pt x="33" y="16"/>
                  </a:lnTo>
                  <a:lnTo>
                    <a:pt x="39" y="15"/>
                  </a:lnTo>
                  <a:lnTo>
                    <a:pt x="46" y="13"/>
                  </a:lnTo>
                  <a:lnTo>
                    <a:pt x="47" y="7"/>
                  </a:lnTo>
                  <a:lnTo>
                    <a:pt x="55" y="0"/>
                  </a:lnTo>
                  <a:lnTo>
                    <a:pt x="60" y="0"/>
                  </a:lnTo>
                  <a:lnTo>
                    <a:pt x="66" y="1"/>
                  </a:lnTo>
                  <a:lnTo>
                    <a:pt x="72" y="5"/>
                  </a:lnTo>
                  <a:lnTo>
                    <a:pt x="77" y="5"/>
                  </a:lnTo>
                  <a:lnTo>
                    <a:pt x="80" y="19"/>
                  </a:lnTo>
                  <a:lnTo>
                    <a:pt x="83" y="20"/>
                  </a:lnTo>
                  <a:lnTo>
                    <a:pt x="79" y="25"/>
                  </a:lnTo>
                  <a:lnTo>
                    <a:pt x="75" y="28"/>
                  </a:lnTo>
                  <a:lnTo>
                    <a:pt x="72" y="32"/>
                  </a:lnTo>
                  <a:lnTo>
                    <a:pt x="69" y="37"/>
                  </a:lnTo>
                  <a:lnTo>
                    <a:pt x="66" y="41"/>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60" name="Freeform 102"/>
            <p:cNvSpPr>
              <a:spLocks noChangeAspect="1"/>
            </p:cNvSpPr>
            <p:nvPr/>
          </p:nvSpPr>
          <p:spPr bwMode="auto">
            <a:xfrm>
              <a:off x="3271" y="1593"/>
              <a:ext cx="83" cy="119"/>
            </a:xfrm>
            <a:custGeom>
              <a:avLst/>
              <a:gdLst>
                <a:gd name="T0" fmla="*/ 80 w 77"/>
                <a:gd name="T1" fmla="*/ 2 h 110"/>
                <a:gd name="T2" fmla="*/ 64 w 77"/>
                <a:gd name="T3" fmla="*/ 3 h 110"/>
                <a:gd name="T4" fmla="*/ 49 w 77"/>
                <a:gd name="T5" fmla="*/ 27 h 110"/>
                <a:gd name="T6" fmla="*/ 33 w 77"/>
                <a:gd name="T7" fmla="*/ 34 h 110"/>
                <a:gd name="T8" fmla="*/ 17 w 77"/>
                <a:gd name="T9" fmla="*/ 34 h 110"/>
                <a:gd name="T10" fmla="*/ 0 w 77"/>
                <a:gd name="T11" fmla="*/ 57 h 110"/>
                <a:gd name="T12" fmla="*/ 17 w 77"/>
                <a:gd name="T13" fmla="*/ 76 h 110"/>
                <a:gd name="T14" fmla="*/ 15 w 77"/>
                <a:gd name="T15" fmla="*/ 74 h 110"/>
                <a:gd name="T16" fmla="*/ 13 w 77"/>
                <a:gd name="T17" fmla="*/ 103 h 110"/>
                <a:gd name="T18" fmla="*/ 32 w 77"/>
                <a:gd name="T19" fmla="*/ 95 h 110"/>
                <a:gd name="T20" fmla="*/ 49 w 77"/>
                <a:gd name="T21" fmla="*/ 91 h 110"/>
                <a:gd name="T22" fmla="*/ 36 w 77"/>
                <a:gd name="T23" fmla="*/ 80 h 110"/>
                <a:gd name="T24" fmla="*/ 43 w 77"/>
                <a:gd name="T25" fmla="*/ 61 h 110"/>
                <a:gd name="T26" fmla="*/ 59 w 77"/>
                <a:gd name="T27" fmla="*/ 90 h 110"/>
                <a:gd name="T28" fmla="*/ 63 w 77"/>
                <a:gd name="T29" fmla="*/ 103 h 110"/>
                <a:gd name="T30" fmla="*/ 55 w 77"/>
                <a:gd name="T31" fmla="*/ 138 h 110"/>
                <a:gd name="T32" fmla="*/ 42 w 77"/>
                <a:gd name="T33" fmla="*/ 156 h 110"/>
                <a:gd name="T34" fmla="*/ 43 w 77"/>
                <a:gd name="T35" fmla="*/ 188 h 110"/>
                <a:gd name="T36" fmla="*/ 45 w 77"/>
                <a:gd name="T37" fmla="*/ 211 h 110"/>
                <a:gd name="T38" fmla="*/ 66 w 77"/>
                <a:gd name="T39" fmla="*/ 198 h 110"/>
                <a:gd name="T40" fmla="*/ 66 w 77"/>
                <a:gd name="T41" fmla="*/ 174 h 110"/>
                <a:gd name="T42" fmla="*/ 73 w 77"/>
                <a:gd name="T43" fmla="*/ 183 h 110"/>
                <a:gd name="T44" fmla="*/ 74 w 77"/>
                <a:gd name="T45" fmla="*/ 206 h 110"/>
                <a:gd name="T46" fmla="*/ 81 w 77"/>
                <a:gd name="T47" fmla="*/ 221 h 110"/>
                <a:gd name="T48" fmla="*/ 93 w 77"/>
                <a:gd name="T49" fmla="*/ 202 h 110"/>
                <a:gd name="T50" fmla="*/ 108 w 77"/>
                <a:gd name="T51" fmla="*/ 197 h 110"/>
                <a:gd name="T52" fmla="*/ 125 w 77"/>
                <a:gd name="T53" fmla="*/ 141 h 110"/>
                <a:gd name="T54" fmla="*/ 139 w 77"/>
                <a:gd name="T55" fmla="*/ 110 h 110"/>
                <a:gd name="T56" fmla="*/ 154 w 77"/>
                <a:gd name="T57" fmla="*/ 83 h 110"/>
                <a:gd name="T58" fmla="*/ 146 w 77"/>
                <a:gd name="T59" fmla="*/ 57 h 110"/>
                <a:gd name="T60" fmla="*/ 126 w 77"/>
                <a:gd name="T61" fmla="*/ 47 h 110"/>
                <a:gd name="T62" fmla="*/ 128 w 77"/>
                <a:gd name="T63" fmla="*/ 21 h 110"/>
                <a:gd name="T64" fmla="*/ 99 w 77"/>
                <a:gd name="T65" fmla="*/ 27 h 110"/>
                <a:gd name="T66" fmla="*/ 87 w 77"/>
                <a:gd name="T67" fmla="*/ 2 h 1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7"/>
                <a:gd name="T103" fmla="*/ 0 h 110"/>
                <a:gd name="T104" fmla="*/ 77 w 77"/>
                <a:gd name="T105" fmla="*/ 110 h 1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7" h="110">
                  <a:moveTo>
                    <a:pt x="38" y="2"/>
                  </a:moveTo>
                  <a:lnTo>
                    <a:pt x="40" y="2"/>
                  </a:lnTo>
                  <a:lnTo>
                    <a:pt x="37" y="0"/>
                  </a:lnTo>
                  <a:lnTo>
                    <a:pt x="32" y="3"/>
                  </a:lnTo>
                  <a:lnTo>
                    <a:pt x="27" y="7"/>
                  </a:lnTo>
                  <a:lnTo>
                    <a:pt x="24" y="13"/>
                  </a:lnTo>
                  <a:lnTo>
                    <a:pt x="19" y="13"/>
                  </a:lnTo>
                  <a:lnTo>
                    <a:pt x="17" y="17"/>
                  </a:lnTo>
                  <a:lnTo>
                    <a:pt x="12" y="19"/>
                  </a:lnTo>
                  <a:lnTo>
                    <a:pt x="9" y="17"/>
                  </a:lnTo>
                  <a:lnTo>
                    <a:pt x="7" y="19"/>
                  </a:lnTo>
                  <a:lnTo>
                    <a:pt x="0" y="28"/>
                  </a:lnTo>
                  <a:lnTo>
                    <a:pt x="5" y="33"/>
                  </a:lnTo>
                  <a:lnTo>
                    <a:pt x="9" y="37"/>
                  </a:lnTo>
                  <a:lnTo>
                    <a:pt x="9" y="42"/>
                  </a:lnTo>
                  <a:lnTo>
                    <a:pt x="7" y="36"/>
                  </a:lnTo>
                  <a:lnTo>
                    <a:pt x="3" y="36"/>
                  </a:lnTo>
                  <a:lnTo>
                    <a:pt x="5" y="51"/>
                  </a:lnTo>
                  <a:lnTo>
                    <a:pt x="8" y="48"/>
                  </a:lnTo>
                  <a:lnTo>
                    <a:pt x="16" y="46"/>
                  </a:lnTo>
                  <a:lnTo>
                    <a:pt x="21" y="49"/>
                  </a:lnTo>
                  <a:lnTo>
                    <a:pt x="24" y="45"/>
                  </a:lnTo>
                  <a:lnTo>
                    <a:pt x="21" y="42"/>
                  </a:lnTo>
                  <a:lnTo>
                    <a:pt x="18" y="39"/>
                  </a:lnTo>
                  <a:lnTo>
                    <a:pt x="18" y="32"/>
                  </a:lnTo>
                  <a:lnTo>
                    <a:pt x="22" y="30"/>
                  </a:lnTo>
                  <a:lnTo>
                    <a:pt x="24" y="37"/>
                  </a:lnTo>
                  <a:lnTo>
                    <a:pt x="30" y="44"/>
                  </a:lnTo>
                  <a:lnTo>
                    <a:pt x="30" y="50"/>
                  </a:lnTo>
                  <a:lnTo>
                    <a:pt x="31" y="51"/>
                  </a:lnTo>
                  <a:lnTo>
                    <a:pt x="31" y="59"/>
                  </a:lnTo>
                  <a:lnTo>
                    <a:pt x="27" y="67"/>
                  </a:lnTo>
                  <a:lnTo>
                    <a:pt x="23" y="69"/>
                  </a:lnTo>
                  <a:lnTo>
                    <a:pt x="21" y="76"/>
                  </a:lnTo>
                  <a:lnTo>
                    <a:pt x="21" y="84"/>
                  </a:lnTo>
                  <a:lnTo>
                    <a:pt x="22" y="93"/>
                  </a:lnTo>
                  <a:lnTo>
                    <a:pt x="21" y="98"/>
                  </a:lnTo>
                  <a:lnTo>
                    <a:pt x="23" y="102"/>
                  </a:lnTo>
                  <a:lnTo>
                    <a:pt x="32" y="106"/>
                  </a:lnTo>
                  <a:lnTo>
                    <a:pt x="33" y="97"/>
                  </a:lnTo>
                  <a:lnTo>
                    <a:pt x="31" y="91"/>
                  </a:lnTo>
                  <a:lnTo>
                    <a:pt x="33" y="86"/>
                  </a:lnTo>
                  <a:lnTo>
                    <a:pt x="38" y="87"/>
                  </a:lnTo>
                  <a:lnTo>
                    <a:pt x="36" y="90"/>
                  </a:lnTo>
                  <a:lnTo>
                    <a:pt x="35" y="93"/>
                  </a:lnTo>
                  <a:lnTo>
                    <a:pt x="37" y="101"/>
                  </a:lnTo>
                  <a:lnTo>
                    <a:pt x="37" y="110"/>
                  </a:lnTo>
                  <a:lnTo>
                    <a:pt x="41" y="109"/>
                  </a:lnTo>
                  <a:lnTo>
                    <a:pt x="46" y="105"/>
                  </a:lnTo>
                  <a:lnTo>
                    <a:pt x="46" y="100"/>
                  </a:lnTo>
                  <a:lnTo>
                    <a:pt x="51" y="95"/>
                  </a:lnTo>
                  <a:lnTo>
                    <a:pt x="54" y="96"/>
                  </a:lnTo>
                  <a:lnTo>
                    <a:pt x="59" y="87"/>
                  </a:lnTo>
                  <a:lnTo>
                    <a:pt x="63" y="69"/>
                  </a:lnTo>
                  <a:lnTo>
                    <a:pt x="67" y="59"/>
                  </a:lnTo>
                  <a:lnTo>
                    <a:pt x="70" y="53"/>
                  </a:lnTo>
                  <a:lnTo>
                    <a:pt x="74" y="46"/>
                  </a:lnTo>
                  <a:lnTo>
                    <a:pt x="77" y="41"/>
                  </a:lnTo>
                  <a:lnTo>
                    <a:pt x="75" y="35"/>
                  </a:lnTo>
                  <a:lnTo>
                    <a:pt x="73" y="28"/>
                  </a:lnTo>
                  <a:lnTo>
                    <a:pt x="65" y="27"/>
                  </a:lnTo>
                  <a:lnTo>
                    <a:pt x="64" y="23"/>
                  </a:lnTo>
                  <a:lnTo>
                    <a:pt x="67" y="16"/>
                  </a:lnTo>
                  <a:lnTo>
                    <a:pt x="65" y="11"/>
                  </a:lnTo>
                  <a:lnTo>
                    <a:pt x="60" y="13"/>
                  </a:lnTo>
                  <a:lnTo>
                    <a:pt x="50" y="13"/>
                  </a:lnTo>
                  <a:lnTo>
                    <a:pt x="45" y="5"/>
                  </a:lnTo>
                  <a:lnTo>
                    <a:pt x="44" y="2"/>
                  </a:lnTo>
                  <a:lnTo>
                    <a:pt x="38" y="2"/>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61" name="Freeform 103"/>
            <p:cNvSpPr>
              <a:spLocks noChangeAspect="1"/>
            </p:cNvSpPr>
            <p:nvPr/>
          </p:nvSpPr>
          <p:spPr bwMode="auto">
            <a:xfrm>
              <a:off x="3653" y="1153"/>
              <a:ext cx="109" cy="107"/>
            </a:xfrm>
            <a:custGeom>
              <a:avLst/>
              <a:gdLst>
                <a:gd name="T0" fmla="*/ 0 w 861"/>
                <a:gd name="T1" fmla="*/ 0 h 849"/>
                <a:gd name="T2" fmla="*/ 0 w 861"/>
                <a:gd name="T3" fmla="*/ 0 h 849"/>
                <a:gd name="T4" fmla="*/ 0 w 861"/>
                <a:gd name="T5" fmla="*/ 0 h 849"/>
                <a:gd name="T6" fmla="*/ 0 w 861"/>
                <a:gd name="T7" fmla="*/ 0 h 849"/>
                <a:gd name="T8" fmla="*/ 0 w 861"/>
                <a:gd name="T9" fmla="*/ 0 h 849"/>
                <a:gd name="T10" fmla="*/ 0 w 861"/>
                <a:gd name="T11" fmla="*/ 0 h 849"/>
                <a:gd name="T12" fmla="*/ 0 w 861"/>
                <a:gd name="T13" fmla="*/ 0 h 849"/>
                <a:gd name="T14" fmla="*/ 0 w 861"/>
                <a:gd name="T15" fmla="*/ 0 h 849"/>
                <a:gd name="T16" fmla="*/ 0 w 861"/>
                <a:gd name="T17" fmla="*/ 0 h 849"/>
                <a:gd name="T18" fmla="*/ 0 w 861"/>
                <a:gd name="T19" fmla="*/ 0 h 849"/>
                <a:gd name="T20" fmla="*/ 0 w 861"/>
                <a:gd name="T21" fmla="*/ 0 h 849"/>
                <a:gd name="T22" fmla="*/ 0 w 861"/>
                <a:gd name="T23" fmla="*/ 0 h 849"/>
                <a:gd name="T24" fmla="*/ 0 w 861"/>
                <a:gd name="T25" fmla="*/ 0 h 849"/>
                <a:gd name="T26" fmla="*/ 0 w 861"/>
                <a:gd name="T27" fmla="*/ 0 h 849"/>
                <a:gd name="T28" fmla="*/ 0 w 861"/>
                <a:gd name="T29" fmla="*/ 0 h 849"/>
                <a:gd name="T30" fmla="*/ 0 w 861"/>
                <a:gd name="T31" fmla="*/ 0 h 849"/>
                <a:gd name="T32" fmla="*/ 0 w 861"/>
                <a:gd name="T33" fmla="*/ 0 h 849"/>
                <a:gd name="T34" fmla="*/ 0 w 861"/>
                <a:gd name="T35" fmla="*/ 0 h 849"/>
                <a:gd name="T36" fmla="*/ 0 w 861"/>
                <a:gd name="T37" fmla="*/ 0 h 849"/>
                <a:gd name="T38" fmla="*/ 0 w 861"/>
                <a:gd name="T39" fmla="*/ 0 h 849"/>
                <a:gd name="T40" fmla="*/ 0 w 861"/>
                <a:gd name="T41" fmla="*/ 0 h 849"/>
                <a:gd name="T42" fmla="*/ 0 w 861"/>
                <a:gd name="T43" fmla="*/ 0 h 849"/>
                <a:gd name="T44" fmla="*/ 0 w 861"/>
                <a:gd name="T45" fmla="*/ 0 h 849"/>
                <a:gd name="T46" fmla="*/ 0 w 861"/>
                <a:gd name="T47" fmla="*/ 0 h 849"/>
                <a:gd name="T48" fmla="*/ 0 w 861"/>
                <a:gd name="T49" fmla="*/ 0 h 849"/>
                <a:gd name="T50" fmla="*/ 0 w 861"/>
                <a:gd name="T51" fmla="*/ 0 h 849"/>
                <a:gd name="T52" fmla="*/ 0 w 861"/>
                <a:gd name="T53" fmla="*/ 0 h 849"/>
                <a:gd name="T54" fmla="*/ 0 w 861"/>
                <a:gd name="T55" fmla="*/ 0 h 849"/>
                <a:gd name="T56" fmla="*/ 0 w 861"/>
                <a:gd name="T57" fmla="*/ 0 h 849"/>
                <a:gd name="T58" fmla="*/ 0 w 861"/>
                <a:gd name="T59" fmla="*/ 0 h 849"/>
                <a:gd name="T60" fmla="*/ 0 w 861"/>
                <a:gd name="T61" fmla="*/ 0 h 849"/>
                <a:gd name="T62" fmla="*/ 0 w 861"/>
                <a:gd name="T63" fmla="*/ 0 h 8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1"/>
                <a:gd name="T97" fmla="*/ 0 h 849"/>
                <a:gd name="T98" fmla="*/ 861 w 861"/>
                <a:gd name="T99" fmla="*/ 849 h 8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1" h="849">
                  <a:moveTo>
                    <a:pt x="432" y="0"/>
                  </a:moveTo>
                  <a:lnTo>
                    <a:pt x="488" y="56"/>
                  </a:lnTo>
                  <a:lnTo>
                    <a:pt x="596" y="148"/>
                  </a:lnTo>
                  <a:lnTo>
                    <a:pt x="660" y="168"/>
                  </a:lnTo>
                  <a:lnTo>
                    <a:pt x="704" y="188"/>
                  </a:lnTo>
                  <a:lnTo>
                    <a:pt x="736" y="204"/>
                  </a:lnTo>
                  <a:lnTo>
                    <a:pt x="762" y="190"/>
                  </a:lnTo>
                  <a:lnTo>
                    <a:pt x="832" y="136"/>
                  </a:lnTo>
                  <a:lnTo>
                    <a:pt x="836" y="160"/>
                  </a:lnTo>
                  <a:lnTo>
                    <a:pt x="811" y="251"/>
                  </a:lnTo>
                  <a:lnTo>
                    <a:pt x="811" y="274"/>
                  </a:lnTo>
                  <a:lnTo>
                    <a:pt x="784" y="313"/>
                  </a:lnTo>
                  <a:lnTo>
                    <a:pt x="817" y="329"/>
                  </a:lnTo>
                  <a:lnTo>
                    <a:pt x="817" y="369"/>
                  </a:lnTo>
                  <a:lnTo>
                    <a:pt x="833" y="380"/>
                  </a:lnTo>
                  <a:lnTo>
                    <a:pt x="833" y="447"/>
                  </a:lnTo>
                  <a:lnTo>
                    <a:pt x="844" y="469"/>
                  </a:lnTo>
                  <a:lnTo>
                    <a:pt x="861" y="508"/>
                  </a:lnTo>
                  <a:lnTo>
                    <a:pt x="784" y="528"/>
                  </a:lnTo>
                  <a:lnTo>
                    <a:pt x="756" y="536"/>
                  </a:lnTo>
                  <a:lnTo>
                    <a:pt x="712" y="568"/>
                  </a:lnTo>
                  <a:lnTo>
                    <a:pt x="696" y="656"/>
                  </a:lnTo>
                  <a:lnTo>
                    <a:pt x="707" y="765"/>
                  </a:lnTo>
                  <a:lnTo>
                    <a:pt x="701" y="782"/>
                  </a:lnTo>
                  <a:lnTo>
                    <a:pt x="662" y="849"/>
                  </a:lnTo>
                  <a:lnTo>
                    <a:pt x="646" y="838"/>
                  </a:lnTo>
                  <a:lnTo>
                    <a:pt x="569" y="799"/>
                  </a:lnTo>
                  <a:lnTo>
                    <a:pt x="536" y="793"/>
                  </a:lnTo>
                  <a:lnTo>
                    <a:pt x="469" y="754"/>
                  </a:lnTo>
                  <a:lnTo>
                    <a:pt x="442" y="721"/>
                  </a:lnTo>
                  <a:lnTo>
                    <a:pt x="425" y="693"/>
                  </a:lnTo>
                  <a:lnTo>
                    <a:pt x="420" y="665"/>
                  </a:lnTo>
                  <a:lnTo>
                    <a:pt x="414" y="637"/>
                  </a:lnTo>
                  <a:lnTo>
                    <a:pt x="403" y="598"/>
                  </a:lnTo>
                  <a:lnTo>
                    <a:pt x="442" y="547"/>
                  </a:lnTo>
                  <a:lnTo>
                    <a:pt x="442" y="514"/>
                  </a:lnTo>
                  <a:lnTo>
                    <a:pt x="414" y="486"/>
                  </a:lnTo>
                  <a:lnTo>
                    <a:pt x="376" y="452"/>
                  </a:lnTo>
                  <a:lnTo>
                    <a:pt x="348" y="447"/>
                  </a:lnTo>
                  <a:lnTo>
                    <a:pt x="326" y="447"/>
                  </a:lnTo>
                  <a:lnTo>
                    <a:pt x="298" y="508"/>
                  </a:lnTo>
                  <a:lnTo>
                    <a:pt x="276" y="503"/>
                  </a:lnTo>
                  <a:lnTo>
                    <a:pt x="254" y="503"/>
                  </a:lnTo>
                  <a:lnTo>
                    <a:pt x="216" y="514"/>
                  </a:lnTo>
                  <a:lnTo>
                    <a:pt x="199" y="508"/>
                  </a:lnTo>
                  <a:lnTo>
                    <a:pt x="188" y="469"/>
                  </a:lnTo>
                  <a:lnTo>
                    <a:pt x="166" y="469"/>
                  </a:lnTo>
                  <a:lnTo>
                    <a:pt x="133" y="508"/>
                  </a:lnTo>
                  <a:lnTo>
                    <a:pt x="116" y="700"/>
                  </a:lnTo>
                  <a:lnTo>
                    <a:pt x="52" y="760"/>
                  </a:lnTo>
                  <a:lnTo>
                    <a:pt x="0" y="760"/>
                  </a:lnTo>
                  <a:lnTo>
                    <a:pt x="44" y="652"/>
                  </a:lnTo>
                  <a:lnTo>
                    <a:pt x="45" y="609"/>
                  </a:lnTo>
                  <a:lnTo>
                    <a:pt x="39" y="575"/>
                  </a:lnTo>
                  <a:lnTo>
                    <a:pt x="61" y="503"/>
                  </a:lnTo>
                  <a:lnTo>
                    <a:pt x="48" y="400"/>
                  </a:lnTo>
                  <a:lnTo>
                    <a:pt x="68" y="376"/>
                  </a:lnTo>
                  <a:lnTo>
                    <a:pt x="136" y="420"/>
                  </a:lnTo>
                  <a:lnTo>
                    <a:pt x="210" y="380"/>
                  </a:lnTo>
                  <a:lnTo>
                    <a:pt x="284" y="264"/>
                  </a:lnTo>
                  <a:lnTo>
                    <a:pt x="332" y="212"/>
                  </a:lnTo>
                  <a:lnTo>
                    <a:pt x="368" y="148"/>
                  </a:lnTo>
                  <a:lnTo>
                    <a:pt x="384" y="48"/>
                  </a:lnTo>
                  <a:lnTo>
                    <a:pt x="432" y="0"/>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62" name="Freeform 104"/>
            <p:cNvSpPr>
              <a:spLocks noChangeAspect="1"/>
            </p:cNvSpPr>
            <p:nvPr/>
          </p:nvSpPr>
          <p:spPr bwMode="auto">
            <a:xfrm>
              <a:off x="3185" y="1754"/>
              <a:ext cx="52" cy="40"/>
            </a:xfrm>
            <a:custGeom>
              <a:avLst/>
              <a:gdLst>
                <a:gd name="T0" fmla="*/ 0 w 427"/>
                <a:gd name="T1" fmla="*/ 0 h 331"/>
                <a:gd name="T2" fmla="*/ 0 w 427"/>
                <a:gd name="T3" fmla="*/ 0 h 331"/>
                <a:gd name="T4" fmla="*/ 0 w 427"/>
                <a:gd name="T5" fmla="*/ 0 h 331"/>
                <a:gd name="T6" fmla="*/ 0 w 427"/>
                <a:gd name="T7" fmla="*/ 0 h 331"/>
                <a:gd name="T8" fmla="*/ 0 w 427"/>
                <a:gd name="T9" fmla="*/ 0 h 331"/>
                <a:gd name="T10" fmla="*/ 0 w 427"/>
                <a:gd name="T11" fmla="*/ 0 h 331"/>
                <a:gd name="T12" fmla="*/ 0 w 427"/>
                <a:gd name="T13" fmla="*/ 0 h 331"/>
                <a:gd name="T14" fmla="*/ 0 w 427"/>
                <a:gd name="T15" fmla="*/ 0 h 331"/>
                <a:gd name="T16" fmla="*/ 0 w 427"/>
                <a:gd name="T17" fmla="*/ 0 h 331"/>
                <a:gd name="T18" fmla="*/ 0 w 427"/>
                <a:gd name="T19" fmla="*/ 0 h 331"/>
                <a:gd name="T20" fmla="*/ 0 w 427"/>
                <a:gd name="T21" fmla="*/ 0 h 331"/>
                <a:gd name="T22" fmla="*/ 0 w 427"/>
                <a:gd name="T23" fmla="*/ 0 h 331"/>
                <a:gd name="T24" fmla="*/ 0 w 427"/>
                <a:gd name="T25" fmla="*/ 0 h 331"/>
                <a:gd name="T26" fmla="*/ 0 w 427"/>
                <a:gd name="T27" fmla="*/ 0 h 331"/>
                <a:gd name="T28" fmla="*/ 0 w 427"/>
                <a:gd name="T29" fmla="*/ 0 h 331"/>
                <a:gd name="T30" fmla="*/ 0 w 427"/>
                <a:gd name="T31" fmla="*/ 0 h 331"/>
                <a:gd name="T32" fmla="*/ 0 w 427"/>
                <a:gd name="T33" fmla="*/ 0 h 3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7"/>
                <a:gd name="T52" fmla="*/ 0 h 331"/>
                <a:gd name="T53" fmla="*/ 427 w 427"/>
                <a:gd name="T54" fmla="*/ 331 h 3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7" h="331">
                  <a:moveTo>
                    <a:pt x="278" y="0"/>
                  </a:moveTo>
                  <a:lnTo>
                    <a:pt x="427" y="0"/>
                  </a:lnTo>
                  <a:lnTo>
                    <a:pt x="377" y="100"/>
                  </a:lnTo>
                  <a:lnTo>
                    <a:pt x="272" y="123"/>
                  </a:lnTo>
                  <a:lnTo>
                    <a:pt x="188" y="163"/>
                  </a:lnTo>
                  <a:lnTo>
                    <a:pt x="152" y="271"/>
                  </a:lnTo>
                  <a:lnTo>
                    <a:pt x="88" y="267"/>
                  </a:lnTo>
                  <a:lnTo>
                    <a:pt x="52" y="331"/>
                  </a:lnTo>
                  <a:lnTo>
                    <a:pt x="0" y="303"/>
                  </a:lnTo>
                  <a:lnTo>
                    <a:pt x="29" y="249"/>
                  </a:lnTo>
                  <a:lnTo>
                    <a:pt x="40" y="187"/>
                  </a:lnTo>
                  <a:lnTo>
                    <a:pt x="100" y="135"/>
                  </a:lnTo>
                  <a:lnTo>
                    <a:pt x="152" y="95"/>
                  </a:lnTo>
                  <a:lnTo>
                    <a:pt x="140" y="39"/>
                  </a:lnTo>
                  <a:lnTo>
                    <a:pt x="176" y="28"/>
                  </a:lnTo>
                  <a:lnTo>
                    <a:pt x="204" y="51"/>
                  </a:lnTo>
                  <a:lnTo>
                    <a:pt x="278" y="0"/>
                  </a:lnTo>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63" name="Freeform 105"/>
            <p:cNvSpPr>
              <a:spLocks noChangeAspect="1"/>
            </p:cNvSpPr>
            <p:nvPr/>
          </p:nvSpPr>
          <p:spPr bwMode="auto">
            <a:xfrm>
              <a:off x="1084" y="1469"/>
              <a:ext cx="1042" cy="1111"/>
            </a:xfrm>
            <a:custGeom>
              <a:avLst/>
              <a:gdLst>
                <a:gd name="T0" fmla="*/ 4 w 1871"/>
                <a:gd name="T1" fmla="*/ 16 h 1997"/>
                <a:gd name="T2" fmla="*/ 6 w 1871"/>
                <a:gd name="T3" fmla="*/ 19 h 1997"/>
                <a:gd name="T4" fmla="*/ 7 w 1871"/>
                <a:gd name="T5" fmla="*/ 19 h 1997"/>
                <a:gd name="T6" fmla="*/ 8 w 1871"/>
                <a:gd name="T7" fmla="*/ 17 h 1997"/>
                <a:gd name="T8" fmla="*/ 8 w 1871"/>
                <a:gd name="T9" fmla="*/ 16 h 1997"/>
                <a:gd name="T10" fmla="*/ 9 w 1871"/>
                <a:gd name="T11" fmla="*/ 14 h 1997"/>
                <a:gd name="T12" fmla="*/ 10 w 1871"/>
                <a:gd name="T13" fmla="*/ 13 h 1997"/>
                <a:gd name="T14" fmla="*/ 12 w 1871"/>
                <a:gd name="T15" fmla="*/ 11 h 1997"/>
                <a:gd name="T16" fmla="*/ 13 w 1871"/>
                <a:gd name="T17" fmla="*/ 11 h 1997"/>
                <a:gd name="T18" fmla="*/ 13 w 1871"/>
                <a:gd name="T19" fmla="*/ 11 h 1997"/>
                <a:gd name="T20" fmla="*/ 13 w 1871"/>
                <a:gd name="T21" fmla="*/ 9 h 1997"/>
                <a:gd name="T22" fmla="*/ 13 w 1871"/>
                <a:gd name="T23" fmla="*/ 8 h 1997"/>
                <a:gd name="T24" fmla="*/ 13 w 1871"/>
                <a:gd name="T25" fmla="*/ 8 h 1997"/>
                <a:gd name="T26" fmla="*/ 15 w 1871"/>
                <a:gd name="T27" fmla="*/ 9 h 1997"/>
                <a:gd name="T28" fmla="*/ 15 w 1871"/>
                <a:gd name="T29" fmla="*/ 10 h 1997"/>
                <a:gd name="T30" fmla="*/ 16 w 1871"/>
                <a:gd name="T31" fmla="*/ 11 h 1997"/>
                <a:gd name="T32" fmla="*/ 16 w 1871"/>
                <a:gd name="T33" fmla="*/ 10 h 1997"/>
                <a:gd name="T34" fmla="*/ 17 w 1871"/>
                <a:gd name="T35" fmla="*/ 8 h 1997"/>
                <a:gd name="T36" fmla="*/ 18 w 1871"/>
                <a:gd name="T37" fmla="*/ 7 h 1997"/>
                <a:gd name="T38" fmla="*/ 18 w 1871"/>
                <a:gd name="T39" fmla="*/ 6 h 1997"/>
                <a:gd name="T40" fmla="*/ 16 w 1871"/>
                <a:gd name="T41" fmla="*/ 7 h 1997"/>
                <a:gd name="T42" fmla="*/ 16 w 1871"/>
                <a:gd name="T43" fmla="*/ 7 h 1997"/>
                <a:gd name="T44" fmla="*/ 14 w 1871"/>
                <a:gd name="T45" fmla="*/ 7 h 1997"/>
                <a:gd name="T46" fmla="*/ 13 w 1871"/>
                <a:gd name="T47" fmla="*/ 7 h 1997"/>
                <a:gd name="T48" fmla="*/ 13 w 1871"/>
                <a:gd name="T49" fmla="*/ 7 h 1997"/>
                <a:gd name="T50" fmla="*/ 12 w 1871"/>
                <a:gd name="T51" fmla="*/ 8 h 1997"/>
                <a:gd name="T52" fmla="*/ 10 w 1871"/>
                <a:gd name="T53" fmla="*/ 7 h 1997"/>
                <a:gd name="T54" fmla="*/ 9 w 1871"/>
                <a:gd name="T55" fmla="*/ 7 h 1997"/>
                <a:gd name="T56" fmla="*/ 8 w 1871"/>
                <a:gd name="T57" fmla="*/ 6 h 1997"/>
                <a:gd name="T58" fmla="*/ 8 w 1871"/>
                <a:gd name="T59" fmla="*/ 6 h 1997"/>
                <a:gd name="T60" fmla="*/ 8 w 1871"/>
                <a:gd name="T61" fmla="*/ 5 h 1997"/>
                <a:gd name="T62" fmla="*/ 7 w 1871"/>
                <a:gd name="T63" fmla="*/ 4 h 1997"/>
                <a:gd name="T64" fmla="*/ 7 w 1871"/>
                <a:gd name="T65" fmla="*/ 4 h 1997"/>
                <a:gd name="T66" fmla="*/ 7 w 1871"/>
                <a:gd name="T67" fmla="*/ 3 h 1997"/>
                <a:gd name="T68" fmla="*/ 7 w 1871"/>
                <a:gd name="T69" fmla="*/ 3 h 1997"/>
                <a:gd name="T70" fmla="*/ 7 w 1871"/>
                <a:gd name="T71" fmla="*/ 3 h 1997"/>
                <a:gd name="T72" fmla="*/ 7 w 1871"/>
                <a:gd name="T73" fmla="*/ 2 h 1997"/>
                <a:gd name="T74" fmla="*/ 8 w 1871"/>
                <a:gd name="T75" fmla="*/ 1 h 1997"/>
                <a:gd name="T76" fmla="*/ 7 w 1871"/>
                <a:gd name="T77" fmla="*/ 1 h 1997"/>
                <a:gd name="T78" fmla="*/ 7 w 1871"/>
                <a:gd name="T79" fmla="*/ 1 h 1997"/>
                <a:gd name="T80" fmla="*/ 4 w 1871"/>
                <a:gd name="T81" fmla="*/ 1 h 1997"/>
                <a:gd name="T82" fmla="*/ 4 w 1871"/>
                <a:gd name="T83" fmla="*/ 2 h 1997"/>
                <a:gd name="T84" fmla="*/ 4 w 1871"/>
                <a:gd name="T85" fmla="*/ 2 h 1997"/>
                <a:gd name="T86" fmla="*/ 4 w 1871"/>
                <a:gd name="T87" fmla="*/ 3 h 1997"/>
                <a:gd name="T88" fmla="*/ 4 w 1871"/>
                <a:gd name="T89" fmla="*/ 3 h 1997"/>
                <a:gd name="T90" fmla="*/ 4 w 1871"/>
                <a:gd name="T91" fmla="*/ 4 h 1997"/>
                <a:gd name="T92" fmla="*/ 4 w 1871"/>
                <a:gd name="T93" fmla="*/ 4 h 1997"/>
                <a:gd name="T94" fmla="*/ 3 w 1871"/>
                <a:gd name="T95" fmla="*/ 5 h 1997"/>
                <a:gd name="T96" fmla="*/ 2 w 1871"/>
                <a:gd name="T97" fmla="*/ 7 h 1997"/>
                <a:gd name="T98" fmla="*/ 1 w 1871"/>
                <a:gd name="T99" fmla="*/ 7 h 1997"/>
                <a:gd name="T100" fmla="*/ 1 w 1871"/>
                <a:gd name="T101" fmla="*/ 8 h 1997"/>
                <a:gd name="T102" fmla="*/ 2 w 1871"/>
                <a:gd name="T103" fmla="*/ 9 h 1997"/>
                <a:gd name="T104" fmla="*/ 2 w 1871"/>
                <a:gd name="T105" fmla="*/ 9 h 1997"/>
                <a:gd name="T106" fmla="*/ 1 w 1871"/>
                <a:gd name="T107" fmla="*/ 9 h 1997"/>
                <a:gd name="T108" fmla="*/ 1 w 1871"/>
                <a:gd name="T109" fmla="*/ 9 h 1997"/>
                <a:gd name="T110" fmla="*/ 1 w 1871"/>
                <a:gd name="T111" fmla="*/ 10 h 1997"/>
                <a:gd name="T112" fmla="*/ 1 w 1871"/>
                <a:gd name="T113" fmla="*/ 11 h 1997"/>
                <a:gd name="T114" fmla="*/ 2 w 1871"/>
                <a:gd name="T115" fmla="*/ 12 h 1997"/>
                <a:gd name="T116" fmla="*/ 3 w 1871"/>
                <a:gd name="T117" fmla="*/ 11 h 1997"/>
                <a:gd name="T118" fmla="*/ 3 w 1871"/>
                <a:gd name="T119" fmla="*/ 12 h 1997"/>
                <a:gd name="T120" fmla="*/ 3 w 1871"/>
                <a:gd name="T121" fmla="*/ 13 h 1997"/>
                <a:gd name="T122" fmla="*/ 3 w 1871"/>
                <a:gd name="T123" fmla="*/ 15 h 19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71"/>
                <a:gd name="T187" fmla="*/ 0 h 1997"/>
                <a:gd name="T188" fmla="*/ 1871 w 1871"/>
                <a:gd name="T189" fmla="*/ 1997 h 199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71" h="1997">
                  <a:moveTo>
                    <a:pt x="355" y="1501"/>
                  </a:moveTo>
                  <a:lnTo>
                    <a:pt x="357" y="1503"/>
                  </a:lnTo>
                  <a:lnTo>
                    <a:pt x="359" y="1519"/>
                  </a:lnTo>
                  <a:lnTo>
                    <a:pt x="363" y="1521"/>
                  </a:lnTo>
                  <a:lnTo>
                    <a:pt x="367" y="1517"/>
                  </a:lnTo>
                  <a:lnTo>
                    <a:pt x="373" y="1519"/>
                  </a:lnTo>
                  <a:lnTo>
                    <a:pt x="367" y="1523"/>
                  </a:lnTo>
                  <a:lnTo>
                    <a:pt x="367" y="1531"/>
                  </a:lnTo>
                  <a:lnTo>
                    <a:pt x="375" y="1555"/>
                  </a:lnTo>
                  <a:lnTo>
                    <a:pt x="385" y="1569"/>
                  </a:lnTo>
                  <a:lnTo>
                    <a:pt x="393" y="1573"/>
                  </a:lnTo>
                  <a:lnTo>
                    <a:pt x="405" y="1597"/>
                  </a:lnTo>
                  <a:lnTo>
                    <a:pt x="407" y="1614"/>
                  </a:lnTo>
                  <a:lnTo>
                    <a:pt x="419" y="1628"/>
                  </a:lnTo>
                  <a:lnTo>
                    <a:pt x="423" y="1642"/>
                  </a:lnTo>
                  <a:lnTo>
                    <a:pt x="431" y="1678"/>
                  </a:lnTo>
                  <a:lnTo>
                    <a:pt x="446" y="1721"/>
                  </a:lnTo>
                  <a:lnTo>
                    <a:pt x="446" y="1729"/>
                  </a:lnTo>
                  <a:lnTo>
                    <a:pt x="456" y="1743"/>
                  </a:lnTo>
                  <a:lnTo>
                    <a:pt x="466" y="1753"/>
                  </a:lnTo>
                  <a:lnTo>
                    <a:pt x="486" y="1779"/>
                  </a:lnTo>
                  <a:lnTo>
                    <a:pt x="494" y="1803"/>
                  </a:lnTo>
                  <a:lnTo>
                    <a:pt x="504" y="1832"/>
                  </a:lnTo>
                  <a:lnTo>
                    <a:pt x="530" y="1894"/>
                  </a:lnTo>
                  <a:lnTo>
                    <a:pt x="536" y="1926"/>
                  </a:lnTo>
                  <a:lnTo>
                    <a:pt x="544" y="1941"/>
                  </a:lnTo>
                  <a:lnTo>
                    <a:pt x="560" y="1963"/>
                  </a:lnTo>
                  <a:lnTo>
                    <a:pt x="577" y="1983"/>
                  </a:lnTo>
                  <a:lnTo>
                    <a:pt x="591" y="1997"/>
                  </a:lnTo>
                  <a:lnTo>
                    <a:pt x="613" y="1997"/>
                  </a:lnTo>
                  <a:lnTo>
                    <a:pt x="619" y="1987"/>
                  </a:lnTo>
                  <a:lnTo>
                    <a:pt x="619" y="1983"/>
                  </a:lnTo>
                  <a:lnTo>
                    <a:pt x="629" y="1981"/>
                  </a:lnTo>
                  <a:lnTo>
                    <a:pt x="635" y="1973"/>
                  </a:lnTo>
                  <a:lnTo>
                    <a:pt x="637" y="1967"/>
                  </a:lnTo>
                  <a:lnTo>
                    <a:pt x="637" y="1961"/>
                  </a:lnTo>
                  <a:lnTo>
                    <a:pt x="645" y="1940"/>
                  </a:lnTo>
                  <a:lnTo>
                    <a:pt x="671" y="1926"/>
                  </a:lnTo>
                  <a:lnTo>
                    <a:pt x="690" y="1924"/>
                  </a:lnTo>
                  <a:lnTo>
                    <a:pt x="690" y="1910"/>
                  </a:lnTo>
                  <a:lnTo>
                    <a:pt x="690" y="1900"/>
                  </a:lnTo>
                  <a:lnTo>
                    <a:pt x="708" y="1878"/>
                  </a:lnTo>
                  <a:lnTo>
                    <a:pt x="710" y="1870"/>
                  </a:lnTo>
                  <a:lnTo>
                    <a:pt x="716" y="1858"/>
                  </a:lnTo>
                  <a:lnTo>
                    <a:pt x="730" y="1854"/>
                  </a:lnTo>
                  <a:lnTo>
                    <a:pt x="736" y="1858"/>
                  </a:lnTo>
                  <a:lnTo>
                    <a:pt x="748" y="1858"/>
                  </a:lnTo>
                  <a:lnTo>
                    <a:pt x="748" y="1838"/>
                  </a:lnTo>
                  <a:lnTo>
                    <a:pt x="744" y="1805"/>
                  </a:lnTo>
                  <a:lnTo>
                    <a:pt x="746" y="1771"/>
                  </a:lnTo>
                  <a:lnTo>
                    <a:pt x="748" y="1759"/>
                  </a:lnTo>
                  <a:lnTo>
                    <a:pt x="762" y="1729"/>
                  </a:lnTo>
                  <a:lnTo>
                    <a:pt x="770" y="1713"/>
                  </a:lnTo>
                  <a:lnTo>
                    <a:pt x="776" y="1682"/>
                  </a:lnTo>
                  <a:lnTo>
                    <a:pt x="780" y="1670"/>
                  </a:lnTo>
                  <a:lnTo>
                    <a:pt x="776" y="1656"/>
                  </a:lnTo>
                  <a:lnTo>
                    <a:pt x="772" y="1650"/>
                  </a:lnTo>
                  <a:lnTo>
                    <a:pt x="770" y="1646"/>
                  </a:lnTo>
                  <a:lnTo>
                    <a:pt x="766" y="1640"/>
                  </a:lnTo>
                  <a:lnTo>
                    <a:pt x="770" y="1638"/>
                  </a:lnTo>
                  <a:lnTo>
                    <a:pt x="772" y="1640"/>
                  </a:lnTo>
                  <a:lnTo>
                    <a:pt x="764" y="1604"/>
                  </a:lnTo>
                  <a:lnTo>
                    <a:pt x="766" y="1593"/>
                  </a:lnTo>
                  <a:lnTo>
                    <a:pt x="766" y="1583"/>
                  </a:lnTo>
                  <a:lnTo>
                    <a:pt x="766" y="1577"/>
                  </a:lnTo>
                  <a:lnTo>
                    <a:pt x="762" y="1573"/>
                  </a:lnTo>
                  <a:lnTo>
                    <a:pt x="762" y="1559"/>
                  </a:lnTo>
                  <a:lnTo>
                    <a:pt x="762" y="1531"/>
                  </a:lnTo>
                  <a:lnTo>
                    <a:pt x="770" y="1521"/>
                  </a:lnTo>
                  <a:lnTo>
                    <a:pt x="780" y="1503"/>
                  </a:lnTo>
                  <a:lnTo>
                    <a:pt x="792" y="1499"/>
                  </a:lnTo>
                  <a:lnTo>
                    <a:pt x="802" y="1495"/>
                  </a:lnTo>
                  <a:lnTo>
                    <a:pt x="811" y="1503"/>
                  </a:lnTo>
                  <a:lnTo>
                    <a:pt x="821" y="1499"/>
                  </a:lnTo>
                  <a:lnTo>
                    <a:pt x="829" y="1485"/>
                  </a:lnTo>
                  <a:lnTo>
                    <a:pt x="835" y="1472"/>
                  </a:lnTo>
                  <a:lnTo>
                    <a:pt x="837" y="1468"/>
                  </a:lnTo>
                  <a:lnTo>
                    <a:pt x="853" y="1466"/>
                  </a:lnTo>
                  <a:lnTo>
                    <a:pt x="867" y="1464"/>
                  </a:lnTo>
                  <a:lnTo>
                    <a:pt x="895" y="1454"/>
                  </a:lnTo>
                  <a:lnTo>
                    <a:pt x="903" y="1444"/>
                  </a:lnTo>
                  <a:lnTo>
                    <a:pt x="903" y="1430"/>
                  </a:lnTo>
                  <a:lnTo>
                    <a:pt x="911" y="1418"/>
                  </a:lnTo>
                  <a:lnTo>
                    <a:pt x="925" y="1408"/>
                  </a:lnTo>
                  <a:lnTo>
                    <a:pt x="952" y="1384"/>
                  </a:lnTo>
                  <a:lnTo>
                    <a:pt x="974" y="1371"/>
                  </a:lnTo>
                  <a:lnTo>
                    <a:pt x="988" y="1355"/>
                  </a:lnTo>
                  <a:lnTo>
                    <a:pt x="1006" y="1343"/>
                  </a:lnTo>
                  <a:lnTo>
                    <a:pt x="1020" y="1335"/>
                  </a:lnTo>
                  <a:lnTo>
                    <a:pt x="1022" y="1329"/>
                  </a:lnTo>
                  <a:lnTo>
                    <a:pt x="1024" y="1329"/>
                  </a:lnTo>
                  <a:lnTo>
                    <a:pt x="1036" y="1317"/>
                  </a:lnTo>
                  <a:lnTo>
                    <a:pt x="1077" y="1265"/>
                  </a:lnTo>
                  <a:lnTo>
                    <a:pt x="1091" y="1256"/>
                  </a:lnTo>
                  <a:lnTo>
                    <a:pt x="1127" y="1236"/>
                  </a:lnTo>
                  <a:lnTo>
                    <a:pt x="1147" y="1228"/>
                  </a:lnTo>
                  <a:lnTo>
                    <a:pt x="1159" y="1224"/>
                  </a:lnTo>
                  <a:lnTo>
                    <a:pt x="1161" y="1224"/>
                  </a:lnTo>
                  <a:lnTo>
                    <a:pt x="1181" y="1206"/>
                  </a:lnTo>
                  <a:lnTo>
                    <a:pt x="1190" y="1194"/>
                  </a:lnTo>
                  <a:lnTo>
                    <a:pt x="1192" y="1186"/>
                  </a:lnTo>
                  <a:lnTo>
                    <a:pt x="1206" y="1172"/>
                  </a:lnTo>
                  <a:lnTo>
                    <a:pt x="1198" y="1144"/>
                  </a:lnTo>
                  <a:lnTo>
                    <a:pt x="1206" y="1127"/>
                  </a:lnTo>
                  <a:lnTo>
                    <a:pt x="1242" y="1107"/>
                  </a:lnTo>
                  <a:lnTo>
                    <a:pt x="1254" y="1105"/>
                  </a:lnTo>
                  <a:lnTo>
                    <a:pt x="1262" y="1099"/>
                  </a:lnTo>
                  <a:lnTo>
                    <a:pt x="1266" y="1089"/>
                  </a:lnTo>
                  <a:lnTo>
                    <a:pt x="1270" y="1081"/>
                  </a:lnTo>
                  <a:lnTo>
                    <a:pt x="1276" y="1075"/>
                  </a:lnTo>
                  <a:lnTo>
                    <a:pt x="1280" y="1075"/>
                  </a:lnTo>
                  <a:lnTo>
                    <a:pt x="1276" y="1087"/>
                  </a:lnTo>
                  <a:lnTo>
                    <a:pt x="1276" y="1103"/>
                  </a:lnTo>
                  <a:lnTo>
                    <a:pt x="1276" y="1105"/>
                  </a:lnTo>
                  <a:lnTo>
                    <a:pt x="1282" y="1105"/>
                  </a:lnTo>
                  <a:lnTo>
                    <a:pt x="1284" y="1105"/>
                  </a:lnTo>
                  <a:lnTo>
                    <a:pt x="1290" y="1115"/>
                  </a:lnTo>
                  <a:lnTo>
                    <a:pt x="1298" y="1113"/>
                  </a:lnTo>
                  <a:lnTo>
                    <a:pt x="1304" y="1107"/>
                  </a:lnTo>
                  <a:lnTo>
                    <a:pt x="1310" y="1109"/>
                  </a:lnTo>
                  <a:lnTo>
                    <a:pt x="1310" y="1099"/>
                  </a:lnTo>
                  <a:lnTo>
                    <a:pt x="1311" y="1095"/>
                  </a:lnTo>
                  <a:lnTo>
                    <a:pt x="1317" y="1107"/>
                  </a:lnTo>
                  <a:lnTo>
                    <a:pt x="1319" y="1113"/>
                  </a:lnTo>
                  <a:lnTo>
                    <a:pt x="1329" y="1107"/>
                  </a:lnTo>
                  <a:lnTo>
                    <a:pt x="1321" y="1093"/>
                  </a:lnTo>
                  <a:lnTo>
                    <a:pt x="1321" y="1087"/>
                  </a:lnTo>
                  <a:lnTo>
                    <a:pt x="1319" y="1081"/>
                  </a:lnTo>
                  <a:lnTo>
                    <a:pt x="1319" y="1069"/>
                  </a:lnTo>
                  <a:lnTo>
                    <a:pt x="1319" y="1059"/>
                  </a:lnTo>
                  <a:lnTo>
                    <a:pt x="1317" y="1049"/>
                  </a:lnTo>
                  <a:lnTo>
                    <a:pt x="1311" y="1041"/>
                  </a:lnTo>
                  <a:lnTo>
                    <a:pt x="1308" y="1031"/>
                  </a:lnTo>
                  <a:lnTo>
                    <a:pt x="1308" y="1022"/>
                  </a:lnTo>
                  <a:lnTo>
                    <a:pt x="1310" y="1020"/>
                  </a:lnTo>
                  <a:lnTo>
                    <a:pt x="1311" y="1002"/>
                  </a:lnTo>
                  <a:lnTo>
                    <a:pt x="1310" y="996"/>
                  </a:lnTo>
                  <a:lnTo>
                    <a:pt x="1308" y="994"/>
                  </a:lnTo>
                  <a:lnTo>
                    <a:pt x="1308" y="976"/>
                  </a:lnTo>
                  <a:lnTo>
                    <a:pt x="1300" y="968"/>
                  </a:lnTo>
                  <a:lnTo>
                    <a:pt x="1300" y="960"/>
                  </a:lnTo>
                  <a:lnTo>
                    <a:pt x="1302" y="948"/>
                  </a:lnTo>
                  <a:lnTo>
                    <a:pt x="1302" y="922"/>
                  </a:lnTo>
                  <a:lnTo>
                    <a:pt x="1292" y="911"/>
                  </a:lnTo>
                  <a:lnTo>
                    <a:pt x="1284" y="905"/>
                  </a:lnTo>
                  <a:lnTo>
                    <a:pt x="1272" y="901"/>
                  </a:lnTo>
                  <a:lnTo>
                    <a:pt x="1264" y="895"/>
                  </a:lnTo>
                  <a:lnTo>
                    <a:pt x="1262" y="887"/>
                  </a:lnTo>
                  <a:lnTo>
                    <a:pt x="1264" y="883"/>
                  </a:lnTo>
                  <a:lnTo>
                    <a:pt x="1266" y="873"/>
                  </a:lnTo>
                  <a:lnTo>
                    <a:pt x="1276" y="869"/>
                  </a:lnTo>
                  <a:lnTo>
                    <a:pt x="1284" y="867"/>
                  </a:lnTo>
                  <a:lnTo>
                    <a:pt x="1288" y="859"/>
                  </a:lnTo>
                  <a:lnTo>
                    <a:pt x="1310" y="857"/>
                  </a:lnTo>
                  <a:lnTo>
                    <a:pt x="1310" y="847"/>
                  </a:lnTo>
                  <a:lnTo>
                    <a:pt x="1308" y="845"/>
                  </a:lnTo>
                  <a:lnTo>
                    <a:pt x="1308" y="839"/>
                  </a:lnTo>
                  <a:lnTo>
                    <a:pt x="1290" y="839"/>
                  </a:lnTo>
                  <a:lnTo>
                    <a:pt x="1282" y="835"/>
                  </a:lnTo>
                  <a:lnTo>
                    <a:pt x="1276" y="819"/>
                  </a:lnTo>
                  <a:lnTo>
                    <a:pt x="1274" y="813"/>
                  </a:lnTo>
                  <a:lnTo>
                    <a:pt x="1292" y="786"/>
                  </a:lnTo>
                  <a:lnTo>
                    <a:pt x="1294" y="772"/>
                  </a:lnTo>
                  <a:lnTo>
                    <a:pt x="1300" y="768"/>
                  </a:lnTo>
                  <a:lnTo>
                    <a:pt x="1310" y="790"/>
                  </a:lnTo>
                  <a:lnTo>
                    <a:pt x="1317" y="796"/>
                  </a:lnTo>
                  <a:lnTo>
                    <a:pt x="1317" y="790"/>
                  </a:lnTo>
                  <a:lnTo>
                    <a:pt x="1321" y="774"/>
                  </a:lnTo>
                  <a:lnTo>
                    <a:pt x="1329" y="776"/>
                  </a:lnTo>
                  <a:lnTo>
                    <a:pt x="1331" y="794"/>
                  </a:lnTo>
                  <a:lnTo>
                    <a:pt x="1343" y="803"/>
                  </a:lnTo>
                  <a:lnTo>
                    <a:pt x="1347" y="800"/>
                  </a:lnTo>
                  <a:lnTo>
                    <a:pt x="1357" y="807"/>
                  </a:lnTo>
                  <a:lnTo>
                    <a:pt x="1367" y="790"/>
                  </a:lnTo>
                  <a:lnTo>
                    <a:pt x="1371" y="796"/>
                  </a:lnTo>
                  <a:lnTo>
                    <a:pt x="1373" y="819"/>
                  </a:lnTo>
                  <a:lnTo>
                    <a:pt x="1377" y="839"/>
                  </a:lnTo>
                  <a:lnTo>
                    <a:pt x="1385" y="849"/>
                  </a:lnTo>
                  <a:lnTo>
                    <a:pt x="1399" y="855"/>
                  </a:lnTo>
                  <a:lnTo>
                    <a:pt x="1448" y="859"/>
                  </a:lnTo>
                  <a:lnTo>
                    <a:pt x="1454" y="857"/>
                  </a:lnTo>
                  <a:lnTo>
                    <a:pt x="1470" y="855"/>
                  </a:lnTo>
                  <a:lnTo>
                    <a:pt x="1496" y="857"/>
                  </a:lnTo>
                  <a:lnTo>
                    <a:pt x="1524" y="863"/>
                  </a:lnTo>
                  <a:lnTo>
                    <a:pt x="1542" y="869"/>
                  </a:lnTo>
                  <a:lnTo>
                    <a:pt x="1540" y="875"/>
                  </a:lnTo>
                  <a:lnTo>
                    <a:pt x="1530" y="879"/>
                  </a:lnTo>
                  <a:lnTo>
                    <a:pt x="1524" y="895"/>
                  </a:lnTo>
                  <a:lnTo>
                    <a:pt x="1510" y="913"/>
                  </a:lnTo>
                  <a:lnTo>
                    <a:pt x="1496" y="922"/>
                  </a:lnTo>
                  <a:lnTo>
                    <a:pt x="1484" y="930"/>
                  </a:lnTo>
                  <a:lnTo>
                    <a:pt x="1468" y="942"/>
                  </a:lnTo>
                  <a:lnTo>
                    <a:pt x="1466" y="950"/>
                  </a:lnTo>
                  <a:lnTo>
                    <a:pt x="1466" y="970"/>
                  </a:lnTo>
                  <a:lnTo>
                    <a:pt x="1474" y="994"/>
                  </a:lnTo>
                  <a:lnTo>
                    <a:pt x="1486" y="994"/>
                  </a:lnTo>
                  <a:lnTo>
                    <a:pt x="1494" y="1006"/>
                  </a:lnTo>
                  <a:lnTo>
                    <a:pt x="1502" y="1012"/>
                  </a:lnTo>
                  <a:lnTo>
                    <a:pt x="1506" y="1002"/>
                  </a:lnTo>
                  <a:lnTo>
                    <a:pt x="1514" y="978"/>
                  </a:lnTo>
                  <a:lnTo>
                    <a:pt x="1526" y="960"/>
                  </a:lnTo>
                  <a:lnTo>
                    <a:pt x="1534" y="964"/>
                  </a:lnTo>
                  <a:lnTo>
                    <a:pt x="1542" y="978"/>
                  </a:lnTo>
                  <a:lnTo>
                    <a:pt x="1548" y="998"/>
                  </a:lnTo>
                  <a:lnTo>
                    <a:pt x="1552" y="1008"/>
                  </a:lnTo>
                  <a:lnTo>
                    <a:pt x="1554" y="1020"/>
                  </a:lnTo>
                  <a:lnTo>
                    <a:pt x="1559" y="1051"/>
                  </a:lnTo>
                  <a:lnTo>
                    <a:pt x="1565" y="1089"/>
                  </a:lnTo>
                  <a:lnTo>
                    <a:pt x="1569" y="1087"/>
                  </a:lnTo>
                  <a:lnTo>
                    <a:pt x="1575" y="1079"/>
                  </a:lnTo>
                  <a:lnTo>
                    <a:pt x="1585" y="1081"/>
                  </a:lnTo>
                  <a:lnTo>
                    <a:pt x="1589" y="1081"/>
                  </a:lnTo>
                  <a:lnTo>
                    <a:pt x="1597" y="1075"/>
                  </a:lnTo>
                  <a:lnTo>
                    <a:pt x="1597" y="1067"/>
                  </a:lnTo>
                  <a:lnTo>
                    <a:pt x="1595" y="1067"/>
                  </a:lnTo>
                  <a:lnTo>
                    <a:pt x="1593" y="1053"/>
                  </a:lnTo>
                  <a:lnTo>
                    <a:pt x="1589" y="1035"/>
                  </a:lnTo>
                  <a:lnTo>
                    <a:pt x="1593" y="1022"/>
                  </a:lnTo>
                  <a:lnTo>
                    <a:pt x="1605" y="1024"/>
                  </a:lnTo>
                  <a:lnTo>
                    <a:pt x="1609" y="1020"/>
                  </a:lnTo>
                  <a:lnTo>
                    <a:pt x="1615" y="994"/>
                  </a:lnTo>
                  <a:lnTo>
                    <a:pt x="1613" y="964"/>
                  </a:lnTo>
                  <a:lnTo>
                    <a:pt x="1621" y="956"/>
                  </a:lnTo>
                  <a:lnTo>
                    <a:pt x="1637" y="950"/>
                  </a:lnTo>
                  <a:lnTo>
                    <a:pt x="1653" y="956"/>
                  </a:lnTo>
                  <a:lnTo>
                    <a:pt x="1661" y="956"/>
                  </a:lnTo>
                  <a:lnTo>
                    <a:pt x="1669" y="948"/>
                  </a:lnTo>
                  <a:lnTo>
                    <a:pt x="1673" y="924"/>
                  </a:lnTo>
                  <a:lnTo>
                    <a:pt x="1696" y="885"/>
                  </a:lnTo>
                  <a:lnTo>
                    <a:pt x="1698" y="869"/>
                  </a:lnTo>
                  <a:lnTo>
                    <a:pt x="1698" y="859"/>
                  </a:lnTo>
                  <a:lnTo>
                    <a:pt x="1704" y="849"/>
                  </a:lnTo>
                  <a:lnTo>
                    <a:pt x="1724" y="837"/>
                  </a:lnTo>
                  <a:lnTo>
                    <a:pt x="1728" y="821"/>
                  </a:lnTo>
                  <a:lnTo>
                    <a:pt x="1728" y="790"/>
                  </a:lnTo>
                  <a:lnTo>
                    <a:pt x="1736" y="772"/>
                  </a:lnTo>
                  <a:lnTo>
                    <a:pt x="1752" y="758"/>
                  </a:lnTo>
                  <a:lnTo>
                    <a:pt x="1770" y="750"/>
                  </a:lnTo>
                  <a:lnTo>
                    <a:pt x="1782" y="738"/>
                  </a:lnTo>
                  <a:lnTo>
                    <a:pt x="1790" y="722"/>
                  </a:lnTo>
                  <a:lnTo>
                    <a:pt x="1811" y="720"/>
                  </a:lnTo>
                  <a:lnTo>
                    <a:pt x="1825" y="716"/>
                  </a:lnTo>
                  <a:lnTo>
                    <a:pt x="1845" y="720"/>
                  </a:lnTo>
                  <a:lnTo>
                    <a:pt x="1849" y="716"/>
                  </a:lnTo>
                  <a:lnTo>
                    <a:pt x="1845" y="698"/>
                  </a:lnTo>
                  <a:lnTo>
                    <a:pt x="1849" y="683"/>
                  </a:lnTo>
                  <a:lnTo>
                    <a:pt x="1863" y="675"/>
                  </a:lnTo>
                  <a:lnTo>
                    <a:pt x="1871" y="667"/>
                  </a:lnTo>
                  <a:lnTo>
                    <a:pt x="1871" y="653"/>
                  </a:lnTo>
                  <a:lnTo>
                    <a:pt x="1865" y="639"/>
                  </a:lnTo>
                  <a:lnTo>
                    <a:pt x="1853" y="635"/>
                  </a:lnTo>
                  <a:lnTo>
                    <a:pt x="1837" y="635"/>
                  </a:lnTo>
                  <a:lnTo>
                    <a:pt x="1827" y="629"/>
                  </a:lnTo>
                  <a:lnTo>
                    <a:pt x="1806" y="629"/>
                  </a:lnTo>
                  <a:lnTo>
                    <a:pt x="1809" y="611"/>
                  </a:lnTo>
                  <a:lnTo>
                    <a:pt x="1809" y="593"/>
                  </a:lnTo>
                  <a:lnTo>
                    <a:pt x="1794" y="591"/>
                  </a:lnTo>
                  <a:lnTo>
                    <a:pt x="1792" y="579"/>
                  </a:lnTo>
                  <a:lnTo>
                    <a:pt x="1794" y="570"/>
                  </a:lnTo>
                  <a:lnTo>
                    <a:pt x="1782" y="556"/>
                  </a:lnTo>
                  <a:lnTo>
                    <a:pt x="1770" y="560"/>
                  </a:lnTo>
                  <a:lnTo>
                    <a:pt x="1752" y="572"/>
                  </a:lnTo>
                  <a:lnTo>
                    <a:pt x="1736" y="577"/>
                  </a:lnTo>
                  <a:lnTo>
                    <a:pt x="1714" y="577"/>
                  </a:lnTo>
                  <a:lnTo>
                    <a:pt x="1704" y="574"/>
                  </a:lnTo>
                  <a:lnTo>
                    <a:pt x="1694" y="570"/>
                  </a:lnTo>
                  <a:lnTo>
                    <a:pt x="1690" y="570"/>
                  </a:lnTo>
                  <a:lnTo>
                    <a:pt x="1679" y="574"/>
                  </a:lnTo>
                  <a:lnTo>
                    <a:pt x="1669" y="581"/>
                  </a:lnTo>
                  <a:lnTo>
                    <a:pt x="1661" y="593"/>
                  </a:lnTo>
                  <a:lnTo>
                    <a:pt x="1637" y="615"/>
                  </a:lnTo>
                  <a:lnTo>
                    <a:pt x="1621" y="619"/>
                  </a:lnTo>
                  <a:lnTo>
                    <a:pt x="1605" y="637"/>
                  </a:lnTo>
                  <a:lnTo>
                    <a:pt x="1593" y="647"/>
                  </a:lnTo>
                  <a:lnTo>
                    <a:pt x="1575" y="655"/>
                  </a:lnTo>
                  <a:lnTo>
                    <a:pt x="1559" y="665"/>
                  </a:lnTo>
                  <a:lnTo>
                    <a:pt x="1530" y="671"/>
                  </a:lnTo>
                  <a:lnTo>
                    <a:pt x="1510" y="679"/>
                  </a:lnTo>
                  <a:lnTo>
                    <a:pt x="1510" y="681"/>
                  </a:lnTo>
                  <a:lnTo>
                    <a:pt x="1510" y="683"/>
                  </a:lnTo>
                  <a:lnTo>
                    <a:pt x="1506" y="690"/>
                  </a:lnTo>
                  <a:lnTo>
                    <a:pt x="1506" y="692"/>
                  </a:lnTo>
                  <a:lnTo>
                    <a:pt x="1510" y="694"/>
                  </a:lnTo>
                  <a:lnTo>
                    <a:pt x="1530" y="702"/>
                  </a:lnTo>
                  <a:lnTo>
                    <a:pt x="1538" y="710"/>
                  </a:lnTo>
                  <a:lnTo>
                    <a:pt x="1534" y="728"/>
                  </a:lnTo>
                  <a:lnTo>
                    <a:pt x="1538" y="734"/>
                  </a:lnTo>
                  <a:lnTo>
                    <a:pt x="1534" y="736"/>
                  </a:lnTo>
                  <a:lnTo>
                    <a:pt x="1526" y="740"/>
                  </a:lnTo>
                  <a:lnTo>
                    <a:pt x="1502" y="746"/>
                  </a:lnTo>
                  <a:lnTo>
                    <a:pt x="1486" y="746"/>
                  </a:lnTo>
                  <a:lnTo>
                    <a:pt x="1464" y="750"/>
                  </a:lnTo>
                  <a:lnTo>
                    <a:pt x="1454" y="750"/>
                  </a:lnTo>
                  <a:lnTo>
                    <a:pt x="1442" y="750"/>
                  </a:lnTo>
                  <a:lnTo>
                    <a:pt x="1431" y="746"/>
                  </a:lnTo>
                  <a:lnTo>
                    <a:pt x="1427" y="748"/>
                  </a:lnTo>
                  <a:lnTo>
                    <a:pt x="1399" y="756"/>
                  </a:lnTo>
                  <a:lnTo>
                    <a:pt x="1375" y="756"/>
                  </a:lnTo>
                  <a:lnTo>
                    <a:pt x="1349" y="754"/>
                  </a:lnTo>
                  <a:lnTo>
                    <a:pt x="1337" y="748"/>
                  </a:lnTo>
                  <a:lnTo>
                    <a:pt x="1331" y="746"/>
                  </a:lnTo>
                  <a:lnTo>
                    <a:pt x="1327" y="746"/>
                  </a:lnTo>
                  <a:lnTo>
                    <a:pt x="1327" y="744"/>
                  </a:lnTo>
                  <a:lnTo>
                    <a:pt x="1327" y="736"/>
                  </a:lnTo>
                  <a:lnTo>
                    <a:pt x="1325" y="734"/>
                  </a:lnTo>
                  <a:lnTo>
                    <a:pt x="1319" y="730"/>
                  </a:lnTo>
                  <a:lnTo>
                    <a:pt x="1319" y="726"/>
                  </a:lnTo>
                  <a:lnTo>
                    <a:pt x="1329" y="716"/>
                  </a:lnTo>
                  <a:lnTo>
                    <a:pt x="1331" y="710"/>
                  </a:lnTo>
                  <a:lnTo>
                    <a:pt x="1325" y="710"/>
                  </a:lnTo>
                  <a:lnTo>
                    <a:pt x="1319" y="708"/>
                  </a:lnTo>
                  <a:lnTo>
                    <a:pt x="1319" y="706"/>
                  </a:lnTo>
                  <a:lnTo>
                    <a:pt x="1317" y="698"/>
                  </a:lnTo>
                  <a:lnTo>
                    <a:pt x="1321" y="683"/>
                  </a:lnTo>
                  <a:lnTo>
                    <a:pt x="1321" y="675"/>
                  </a:lnTo>
                  <a:lnTo>
                    <a:pt x="1319" y="665"/>
                  </a:lnTo>
                  <a:lnTo>
                    <a:pt x="1317" y="661"/>
                  </a:lnTo>
                  <a:lnTo>
                    <a:pt x="1311" y="657"/>
                  </a:lnTo>
                  <a:lnTo>
                    <a:pt x="1308" y="657"/>
                  </a:lnTo>
                  <a:lnTo>
                    <a:pt x="1298" y="665"/>
                  </a:lnTo>
                  <a:lnTo>
                    <a:pt x="1288" y="665"/>
                  </a:lnTo>
                  <a:lnTo>
                    <a:pt x="1276" y="671"/>
                  </a:lnTo>
                  <a:lnTo>
                    <a:pt x="1276" y="673"/>
                  </a:lnTo>
                  <a:lnTo>
                    <a:pt x="1272" y="681"/>
                  </a:lnTo>
                  <a:lnTo>
                    <a:pt x="1270" y="692"/>
                  </a:lnTo>
                  <a:lnTo>
                    <a:pt x="1270" y="710"/>
                  </a:lnTo>
                  <a:lnTo>
                    <a:pt x="1270" y="726"/>
                  </a:lnTo>
                  <a:lnTo>
                    <a:pt x="1264" y="734"/>
                  </a:lnTo>
                  <a:lnTo>
                    <a:pt x="1264" y="736"/>
                  </a:lnTo>
                  <a:lnTo>
                    <a:pt x="1272" y="740"/>
                  </a:lnTo>
                  <a:lnTo>
                    <a:pt x="1280" y="754"/>
                  </a:lnTo>
                  <a:lnTo>
                    <a:pt x="1276" y="762"/>
                  </a:lnTo>
                  <a:lnTo>
                    <a:pt x="1272" y="774"/>
                  </a:lnTo>
                  <a:lnTo>
                    <a:pt x="1272" y="776"/>
                  </a:lnTo>
                  <a:lnTo>
                    <a:pt x="1256" y="776"/>
                  </a:lnTo>
                  <a:lnTo>
                    <a:pt x="1244" y="778"/>
                  </a:lnTo>
                  <a:lnTo>
                    <a:pt x="1226" y="776"/>
                  </a:lnTo>
                  <a:lnTo>
                    <a:pt x="1216" y="778"/>
                  </a:lnTo>
                  <a:lnTo>
                    <a:pt x="1206" y="774"/>
                  </a:lnTo>
                  <a:lnTo>
                    <a:pt x="1192" y="774"/>
                  </a:lnTo>
                  <a:lnTo>
                    <a:pt x="1186" y="774"/>
                  </a:lnTo>
                  <a:lnTo>
                    <a:pt x="1133" y="764"/>
                  </a:lnTo>
                  <a:lnTo>
                    <a:pt x="1125" y="756"/>
                  </a:lnTo>
                  <a:lnTo>
                    <a:pt x="1115" y="754"/>
                  </a:lnTo>
                  <a:lnTo>
                    <a:pt x="1099" y="754"/>
                  </a:lnTo>
                  <a:lnTo>
                    <a:pt x="1077" y="750"/>
                  </a:lnTo>
                  <a:lnTo>
                    <a:pt x="1061" y="740"/>
                  </a:lnTo>
                  <a:lnTo>
                    <a:pt x="1054" y="734"/>
                  </a:lnTo>
                  <a:lnTo>
                    <a:pt x="1044" y="718"/>
                  </a:lnTo>
                  <a:lnTo>
                    <a:pt x="1036" y="712"/>
                  </a:lnTo>
                  <a:lnTo>
                    <a:pt x="1014" y="710"/>
                  </a:lnTo>
                  <a:lnTo>
                    <a:pt x="1012" y="710"/>
                  </a:lnTo>
                  <a:lnTo>
                    <a:pt x="1008" y="712"/>
                  </a:lnTo>
                  <a:lnTo>
                    <a:pt x="1002" y="712"/>
                  </a:lnTo>
                  <a:lnTo>
                    <a:pt x="992" y="708"/>
                  </a:lnTo>
                  <a:lnTo>
                    <a:pt x="978" y="708"/>
                  </a:lnTo>
                  <a:lnTo>
                    <a:pt x="968" y="712"/>
                  </a:lnTo>
                  <a:lnTo>
                    <a:pt x="960" y="712"/>
                  </a:lnTo>
                  <a:lnTo>
                    <a:pt x="938" y="708"/>
                  </a:lnTo>
                  <a:lnTo>
                    <a:pt x="925" y="692"/>
                  </a:lnTo>
                  <a:lnTo>
                    <a:pt x="923" y="690"/>
                  </a:lnTo>
                  <a:lnTo>
                    <a:pt x="913" y="690"/>
                  </a:lnTo>
                  <a:lnTo>
                    <a:pt x="909" y="690"/>
                  </a:lnTo>
                  <a:lnTo>
                    <a:pt x="897" y="681"/>
                  </a:lnTo>
                  <a:lnTo>
                    <a:pt x="885" y="675"/>
                  </a:lnTo>
                  <a:lnTo>
                    <a:pt x="875" y="675"/>
                  </a:lnTo>
                  <a:lnTo>
                    <a:pt x="863" y="671"/>
                  </a:lnTo>
                  <a:lnTo>
                    <a:pt x="857" y="665"/>
                  </a:lnTo>
                  <a:lnTo>
                    <a:pt x="841" y="647"/>
                  </a:lnTo>
                  <a:lnTo>
                    <a:pt x="831" y="639"/>
                  </a:lnTo>
                  <a:lnTo>
                    <a:pt x="821" y="635"/>
                  </a:lnTo>
                  <a:lnTo>
                    <a:pt x="817" y="629"/>
                  </a:lnTo>
                  <a:lnTo>
                    <a:pt x="802" y="621"/>
                  </a:lnTo>
                  <a:lnTo>
                    <a:pt x="800" y="621"/>
                  </a:lnTo>
                  <a:lnTo>
                    <a:pt x="798" y="627"/>
                  </a:lnTo>
                  <a:lnTo>
                    <a:pt x="794" y="627"/>
                  </a:lnTo>
                  <a:lnTo>
                    <a:pt x="786" y="621"/>
                  </a:lnTo>
                  <a:lnTo>
                    <a:pt x="786" y="617"/>
                  </a:lnTo>
                  <a:lnTo>
                    <a:pt x="780" y="609"/>
                  </a:lnTo>
                  <a:lnTo>
                    <a:pt x="766" y="609"/>
                  </a:lnTo>
                  <a:lnTo>
                    <a:pt x="766" y="605"/>
                  </a:lnTo>
                  <a:lnTo>
                    <a:pt x="766" y="597"/>
                  </a:lnTo>
                  <a:lnTo>
                    <a:pt x="772" y="589"/>
                  </a:lnTo>
                  <a:lnTo>
                    <a:pt x="776" y="587"/>
                  </a:lnTo>
                  <a:lnTo>
                    <a:pt x="780" y="579"/>
                  </a:lnTo>
                  <a:lnTo>
                    <a:pt x="782" y="574"/>
                  </a:lnTo>
                  <a:lnTo>
                    <a:pt x="780" y="564"/>
                  </a:lnTo>
                  <a:lnTo>
                    <a:pt x="782" y="554"/>
                  </a:lnTo>
                  <a:lnTo>
                    <a:pt x="790" y="550"/>
                  </a:lnTo>
                  <a:lnTo>
                    <a:pt x="784" y="542"/>
                  </a:lnTo>
                  <a:lnTo>
                    <a:pt x="784" y="536"/>
                  </a:lnTo>
                  <a:lnTo>
                    <a:pt x="790" y="532"/>
                  </a:lnTo>
                  <a:lnTo>
                    <a:pt x="798" y="528"/>
                  </a:lnTo>
                  <a:lnTo>
                    <a:pt x="802" y="520"/>
                  </a:lnTo>
                  <a:lnTo>
                    <a:pt x="810" y="516"/>
                  </a:lnTo>
                  <a:lnTo>
                    <a:pt x="813" y="508"/>
                  </a:lnTo>
                  <a:lnTo>
                    <a:pt x="817" y="504"/>
                  </a:lnTo>
                  <a:lnTo>
                    <a:pt x="819" y="500"/>
                  </a:lnTo>
                  <a:lnTo>
                    <a:pt x="821" y="504"/>
                  </a:lnTo>
                  <a:lnTo>
                    <a:pt x="827" y="500"/>
                  </a:lnTo>
                  <a:lnTo>
                    <a:pt x="825" y="498"/>
                  </a:lnTo>
                  <a:lnTo>
                    <a:pt x="804" y="492"/>
                  </a:lnTo>
                  <a:lnTo>
                    <a:pt x="802" y="490"/>
                  </a:lnTo>
                  <a:lnTo>
                    <a:pt x="798" y="482"/>
                  </a:lnTo>
                  <a:lnTo>
                    <a:pt x="792" y="482"/>
                  </a:lnTo>
                  <a:lnTo>
                    <a:pt x="780" y="470"/>
                  </a:lnTo>
                  <a:lnTo>
                    <a:pt x="772" y="470"/>
                  </a:lnTo>
                  <a:lnTo>
                    <a:pt x="764" y="468"/>
                  </a:lnTo>
                  <a:lnTo>
                    <a:pt x="762" y="462"/>
                  </a:lnTo>
                  <a:lnTo>
                    <a:pt x="762" y="459"/>
                  </a:lnTo>
                  <a:lnTo>
                    <a:pt x="758" y="453"/>
                  </a:lnTo>
                  <a:lnTo>
                    <a:pt x="754" y="453"/>
                  </a:lnTo>
                  <a:lnTo>
                    <a:pt x="752" y="451"/>
                  </a:lnTo>
                  <a:lnTo>
                    <a:pt x="746" y="449"/>
                  </a:lnTo>
                  <a:lnTo>
                    <a:pt x="736" y="453"/>
                  </a:lnTo>
                  <a:lnTo>
                    <a:pt x="734" y="451"/>
                  </a:lnTo>
                  <a:lnTo>
                    <a:pt x="734" y="443"/>
                  </a:lnTo>
                  <a:lnTo>
                    <a:pt x="730" y="443"/>
                  </a:lnTo>
                  <a:lnTo>
                    <a:pt x="726" y="441"/>
                  </a:lnTo>
                  <a:lnTo>
                    <a:pt x="724" y="443"/>
                  </a:lnTo>
                  <a:lnTo>
                    <a:pt x="714" y="443"/>
                  </a:lnTo>
                  <a:lnTo>
                    <a:pt x="708" y="443"/>
                  </a:lnTo>
                  <a:lnTo>
                    <a:pt x="700" y="449"/>
                  </a:lnTo>
                  <a:lnTo>
                    <a:pt x="696" y="449"/>
                  </a:lnTo>
                  <a:lnTo>
                    <a:pt x="692" y="443"/>
                  </a:lnTo>
                  <a:lnTo>
                    <a:pt x="696" y="433"/>
                  </a:lnTo>
                  <a:lnTo>
                    <a:pt x="690" y="427"/>
                  </a:lnTo>
                  <a:lnTo>
                    <a:pt x="685" y="423"/>
                  </a:lnTo>
                  <a:lnTo>
                    <a:pt x="685" y="417"/>
                  </a:lnTo>
                  <a:lnTo>
                    <a:pt x="681" y="413"/>
                  </a:lnTo>
                  <a:lnTo>
                    <a:pt x="681" y="407"/>
                  </a:lnTo>
                  <a:lnTo>
                    <a:pt x="683" y="397"/>
                  </a:lnTo>
                  <a:lnTo>
                    <a:pt x="679" y="391"/>
                  </a:lnTo>
                  <a:lnTo>
                    <a:pt x="679" y="387"/>
                  </a:lnTo>
                  <a:lnTo>
                    <a:pt x="681" y="379"/>
                  </a:lnTo>
                  <a:lnTo>
                    <a:pt x="683" y="371"/>
                  </a:lnTo>
                  <a:lnTo>
                    <a:pt x="673" y="359"/>
                  </a:lnTo>
                  <a:lnTo>
                    <a:pt x="665" y="351"/>
                  </a:lnTo>
                  <a:lnTo>
                    <a:pt x="665" y="340"/>
                  </a:lnTo>
                  <a:lnTo>
                    <a:pt x="663" y="332"/>
                  </a:lnTo>
                  <a:lnTo>
                    <a:pt x="663" y="326"/>
                  </a:lnTo>
                  <a:lnTo>
                    <a:pt x="675" y="326"/>
                  </a:lnTo>
                  <a:lnTo>
                    <a:pt x="681" y="322"/>
                  </a:lnTo>
                  <a:lnTo>
                    <a:pt x="681" y="324"/>
                  </a:lnTo>
                  <a:lnTo>
                    <a:pt x="683" y="332"/>
                  </a:lnTo>
                  <a:lnTo>
                    <a:pt x="685" y="336"/>
                  </a:lnTo>
                  <a:lnTo>
                    <a:pt x="688" y="340"/>
                  </a:lnTo>
                  <a:lnTo>
                    <a:pt x="696" y="342"/>
                  </a:lnTo>
                  <a:lnTo>
                    <a:pt x="700" y="342"/>
                  </a:lnTo>
                  <a:lnTo>
                    <a:pt x="700" y="340"/>
                  </a:lnTo>
                  <a:lnTo>
                    <a:pt x="706" y="342"/>
                  </a:lnTo>
                  <a:lnTo>
                    <a:pt x="708" y="334"/>
                  </a:lnTo>
                  <a:lnTo>
                    <a:pt x="714" y="332"/>
                  </a:lnTo>
                  <a:lnTo>
                    <a:pt x="716" y="324"/>
                  </a:lnTo>
                  <a:lnTo>
                    <a:pt x="718" y="324"/>
                  </a:lnTo>
                  <a:lnTo>
                    <a:pt x="724" y="330"/>
                  </a:lnTo>
                  <a:lnTo>
                    <a:pt x="726" y="330"/>
                  </a:lnTo>
                  <a:lnTo>
                    <a:pt x="736" y="316"/>
                  </a:lnTo>
                  <a:lnTo>
                    <a:pt x="736" y="314"/>
                  </a:lnTo>
                  <a:lnTo>
                    <a:pt x="730" y="306"/>
                  </a:lnTo>
                  <a:lnTo>
                    <a:pt x="724" y="298"/>
                  </a:lnTo>
                  <a:lnTo>
                    <a:pt x="724" y="290"/>
                  </a:lnTo>
                  <a:lnTo>
                    <a:pt x="724" y="288"/>
                  </a:lnTo>
                  <a:lnTo>
                    <a:pt x="724" y="284"/>
                  </a:lnTo>
                  <a:lnTo>
                    <a:pt x="710" y="278"/>
                  </a:lnTo>
                  <a:lnTo>
                    <a:pt x="706" y="278"/>
                  </a:lnTo>
                  <a:lnTo>
                    <a:pt x="706" y="276"/>
                  </a:lnTo>
                  <a:lnTo>
                    <a:pt x="696" y="266"/>
                  </a:lnTo>
                  <a:lnTo>
                    <a:pt x="696" y="250"/>
                  </a:lnTo>
                  <a:lnTo>
                    <a:pt x="700" y="248"/>
                  </a:lnTo>
                  <a:lnTo>
                    <a:pt x="698" y="240"/>
                  </a:lnTo>
                  <a:lnTo>
                    <a:pt x="698" y="238"/>
                  </a:lnTo>
                  <a:lnTo>
                    <a:pt x="700" y="235"/>
                  </a:lnTo>
                  <a:lnTo>
                    <a:pt x="692" y="229"/>
                  </a:lnTo>
                  <a:lnTo>
                    <a:pt x="692" y="221"/>
                  </a:lnTo>
                  <a:lnTo>
                    <a:pt x="706" y="221"/>
                  </a:lnTo>
                  <a:lnTo>
                    <a:pt x="710" y="215"/>
                  </a:lnTo>
                  <a:lnTo>
                    <a:pt x="724" y="221"/>
                  </a:lnTo>
                  <a:lnTo>
                    <a:pt x="726" y="219"/>
                  </a:lnTo>
                  <a:lnTo>
                    <a:pt x="730" y="211"/>
                  </a:lnTo>
                  <a:lnTo>
                    <a:pt x="736" y="201"/>
                  </a:lnTo>
                  <a:lnTo>
                    <a:pt x="736" y="187"/>
                  </a:lnTo>
                  <a:lnTo>
                    <a:pt x="748" y="185"/>
                  </a:lnTo>
                  <a:lnTo>
                    <a:pt x="746" y="183"/>
                  </a:lnTo>
                  <a:lnTo>
                    <a:pt x="748" y="177"/>
                  </a:lnTo>
                  <a:lnTo>
                    <a:pt x="754" y="175"/>
                  </a:lnTo>
                  <a:lnTo>
                    <a:pt x="754" y="169"/>
                  </a:lnTo>
                  <a:lnTo>
                    <a:pt x="756" y="167"/>
                  </a:lnTo>
                  <a:lnTo>
                    <a:pt x="766" y="161"/>
                  </a:lnTo>
                  <a:lnTo>
                    <a:pt x="766" y="155"/>
                  </a:lnTo>
                  <a:lnTo>
                    <a:pt x="772" y="147"/>
                  </a:lnTo>
                  <a:lnTo>
                    <a:pt x="774" y="127"/>
                  </a:lnTo>
                  <a:lnTo>
                    <a:pt x="780" y="121"/>
                  </a:lnTo>
                  <a:lnTo>
                    <a:pt x="780" y="114"/>
                  </a:lnTo>
                  <a:lnTo>
                    <a:pt x="786" y="106"/>
                  </a:lnTo>
                  <a:lnTo>
                    <a:pt x="784" y="102"/>
                  </a:lnTo>
                  <a:lnTo>
                    <a:pt x="782" y="100"/>
                  </a:lnTo>
                  <a:lnTo>
                    <a:pt x="776" y="100"/>
                  </a:lnTo>
                  <a:lnTo>
                    <a:pt x="770" y="110"/>
                  </a:lnTo>
                  <a:lnTo>
                    <a:pt x="766" y="110"/>
                  </a:lnTo>
                  <a:lnTo>
                    <a:pt x="762" y="104"/>
                  </a:lnTo>
                  <a:lnTo>
                    <a:pt x="758" y="92"/>
                  </a:lnTo>
                  <a:lnTo>
                    <a:pt x="754" y="96"/>
                  </a:lnTo>
                  <a:lnTo>
                    <a:pt x="752" y="94"/>
                  </a:lnTo>
                  <a:lnTo>
                    <a:pt x="746" y="90"/>
                  </a:lnTo>
                  <a:lnTo>
                    <a:pt x="744" y="90"/>
                  </a:lnTo>
                  <a:lnTo>
                    <a:pt x="742" y="90"/>
                  </a:lnTo>
                  <a:lnTo>
                    <a:pt x="738" y="76"/>
                  </a:lnTo>
                  <a:lnTo>
                    <a:pt x="736" y="76"/>
                  </a:lnTo>
                  <a:lnTo>
                    <a:pt x="734" y="72"/>
                  </a:lnTo>
                  <a:lnTo>
                    <a:pt x="730" y="72"/>
                  </a:lnTo>
                  <a:lnTo>
                    <a:pt x="726" y="72"/>
                  </a:lnTo>
                  <a:lnTo>
                    <a:pt x="724" y="66"/>
                  </a:lnTo>
                  <a:lnTo>
                    <a:pt x="718" y="64"/>
                  </a:lnTo>
                  <a:lnTo>
                    <a:pt x="716" y="64"/>
                  </a:lnTo>
                  <a:lnTo>
                    <a:pt x="710" y="66"/>
                  </a:lnTo>
                  <a:lnTo>
                    <a:pt x="702" y="66"/>
                  </a:lnTo>
                  <a:lnTo>
                    <a:pt x="698" y="72"/>
                  </a:lnTo>
                  <a:lnTo>
                    <a:pt x="681" y="72"/>
                  </a:lnTo>
                  <a:lnTo>
                    <a:pt x="671" y="82"/>
                  </a:lnTo>
                  <a:lnTo>
                    <a:pt x="655" y="86"/>
                  </a:lnTo>
                  <a:lnTo>
                    <a:pt x="647" y="92"/>
                  </a:lnTo>
                  <a:lnTo>
                    <a:pt x="643" y="100"/>
                  </a:lnTo>
                  <a:lnTo>
                    <a:pt x="635" y="100"/>
                  </a:lnTo>
                  <a:lnTo>
                    <a:pt x="633" y="104"/>
                  </a:lnTo>
                  <a:lnTo>
                    <a:pt x="625" y="102"/>
                  </a:lnTo>
                  <a:lnTo>
                    <a:pt x="617" y="106"/>
                  </a:lnTo>
                  <a:lnTo>
                    <a:pt x="613" y="104"/>
                  </a:lnTo>
                  <a:lnTo>
                    <a:pt x="580" y="72"/>
                  </a:lnTo>
                  <a:lnTo>
                    <a:pt x="553" y="48"/>
                  </a:lnTo>
                  <a:lnTo>
                    <a:pt x="523" y="33"/>
                  </a:lnTo>
                  <a:lnTo>
                    <a:pt x="496" y="0"/>
                  </a:lnTo>
                  <a:lnTo>
                    <a:pt x="469" y="3"/>
                  </a:lnTo>
                  <a:lnTo>
                    <a:pt x="430" y="9"/>
                  </a:lnTo>
                  <a:lnTo>
                    <a:pt x="385" y="21"/>
                  </a:lnTo>
                  <a:lnTo>
                    <a:pt x="340" y="47"/>
                  </a:lnTo>
                  <a:lnTo>
                    <a:pt x="345" y="78"/>
                  </a:lnTo>
                  <a:lnTo>
                    <a:pt x="376" y="78"/>
                  </a:lnTo>
                  <a:lnTo>
                    <a:pt x="403" y="104"/>
                  </a:lnTo>
                  <a:lnTo>
                    <a:pt x="419" y="157"/>
                  </a:lnTo>
                  <a:lnTo>
                    <a:pt x="397" y="149"/>
                  </a:lnTo>
                  <a:lnTo>
                    <a:pt x="393" y="151"/>
                  </a:lnTo>
                  <a:lnTo>
                    <a:pt x="387" y="157"/>
                  </a:lnTo>
                  <a:lnTo>
                    <a:pt x="379" y="155"/>
                  </a:lnTo>
                  <a:lnTo>
                    <a:pt x="375" y="157"/>
                  </a:lnTo>
                  <a:lnTo>
                    <a:pt x="373" y="159"/>
                  </a:lnTo>
                  <a:lnTo>
                    <a:pt x="373" y="169"/>
                  </a:lnTo>
                  <a:lnTo>
                    <a:pt x="363" y="185"/>
                  </a:lnTo>
                  <a:lnTo>
                    <a:pt x="365" y="187"/>
                  </a:lnTo>
                  <a:lnTo>
                    <a:pt x="375" y="187"/>
                  </a:lnTo>
                  <a:lnTo>
                    <a:pt x="377" y="195"/>
                  </a:lnTo>
                  <a:lnTo>
                    <a:pt x="377" y="197"/>
                  </a:lnTo>
                  <a:lnTo>
                    <a:pt x="373" y="201"/>
                  </a:lnTo>
                  <a:lnTo>
                    <a:pt x="369" y="203"/>
                  </a:lnTo>
                  <a:lnTo>
                    <a:pt x="369" y="207"/>
                  </a:lnTo>
                  <a:lnTo>
                    <a:pt x="373" y="211"/>
                  </a:lnTo>
                  <a:lnTo>
                    <a:pt x="375" y="213"/>
                  </a:lnTo>
                  <a:lnTo>
                    <a:pt x="387" y="211"/>
                  </a:lnTo>
                  <a:lnTo>
                    <a:pt x="391" y="213"/>
                  </a:lnTo>
                  <a:lnTo>
                    <a:pt x="393" y="219"/>
                  </a:lnTo>
                  <a:lnTo>
                    <a:pt x="393" y="221"/>
                  </a:lnTo>
                  <a:lnTo>
                    <a:pt x="387" y="225"/>
                  </a:lnTo>
                  <a:lnTo>
                    <a:pt x="379" y="229"/>
                  </a:lnTo>
                  <a:lnTo>
                    <a:pt x="377" y="235"/>
                  </a:lnTo>
                  <a:lnTo>
                    <a:pt x="393" y="248"/>
                  </a:lnTo>
                  <a:lnTo>
                    <a:pt x="393" y="256"/>
                  </a:lnTo>
                  <a:lnTo>
                    <a:pt x="391" y="260"/>
                  </a:lnTo>
                  <a:lnTo>
                    <a:pt x="375" y="270"/>
                  </a:lnTo>
                  <a:lnTo>
                    <a:pt x="375" y="276"/>
                  </a:lnTo>
                  <a:lnTo>
                    <a:pt x="383" y="278"/>
                  </a:lnTo>
                  <a:lnTo>
                    <a:pt x="387" y="288"/>
                  </a:lnTo>
                  <a:lnTo>
                    <a:pt x="401" y="296"/>
                  </a:lnTo>
                  <a:lnTo>
                    <a:pt x="397" y="306"/>
                  </a:lnTo>
                  <a:lnTo>
                    <a:pt x="407" y="306"/>
                  </a:lnTo>
                  <a:lnTo>
                    <a:pt x="411" y="312"/>
                  </a:lnTo>
                  <a:lnTo>
                    <a:pt x="419" y="308"/>
                  </a:lnTo>
                  <a:lnTo>
                    <a:pt x="423" y="308"/>
                  </a:lnTo>
                  <a:lnTo>
                    <a:pt x="423" y="316"/>
                  </a:lnTo>
                  <a:lnTo>
                    <a:pt x="421" y="322"/>
                  </a:lnTo>
                  <a:lnTo>
                    <a:pt x="425" y="332"/>
                  </a:lnTo>
                  <a:lnTo>
                    <a:pt x="425" y="334"/>
                  </a:lnTo>
                  <a:lnTo>
                    <a:pt x="448" y="334"/>
                  </a:lnTo>
                  <a:lnTo>
                    <a:pt x="452" y="340"/>
                  </a:lnTo>
                  <a:lnTo>
                    <a:pt x="458" y="336"/>
                  </a:lnTo>
                  <a:lnTo>
                    <a:pt x="466" y="348"/>
                  </a:lnTo>
                  <a:lnTo>
                    <a:pt x="462" y="351"/>
                  </a:lnTo>
                  <a:lnTo>
                    <a:pt x="466" y="357"/>
                  </a:lnTo>
                  <a:lnTo>
                    <a:pt x="460" y="361"/>
                  </a:lnTo>
                  <a:lnTo>
                    <a:pt x="458" y="367"/>
                  </a:lnTo>
                  <a:lnTo>
                    <a:pt x="448" y="367"/>
                  </a:lnTo>
                  <a:lnTo>
                    <a:pt x="446" y="367"/>
                  </a:lnTo>
                  <a:lnTo>
                    <a:pt x="442" y="367"/>
                  </a:lnTo>
                  <a:lnTo>
                    <a:pt x="435" y="367"/>
                  </a:lnTo>
                  <a:lnTo>
                    <a:pt x="433" y="369"/>
                  </a:lnTo>
                  <a:lnTo>
                    <a:pt x="421" y="377"/>
                  </a:lnTo>
                  <a:lnTo>
                    <a:pt x="415" y="385"/>
                  </a:lnTo>
                  <a:lnTo>
                    <a:pt x="415" y="397"/>
                  </a:lnTo>
                  <a:lnTo>
                    <a:pt x="421" y="405"/>
                  </a:lnTo>
                  <a:lnTo>
                    <a:pt x="421" y="409"/>
                  </a:lnTo>
                  <a:lnTo>
                    <a:pt x="423" y="409"/>
                  </a:lnTo>
                  <a:lnTo>
                    <a:pt x="425" y="415"/>
                  </a:lnTo>
                  <a:lnTo>
                    <a:pt x="423" y="417"/>
                  </a:lnTo>
                  <a:lnTo>
                    <a:pt x="419" y="423"/>
                  </a:lnTo>
                  <a:lnTo>
                    <a:pt x="415" y="431"/>
                  </a:lnTo>
                  <a:lnTo>
                    <a:pt x="415" y="433"/>
                  </a:lnTo>
                  <a:lnTo>
                    <a:pt x="419" y="435"/>
                  </a:lnTo>
                  <a:lnTo>
                    <a:pt x="431" y="435"/>
                  </a:lnTo>
                  <a:lnTo>
                    <a:pt x="433" y="443"/>
                  </a:lnTo>
                  <a:lnTo>
                    <a:pt x="431" y="445"/>
                  </a:lnTo>
                  <a:lnTo>
                    <a:pt x="425" y="445"/>
                  </a:lnTo>
                  <a:lnTo>
                    <a:pt x="421" y="445"/>
                  </a:lnTo>
                  <a:lnTo>
                    <a:pt x="419" y="443"/>
                  </a:lnTo>
                  <a:lnTo>
                    <a:pt x="415" y="451"/>
                  </a:lnTo>
                  <a:lnTo>
                    <a:pt x="401" y="455"/>
                  </a:lnTo>
                  <a:lnTo>
                    <a:pt x="385" y="476"/>
                  </a:lnTo>
                  <a:lnTo>
                    <a:pt x="379" y="478"/>
                  </a:lnTo>
                  <a:lnTo>
                    <a:pt x="373" y="482"/>
                  </a:lnTo>
                  <a:lnTo>
                    <a:pt x="369" y="490"/>
                  </a:lnTo>
                  <a:lnTo>
                    <a:pt x="367" y="498"/>
                  </a:lnTo>
                  <a:lnTo>
                    <a:pt x="369" y="506"/>
                  </a:lnTo>
                  <a:lnTo>
                    <a:pt x="365" y="516"/>
                  </a:lnTo>
                  <a:lnTo>
                    <a:pt x="355" y="520"/>
                  </a:lnTo>
                  <a:lnTo>
                    <a:pt x="347" y="520"/>
                  </a:lnTo>
                  <a:lnTo>
                    <a:pt x="339" y="526"/>
                  </a:lnTo>
                  <a:lnTo>
                    <a:pt x="335" y="536"/>
                  </a:lnTo>
                  <a:lnTo>
                    <a:pt x="329" y="552"/>
                  </a:lnTo>
                  <a:lnTo>
                    <a:pt x="321" y="562"/>
                  </a:lnTo>
                  <a:lnTo>
                    <a:pt x="304" y="589"/>
                  </a:lnTo>
                  <a:lnTo>
                    <a:pt x="296" y="597"/>
                  </a:lnTo>
                  <a:lnTo>
                    <a:pt x="284" y="605"/>
                  </a:lnTo>
                  <a:lnTo>
                    <a:pt x="272" y="615"/>
                  </a:lnTo>
                  <a:lnTo>
                    <a:pt x="266" y="621"/>
                  </a:lnTo>
                  <a:lnTo>
                    <a:pt x="256" y="639"/>
                  </a:lnTo>
                  <a:lnTo>
                    <a:pt x="246" y="653"/>
                  </a:lnTo>
                  <a:lnTo>
                    <a:pt x="238" y="667"/>
                  </a:lnTo>
                  <a:lnTo>
                    <a:pt x="230" y="673"/>
                  </a:lnTo>
                  <a:lnTo>
                    <a:pt x="228" y="673"/>
                  </a:lnTo>
                  <a:lnTo>
                    <a:pt x="200" y="673"/>
                  </a:lnTo>
                  <a:lnTo>
                    <a:pt x="194" y="673"/>
                  </a:lnTo>
                  <a:lnTo>
                    <a:pt x="188" y="679"/>
                  </a:lnTo>
                  <a:lnTo>
                    <a:pt x="183" y="685"/>
                  </a:lnTo>
                  <a:lnTo>
                    <a:pt x="179" y="685"/>
                  </a:lnTo>
                  <a:lnTo>
                    <a:pt x="175" y="683"/>
                  </a:lnTo>
                  <a:lnTo>
                    <a:pt x="173" y="679"/>
                  </a:lnTo>
                  <a:lnTo>
                    <a:pt x="163" y="663"/>
                  </a:lnTo>
                  <a:lnTo>
                    <a:pt x="157" y="661"/>
                  </a:lnTo>
                  <a:lnTo>
                    <a:pt x="153" y="661"/>
                  </a:lnTo>
                  <a:lnTo>
                    <a:pt x="143" y="671"/>
                  </a:lnTo>
                  <a:lnTo>
                    <a:pt x="137" y="679"/>
                  </a:lnTo>
                  <a:lnTo>
                    <a:pt x="125" y="690"/>
                  </a:lnTo>
                  <a:lnTo>
                    <a:pt x="109" y="710"/>
                  </a:lnTo>
                  <a:lnTo>
                    <a:pt x="99" y="720"/>
                  </a:lnTo>
                  <a:lnTo>
                    <a:pt x="97" y="728"/>
                  </a:lnTo>
                  <a:lnTo>
                    <a:pt x="91" y="748"/>
                  </a:lnTo>
                  <a:lnTo>
                    <a:pt x="91" y="754"/>
                  </a:lnTo>
                  <a:lnTo>
                    <a:pt x="97" y="758"/>
                  </a:lnTo>
                  <a:lnTo>
                    <a:pt x="101" y="764"/>
                  </a:lnTo>
                  <a:lnTo>
                    <a:pt x="109" y="764"/>
                  </a:lnTo>
                  <a:lnTo>
                    <a:pt x="117" y="766"/>
                  </a:lnTo>
                  <a:lnTo>
                    <a:pt x="129" y="766"/>
                  </a:lnTo>
                  <a:lnTo>
                    <a:pt x="133" y="766"/>
                  </a:lnTo>
                  <a:lnTo>
                    <a:pt x="137" y="772"/>
                  </a:lnTo>
                  <a:lnTo>
                    <a:pt x="137" y="776"/>
                  </a:lnTo>
                  <a:lnTo>
                    <a:pt x="137" y="782"/>
                  </a:lnTo>
                  <a:lnTo>
                    <a:pt x="129" y="803"/>
                  </a:lnTo>
                  <a:lnTo>
                    <a:pt x="129" y="811"/>
                  </a:lnTo>
                  <a:lnTo>
                    <a:pt x="133" y="813"/>
                  </a:lnTo>
                  <a:lnTo>
                    <a:pt x="145" y="829"/>
                  </a:lnTo>
                  <a:lnTo>
                    <a:pt x="151" y="829"/>
                  </a:lnTo>
                  <a:lnTo>
                    <a:pt x="161" y="827"/>
                  </a:lnTo>
                  <a:lnTo>
                    <a:pt x="163" y="827"/>
                  </a:lnTo>
                  <a:lnTo>
                    <a:pt x="165" y="829"/>
                  </a:lnTo>
                  <a:lnTo>
                    <a:pt x="165" y="845"/>
                  </a:lnTo>
                  <a:lnTo>
                    <a:pt x="167" y="851"/>
                  </a:lnTo>
                  <a:lnTo>
                    <a:pt x="173" y="859"/>
                  </a:lnTo>
                  <a:lnTo>
                    <a:pt x="175" y="869"/>
                  </a:lnTo>
                  <a:lnTo>
                    <a:pt x="181" y="877"/>
                  </a:lnTo>
                  <a:lnTo>
                    <a:pt x="185" y="883"/>
                  </a:lnTo>
                  <a:lnTo>
                    <a:pt x="188" y="885"/>
                  </a:lnTo>
                  <a:lnTo>
                    <a:pt x="190" y="891"/>
                  </a:lnTo>
                  <a:lnTo>
                    <a:pt x="192" y="895"/>
                  </a:lnTo>
                  <a:lnTo>
                    <a:pt x="188" y="897"/>
                  </a:lnTo>
                  <a:lnTo>
                    <a:pt x="185" y="901"/>
                  </a:lnTo>
                  <a:lnTo>
                    <a:pt x="188" y="913"/>
                  </a:lnTo>
                  <a:lnTo>
                    <a:pt x="185" y="915"/>
                  </a:lnTo>
                  <a:lnTo>
                    <a:pt x="192" y="915"/>
                  </a:lnTo>
                  <a:lnTo>
                    <a:pt x="192" y="920"/>
                  </a:lnTo>
                  <a:lnTo>
                    <a:pt x="185" y="920"/>
                  </a:lnTo>
                  <a:lnTo>
                    <a:pt x="181" y="922"/>
                  </a:lnTo>
                  <a:lnTo>
                    <a:pt x="179" y="928"/>
                  </a:lnTo>
                  <a:lnTo>
                    <a:pt x="175" y="930"/>
                  </a:lnTo>
                  <a:lnTo>
                    <a:pt x="171" y="930"/>
                  </a:lnTo>
                  <a:lnTo>
                    <a:pt x="165" y="928"/>
                  </a:lnTo>
                  <a:lnTo>
                    <a:pt x="163" y="924"/>
                  </a:lnTo>
                  <a:lnTo>
                    <a:pt x="161" y="922"/>
                  </a:lnTo>
                  <a:lnTo>
                    <a:pt x="163" y="918"/>
                  </a:lnTo>
                  <a:lnTo>
                    <a:pt x="163" y="915"/>
                  </a:lnTo>
                  <a:lnTo>
                    <a:pt x="155" y="915"/>
                  </a:lnTo>
                  <a:lnTo>
                    <a:pt x="147" y="918"/>
                  </a:lnTo>
                  <a:lnTo>
                    <a:pt x="135" y="922"/>
                  </a:lnTo>
                  <a:lnTo>
                    <a:pt x="129" y="930"/>
                  </a:lnTo>
                  <a:lnTo>
                    <a:pt x="127" y="932"/>
                  </a:lnTo>
                  <a:lnTo>
                    <a:pt x="125" y="932"/>
                  </a:lnTo>
                  <a:lnTo>
                    <a:pt x="107" y="932"/>
                  </a:lnTo>
                  <a:lnTo>
                    <a:pt x="97" y="924"/>
                  </a:lnTo>
                  <a:lnTo>
                    <a:pt x="91" y="928"/>
                  </a:lnTo>
                  <a:lnTo>
                    <a:pt x="87" y="924"/>
                  </a:lnTo>
                  <a:lnTo>
                    <a:pt x="71" y="924"/>
                  </a:lnTo>
                  <a:lnTo>
                    <a:pt x="69" y="924"/>
                  </a:lnTo>
                  <a:lnTo>
                    <a:pt x="62" y="924"/>
                  </a:lnTo>
                  <a:lnTo>
                    <a:pt x="56" y="922"/>
                  </a:lnTo>
                  <a:lnTo>
                    <a:pt x="54" y="924"/>
                  </a:lnTo>
                  <a:lnTo>
                    <a:pt x="52" y="920"/>
                  </a:lnTo>
                  <a:lnTo>
                    <a:pt x="50" y="920"/>
                  </a:lnTo>
                  <a:lnTo>
                    <a:pt x="46" y="924"/>
                  </a:lnTo>
                  <a:lnTo>
                    <a:pt x="46" y="946"/>
                  </a:lnTo>
                  <a:lnTo>
                    <a:pt x="24" y="946"/>
                  </a:lnTo>
                  <a:lnTo>
                    <a:pt x="18" y="946"/>
                  </a:lnTo>
                  <a:lnTo>
                    <a:pt x="14" y="946"/>
                  </a:lnTo>
                  <a:lnTo>
                    <a:pt x="12" y="950"/>
                  </a:lnTo>
                  <a:lnTo>
                    <a:pt x="8" y="952"/>
                  </a:lnTo>
                  <a:lnTo>
                    <a:pt x="6" y="958"/>
                  </a:lnTo>
                  <a:lnTo>
                    <a:pt x="0" y="960"/>
                  </a:lnTo>
                  <a:lnTo>
                    <a:pt x="0" y="964"/>
                  </a:lnTo>
                  <a:lnTo>
                    <a:pt x="4" y="974"/>
                  </a:lnTo>
                  <a:lnTo>
                    <a:pt x="12" y="976"/>
                  </a:lnTo>
                  <a:lnTo>
                    <a:pt x="16" y="986"/>
                  </a:lnTo>
                  <a:lnTo>
                    <a:pt x="32" y="1006"/>
                  </a:lnTo>
                  <a:lnTo>
                    <a:pt x="44" y="1020"/>
                  </a:lnTo>
                  <a:lnTo>
                    <a:pt x="54" y="1024"/>
                  </a:lnTo>
                  <a:lnTo>
                    <a:pt x="79" y="1026"/>
                  </a:lnTo>
                  <a:lnTo>
                    <a:pt x="105" y="1024"/>
                  </a:lnTo>
                  <a:lnTo>
                    <a:pt x="123" y="1020"/>
                  </a:lnTo>
                  <a:lnTo>
                    <a:pt x="133" y="1016"/>
                  </a:lnTo>
                  <a:lnTo>
                    <a:pt x="137" y="1006"/>
                  </a:lnTo>
                  <a:lnTo>
                    <a:pt x="143" y="1004"/>
                  </a:lnTo>
                  <a:lnTo>
                    <a:pt x="145" y="1012"/>
                  </a:lnTo>
                  <a:lnTo>
                    <a:pt x="137" y="1033"/>
                  </a:lnTo>
                  <a:lnTo>
                    <a:pt x="125" y="1043"/>
                  </a:lnTo>
                  <a:lnTo>
                    <a:pt x="111" y="1053"/>
                  </a:lnTo>
                  <a:lnTo>
                    <a:pt x="99" y="1057"/>
                  </a:lnTo>
                  <a:lnTo>
                    <a:pt x="83" y="1057"/>
                  </a:lnTo>
                  <a:lnTo>
                    <a:pt x="69" y="1061"/>
                  </a:lnTo>
                  <a:lnTo>
                    <a:pt x="60" y="1053"/>
                  </a:lnTo>
                  <a:lnTo>
                    <a:pt x="54" y="1059"/>
                  </a:lnTo>
                  <a:lnTo>
                    <a:pt x="56" y="1077"/>
                  </a:lnTo>
                  <a:lnTo>
                    <a:pt x="105" y="1125"/>
                  </a:lnTo>
                  <a:lnTo>
                    <a:pt x="119" y="1143"/>
                  </a:lnTo>
                  <a:lnTo>
                    <a:pt x="145" y="1162"/>
                  </a:lnTo>
                  <a:lnTo>
                    <a:pt x="153" y="1164"/>
                  </a:lnTo>
                  <a:lnTo>
                    <a:pt x="183" y="1164"/>
                  </a:lnTo>
                  <a:lnTo>
                    <a:pt x="194" y="1162"/>
                  </a:lnTo>
                  <a:lnTo>
                    <a:pt x="202" y="1160"/>
                  </a:lnTo>
                  <a:lnTo>
                    <a:pt x="212" y="1152"/>
                  </a:lnTo>
                  <a:lnTo>
                    <a:pt x="220" y="1152"/>
                  </a:lnTo>
                  <a:lnTo>
                    <a:pt x="240" y="1141"/>
                  </a:lnTo>
                  <a:lnTo>
                    <a:pt x="248" y="1131"/>
                  </a:lnTo>
                  <a:lnTo>
                    <a:pt x="254" y="1117"/>
                  </a:lnTo>
                  <a:lnTo>
                    <a:pt x="256" y="1087"/>
                  </a:lnTo>
                  <a:lnTo>
                    <a:pt x="258" y="1075"/>
                  </a:lnTo>
                  <a:lnTo>
                    <a:pt x="262" y="1053"/>
                  </a:lnTo>
                  <a:lnTo>
                    <a:pt x="264" y="1059"/>
                  </a:lnTo>
                  <a:lnTo>
                    <a:pt x="266" y="1061"/>
                  </a:lnTo>
                  <a:lnTo>
                    <a:pt x="302" y="1061"/>
                  </a:lnTo>
                  <a:lnTo>
                    <a:pt x="302" y="1065"/>
                  </a:lnTo>
                  <a:lnTo>
                    <a:pt x="296" y="1071"/>
                  </a:lnTo>
                  <a:lnTo>
                    <a:pt x="284" y="1071"/>
                  </a:lnTo>
                  <a:lnTo>
                    <a:pt x="280" y="1087"/>
                  </a:lnTo>
                  <a:lnTo>
                    <a:pt x="282" y="1087"/>
                  </a:lnTo>
                  <a:lnTo>
                    <a:pt x="280" y="1103"/>
                  </a:lnTo>
                  <a:lnTo>
                    <a:pt x="282" y="1105"/>
                  </a:lnTo>
                  <a:lnTo>
                    <a:pt x="290" y="1107"/>
                  </a:lnTo>
                  <a:lnTo>
                    <a:pt x="284" y="1125"/>
                  </a:lnTo>
                  <a:lnTo>
                    <a:pt x="282" y="1137"/>
                  </a:lnTo>
                  <a:lnTo>
                    <a:pt x="284" y="1141"/>
                  </a:lnTo>
                  <a:lnTo>
                    <a:pt x="286" y="1141"/>
                  </a:lnTo>
                  <a:lnTo>
                    <a:pt x="290" y="1143"/>
                  </a:lnTo>
                  <a:lnTo>
                    <a:pt x="290" y="1152"/>
                  </a:lnTo>
                  <a:lnTo>
                    <a:pt x="296" y="1170"/>
                  </a:lnTo>
                  <a:lnTo>
                    <a:pt x="296" y="1182"/>
                  </a:lnTo>
                  <a:lnTo>
                    <a:pt x="296" y="1196"/>
                  </a:lnTo>
                  <a:lnTo>
                    <a:pt x="292" y="1214"/>
                  </a:lnTo>
                  <a:lnTo>
                    <a:pt x="290" y="1226"/>
                  </a:lnTo>
                  <a:lnTo>
                    <a:pt x="290" y="1238"/>
                  </a:lnTo>
                  <a:lnTo>
                    <a:pt x="292" y="1259"/>
                  </a:lnTo>
                  <a:lnTo>
                    <a:pt x="294" y="1263"/>
                  </a:lnTo>
                  <a:lnTo>
                    <a:pt x="296" y="1283"/>
                  </a:lnTo>
                  <a:lnTo>
                    <a:pt x="300" y="1279"/>
                  </a:lnTo>
                  <a:lnTo>
                    <a:pt x="304" y="1277"/>
                  </a:lnTo>
                  <a:lnTo>
                    <a:pt x="308" y="1281"/>
                  </a:lnTo>
                  <a:lnTo>
                    <a:pt x="308" y="1289"/>
                  </a:lnTo>
                  <a:lnTo>
                    <a:pt x="304" y="1291"/>
                  </a:lnTo>
                  <a:lnTo>
                    <a:pt x="304" y="1297"/>
                  </a:lnTo>
                  <a:lnTo>
                    <a:pt x="302" y="1301"/>
                  </a:lnTo>
                  <a:lnTo>
                    <a:pt x="300" y="1327"/>
                  </a:lnTo>
                  <a:lnTo>
                    <a:pt x="308" y="1335"/>
                  </a:lnTo>
                  <a:lnTo>
                    <a:pt x="308" y="1339"/>
                  </a:lnTo>
                  <a:lnTo>
                    <a:pt x="308" y="1361"/>
                  </a:lnTo>
                  <a:lnTo>
                    <a:pt x="310" y="1361"/>
                  </a:lnTo>
                  <a:lnTo>
                    <a:pt x="319" y="1390"/>
                  </a:lnTo>
                  <a:lnTo>
                    <a:pt x="321" y="1398"/>
                  </a:lnTo>
                  <a:lnTo>
                    <a:pt x="321" y="1410"/>
                  </a:lnTo>
                  <a:lnTo>
                    <a:pt x="323" y="1418"/>
                  </a:lnTo>
                  <a:lnTo>
                    <a:pt x="327" y="1452"/>
                  </a:lnTo>
                  <a:lnTo>
                    <a:pt x="331" y="1462"/>
                  </a:lnTo>
                  <a:lnTo>
                    <a:pt x="337" y="1474"/>
                  </a:lnTo>
                  <a:lnTo>
                    <a:pt x="339" y="1476"/>
                  </a:lnTo>
                  <a:lnTo>
                    <a:pt x="345" y="1489"/>
                  </a:lnTo>
                  <a:lnTo>
                    <a:pt x="355" y="1501"/>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grpSp>
          <p:nvGrpSpPr>
            <p:cNvPr id="28764" name="Group 115"/>
            <p:cNvGrpSpPr>
              <a:grpSpLocks noChangeAspect="1"/>
            </p:cNvGrpSpPr>
            <p:nvPr/>
          </p:nvGrpSpPr>
          <p:grpSpPr bwMode="auto">
            <a:xfrm>
              <a:off x="4087" y="3675"/>
              <a:ext cx="205" cy="277"/>
              <a:chOff x="6734" y="2120"/>
              <a:chExt cx="179" cy="242"/>
            </a:xfrm>
          </p:grpSpPr>
          <p:sp>
            <p:nvSpPr>
              <p:cNvPr id="28768" name="Freeform 116"/>
              <p:cNvSpPr>
                <a:spLocks noChangeAspect="1"/>
              </p:cNvSpPr>
              <p:nvPr/>
            </p:nvSpPr>
            <p:spPr bwMode="auto">
              <a:xfrm>
                <a:off x="6734" y="2236"/>
                <a:ext cx="115" cy="126"/>
              </a:xfrm>
              <a:custGeom>
                <a:avLst/>
                <a:gdLst>
                  <a:gd name="T0" fmla="*/ 0 w 248"/>
                  <a:gd name="T1" fmla="*/ 0 h 271"/>
                  <a:gd name="T2" fmla="*/ 0 w 248"/>
                  <a:gd name="T3" fmla="*/ 0 h 271"/>
                  <a:gd name="T4" fmla="*/ 0 w 248"/>
                  <a:gd name="T5" fmla="*/ 0 h 271"/>
                  <a:gd name="T6" fmla="*/ 0 w 248"/>
                  <a:gd name="T7" fmla="*/ 0 h 271"/>
                  <a:gd name="T8" fmla="*/ 0 w 248"/>
                  <a:gd name="T9" fmla="*/ 0 h 271"/>
                  <a:gd name="T10" fmla="*/ 0 w 248"/>
                  <a:gd name="T11" fmla="*/ 0 h 271"/>
                  <a:gd name="T12" fmla="*/ 0 w 248"/>
                  <a:gd name="T13" fmla="*/ 0 h 271"/>
                  <a:gd name="T14" fmla="*/ 0 w 248"/>
                  <a:gd name="T15" fmla="*/ 0 h 271"/>
                  <a:gd name="T16" fmla="*/ 0 w 248"/>
                  <a:gd name="T17" fmla="*/ 0 h 271"/>
                  <a:gd name="T18" fmla="*/ 0 w 248"/>
                  <a:gd name="T19" fmla="*/ 0 h 271"/>
                  <a:gd name="T20" fmla="*/ 0 w 248"/>
                  <a:gd name="T21" fmla="*/ 0 h 271"/>
                  <a:gd name="T22" fmla="*/ 0 w 248"/>
                  <a:gd name="T23" fmla="*/ 0 h 271"/>
                  <a:gd name="T24" fmla="*/ 0 w 248"/>
                  <a:gd name="T25" fmla="*/ 0 h 271"/>
                  <a:gd name="T26" fmla="*/ 0 w 248"/>
                  <a:gd name="T27" fmla="*/ 0 h 271"/>
                  <a:gd name="T28" fmla="*/ 0 w 248"/>
                  <a:gd name="T29" fmla="*/ 0 h 271"/>
                  <a:gd name="T30" fmla="*/ 0 w 248"/>
                  <a:gd name="T31" fmla="*/ 0 h 271"/>
                  <a:gd name="T32" fmla="*/ 0 w 248"/>
                  <a:gd name="T33" fmla="*/ 0 h 271"/>
                  <a:gd name="T34" fmla="*/ 0 w 248"/>
                  <a:gd name="T35" fmla="*/ 0 h 271"/>
                  <a:gd name="T36" fmla="*/ 0 w 248"/>
                  <a:gd name="T37" fmla="*/ 0 h 271"/>
                  <a:gd name="T38" fmla="*/ 0 w 248"/>
                  <a:gd name="T39" fmla="*/ 0 h 271"/>
                  <a:gd name="T40" fmla="*/ 0 w 248"/>
                  <a:gd name="T41" fmla="*/ 0 h 271"/>
                  <a:gd name="T42" fmla="*/ 0 w 248"/>
                  <a:gd name="T43" fmla="*/ 0 h 271"/>
                  <a:gd name="T44" fmla="*/ 0 w 248"/>
                  <a:gd name="T45" fmla="*/ 0 h 271"/>
                  <a:gd name="T46" fmla="*/ 0 w 248"/>
                  <a:gd name="T47" fmla="*/ 0 h 271"/>
                  <a:gd name="T48" fmla="*/ 0 w 248"/>
                  <a:gd name="T49" fmla="*/ 0 h 271"/>
                  <a:gd name="T50" fmla="*/ 0 w 248"/>
                  <a:gd name="T51" fmla="*/ 0 h 271"/>
                  <a:gd name="T52" fmla="*/ 0 w 248"/>
                  <a:gd name="T53" fmla="*/ 0 h 271"/>
                  <a:gd name="T54" fmla="*/ 0 w 248"/>
                  <a:gd name="T55" fmla="*/ 0 h 271"/>
                  <a:gd name="T56" fmla="*/ 0 w 248"/>
                  <a:gd name="T57" fmla="*/ 0 h 271"/>
                  <a:gd name="T58" fmla="*/ 0 w 248"/>
                  <a:gd name="T59" fmla="*/ 0 h 271"/>
                  <a:gd name="T60" fmla="*/ 0 w 248"/>
                  <a:gd name="T61" fmla="*/ 0 h 271"/>
                  <a:gd name="T62" fmla="*/ 0 w 248"/>
                  <a:gd name="T63" fmla="*/ 0 h 271"/>
                  <a:gd name="T64" fmla="*/ 0 w 248"/>
                  <a:gd name="T65" fmla="*/ 0 h 271"/>
                  <a:gd name="T66" fmla="*/ 0 w 248"/>
                  <a:gd name="T67" fmla="*/ 0 h 271"/>
                  <a:gd name="T68" fmla="*/ 0 w 248"/>
                  <a:gd name="T69" fmla="*/ 0 h 271"/>
                  <a:gd name="T70" fmla="*/ 0 w 248"/>
                  <a:gd name="T71" fmla="*/ 0 h 271"/>
                  <a:gd name="T72" fmla="*/ 0 w 248"/>
                  <a:gd name="T73" fmla="*/ 0 h 271"/>
                  <a:gd name="T74" fmla="*/ 0 w 248"/>
                  <a:gd name="T75" fmla="*/ 0 h 271"/>
                  <a:gd name="T76" fmla="*/ 0 w 248"/>
                  <a:gd name="T77" fmla="*/ 0 h 271"/>
                  <a:gd name="T78" fmla="*/ 0 w 248"/>
                  <a:gd name="T79" fmla="*/ 0 h 271"/>
                  <a:gd name="T80" fmla="*/ 0 w 248"/>
                  <a:gd name="T81" fmla="*/ 0 h 271"/>
                  <a:gd name="T82" fmla="*/ 0 w 248"/>
                  <a:gd name="T83" fmla="*/ 0 h 271"/>
                  <a:gd name="T84" fmla="*/ 0 w 248"/>
                  <a:gd name="T85" fmla="*/ 0 h 271"/>
                  <a:gd name="T86" fmla="*/ 0 w 248"/>
                  <a:gd name="T87" fmla="*/ 0 h 271"/>
                  <a:gd name="T88" fmla="*/ 0 w 248"/>
                  <a:gd name="T89" fmla="*/ 0 h 271"/>
                  <a:gd name="T90" fmla="*/ 0 w 248"/>
                  <a:gd name="T91" fmla="*/ 0 h 271"/>
                  <a:gd name="T92" fmla="*/ 0 w 248"/>
                  <a:gd name="T93" fmla="*/ 0 h 271"/>
                  <a:gd name="T94" fmla="*/ 0 w 248"/>
                  <a:gd name="T95" fmla="*/ 0 h 2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8"/>
                  <a:gd name="T145" fmla="*/ 0 h 271"/>
                  <a:gd name="T146" fmla="*/ 248 w 248"/>
                  <a:gd name="T147" fmla="*/ 271 h 27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8" h="271">
                    <a:moveTo>
                      <a:pt x="181" y="20"/>
                    </a:moveTo>
                    <a:lnTo>
                      <a:pt x="182" y="20"/>
                    </a:lnTo>
                    <a:lnTo>
                      <a:pt x="182" y="12"/>
                    </a:lnTo>
                    <a:lnTo>
                      <a:pt x="187" y="8"/>
                    </a:lnTo>
                    <a:lnTo>
                      <a:pt x="192" y="3"/>
                    </a:lnTo>
                    <a:lnTo>
                      <a:pt x="193" y="2"/>
                    </a:lnTo>
                    <a:lnTo>
                      <a:pt x="195" y="1"/>
                    </a:lnTo>
                    <a:lnTo>
                      <a:pt x="197" y="0"/>
                    </a:lnTo>
                    <a:lnTo>
                      <a:pt x="198" y="1"/>
                    </a:lnTo>
                    <a:lnTo>
                      <a:pt x="198" y="8"/>
                    </a:lnTo>
                    <a:lnTo>
                      <a:pt x="201" y="11"/>
                    </a:lnTo>
                    <a:lnTo>
                      <a:pt x="205" y="12"/>
                    </a:lnTo>
                    <a:lnTo>
                      <a:pt x="207" y="12"/>
                    </a:lnTo>
                    <a:lnTo>
                      <a:pt x="210" y="16"/>
                    </a:lnTo>
                    <a:lnTo>
                      <a:pt x="210" y="25"/>
                    </a:lnTo>
                    <a:lnTo>
                      <a:pt x="211" y="30"/>
                    </a:lnTo>
                    <a:lnTo>
                      <a:pt x="215" y="31"/>
                    </a:lnTo>
                    <a:lnTo>
                      <a:pt x="224" y="25"/>
                    </a:lnTo>
                    <a:lnTo>
                      <a:pt x="226" y="24"/>
                    </a:lnTo>
                    <a:lnTo>
                      <a:pt x="229" y="20"/>
                    </a:lnTo>
                    <a:lnTo>
                      <a:pt x="234" y="16"/>
                    </a:lnTo>
                    <a:lnTo>
                      <a:pt x="238" y="16"/>
                    </a:lnTo>
                    <a:lnTo>
                      <a:pt x="239" y="16"/>
                    </a:lnTo>
                    <a:lnTo>
                      <a:pt x="235" y="20"/>
                    </a:lnTo>
                    <a:lnTo>
                      <a:pt x="237" y="21"/>
                    </a:lnTo>
                    <a:lnTo>
                      <a:pt x="237" y="25"/>
                    </a:lnTo>
                    <a:lnTo>
                      <a:pt x="235" y="30"/>
                    </a:lnTo>
                    <a:lnTo>
                      <a:pt x="240" y="28"/>
                    </a:lnTo>
                    <a:lnTo>
                      <a:pt x="239" y="24"/>
                    </a:lnTo>
                    <a:lnTo>
                      <a:pt x="242" y="20"/>
                    </a:lnTo>
                    <a:lnTo>
                      <a:pt x="246" y="19"/>
                    </a:lnTo>
                    <a:lnTo>
                      <a:pt x="248" y="22"/>
                    </a:lnTo>
                    <a:lnTo>
                      <a:pt x="243" y="29"/>
                    </a:lnTo>
                    <a:lnTo>
                      <a:pt x="244" y="30"/>
                    </a:lnTo>
                    <a:lnTo>
                      <a:pt x="247" y="34"/>
                    </a:lnTo>
                    <a:lnTo>
                      <a:pt x="244" y="40"/>
                    </a:lnTo>
                    <a:lnTo>
                      <a:pt x="248" y="51"/>
                    </a:lnTo>
                    <a:lnTo>
                      <a:pt x="247" y="54"/>
                    </a:lnTo>
                    <a:lnTo>
                      <a:pt x="242" y="62"/>
                    </a:lnTo>
                    <a:lnTo>
                      <a:pt x="240" y="66"/>
                    </a:lnTo>
                    <a:lnTo>
                      <a:pt x="237" y="72"/>
                    </a:lnTo>
                    <a:lnTo>
                      <a:pt x="234" y="72"/>
                    </a:lnTo>
                    <a:lnTo>
                      <a:pt x="233" y="75"/>
                    </a:lnTo>
                    <a:lnTo>
                      <a:pt x="226" y="82"/>
                    </a:lnTo>
                    <a:lnTo>
                      <a:pt x="219" y="98"/>
                    </a:lnTo>
                    <a:lnTo>
                      <a:pt x="216" y="102"/>
                    </a:lnTo>
                    <a:lnTo>
                      <a:pt x="214" y="103"/>
                    </a:lnTo>
                    <a:lnTo>
                      <a:pt x="211" y="105"/>
                    </a:lnTo>
                    <a:lnTo>
                      <a:pt x="205" y="110"/>
                    </a:lnTo>
                    <a:lnTo>
                      <a:pt x="204" y="112"/>
                    </a:lnTo>
                    <a:lnTo>
                      <a:pt x="202" y="127"/>
                    </a:lnTo>
                    <a:lnTo>
                      <a:pt x="201" y="133"/>
                    </a:lnTo>
                    <a:lnTo>
                      <a:pt x="206" y="135"/>
                    </a:lnTo>
                    <a:lnTo>
                      <a:pt x="210" y="137"/>
                    </a:lnTo>
                    <a:lnTo>
                      <a:pt x="211" y="142"/>
                    </a:lnTo>
                    <a:lnTo>
                      <a:pt x="211" y="144"/>
                    </a:lnTo>
                    <a:lnTo>
                      <a:pt x="209" y="141"/>
                    </a:lnTo>
                    <a:lnTo>
                      <a:pt x="207" y="144"/>
                    </a:lnTo>
                    <a:lnTo>
                      <a:pt x="195" y="140"/>
                    </a:lnTo>
                    <a:lnTo>
                      <a:pt x="191" y="137"/>
                    </a:lnTo>
                    <a:lnTo>
                      <a:pt x="190" y="138"/>
                    </a:lnTo>
                    <a:lnTo>
                      <a:pt x="190" y="142"/>
                    </a:lnTo>
                    <a:lnTo>
                      <a:pt x="188" y="145"/>
                    </a:lnTo>
                    <a:lnTo>
                      <a:pt x="184" y="142"/>
                    </a:lnTo>
                    <a:lnTo>
                      <a:pt x="183" y="142"/>
                    </a:lnTo>
                    <a:lnTo>
                      <a:pt x="182" y="146"/>
                    </a:lnTo>
                    <a:lnTo>
                      <a:pt x="173" y="150"/>
                    </a:lnTo>
                    <a:lnTo>
                      <a:pt x="168" y="154"/>
                    </a:lnTo>
                    <a:lnTo>
                      <a:pt x="165" y="154"/>
                    </a:lnTo>
                    <a:lnTo>
                      <a:pt x="164" y="150"/>
                    </a:lnTo>
                    <a:lnTo>
                      <a:pt x="162" y="150"/>
                    </a:lnTo>
                    <a:lnTo>
                      <a:pt x="162" y="155"/>
                    </a:lnTo>
                    <a:lnTo>
                      <a:pt x="159" y="161"/>
                    </a:lnTo>
                    <a:lnTo>
                      <a:pt x="155" y="169"/>
                    </a:lnTo>
                    <a:lnTo>
                      <a:pt x="154" y="177"/>
                    </a:lnTo>
                    <a:lnTo>
                      <a:pt x="153" y="187"/>
                    </a:lnTo>
                    <a:lnTo>
                      <a:pt x="150" y="189"/>
                    </a:lnTo>
                    <a:lnTo>
                      <a:pt x="150" y="196"/>
                    </a:lnTo>
                    <a:lnTo>
                      <a:pt x="145" y="203"/>
                    </a:lnTo>
                    <a:lnTo>
                      <a:pt x="144" y="211"/>
                    </a:lnTo>
                    <a:lnTo>
                      <a:pt x="144" y="216"/>
                    </a:lnTo>
                    <a:lnTo>
                      <a:pt x="140" y="221"/>
                    </a:lnTo>
                    <a:lnTo>
                      <a:pt x="136" y="225"/>
                    </a:lnTo>
                    <a:lnTo>
                      <a:pt x="136" y="228"/>
                    </a:lnTo>
                    <a:lnTo>
                      <a:pt x="136" y="233"/>
                    </a:lnTo>
                    <a:lnTo>
                      <a:pt x="134" y="234"/>
                    </a:lnTo>
                    <a:lnTo>
                      <a:pt x="136" y="235"/>
                    </a:lnTo>
                    <a:lnTo>
                      <a:pt x="135" y="239"/>
                    </a:lnTo>
                    <a:lnTo>
                      <a:pt x="131" y="239"/>
                    </a:lnTo>
                    <a:lnTo>
                      <a:pt x="126" y="243"/>
                    </a:lnTo>
                    <a:lnTo>
                      <a:pt x="120" y="251"/>
                    </a:lnTo>
                    <a:lnTo>
                      <a:pt x="111" y="254"/>
                    </a:lnTo>
                    <a:lnTo>
                      <a:pt x="108" y="256"/>
                    </a:lnTo>
                    <a:lnTo>
                      <a:pt x="108" y="258"/>
                    </a:lnTo>
                    <a:lnTo>
                      <a:pt x="106" y="260"/>
                    </a:lnTo>
                    <a:lnTo>
                      <a:pt x="104" y="263"/>
                    </a:lnTo>
                    <a:lnTo>
                      <a:pt x="100" y="265"/>
                    </a:lnTo>
                    <a:lnTo>
                      <a:pt x="89" y="268"/>
                    </a:lnTo>
                    <a:lnTo>
                      <a:pt x="86" y="268"/>
                    </a:lnTo>
                    <a:lnTo>
                      <a:pt x="80" y="271"/>
                    </a:lnTo>
                    <a:lnTo>
                      <a:pt x="78" y="268"/>
                    </a:lnTo>
                    <a:lnTo>
                      <a:pt x="76" y="265"/>
                    </a:lnTo>
                    <a:lnTo>
                      <a:pt x="74" y="263"/>
                    </a:lnTo>
                    <a:lnTo>
                      <a:pt x="70" y="266"/>
                    </a:lnTo>
                    <a:lnTo>
                      <a:pt x="66" y="267"/>
                    </a:lnTo>
                    <a:lnTo>
                      <a:pt x="65" y="266"/>
                    </a:lnTo>
                    <a:lnTo>
                      <a:pt x="65" y="265"/>
                    </a:lnTo>
                    <a:lnTo>
                      <a:pt x="61" y="266"/>
                    </a:lnTo>
                    <a:lnTo>
                      <a:pt x="60" y="263"/>
                    </a:lnTo>
                    <a:lnTo>
                      <a:pt x="60" y="260"/>
                    </a:lnTo>
                    <a:lnTo>
                      <a:pt x="57" y="260"/>
                    </a:lnTo>
                    <a:lnTo>
                      <a:pt x="53" y="258"/>
                    </a:lnTo>
                    <a:lnTo>
                      <a:pt x="42" y="257"/>
                    </a:lnTo>
                    <a:lnTo>
                      <a:pt x="41" y="251"/>
                    </a:lnTo>
                    <a:lnTo>
                      <a:pt x="37" y="247"/>
                    </a:lnTo>
                    <a:lnTo>
                      <a:pt x="32" y="247"/>
                    </a:lnTo>
                    <a:lnTo>
                      <a:pt x="28" y="251"/>
                    </a:lnTo>
                    <a:lnTo>
                      <a:pt x="23" y="252"/>
                    </a:lnTo>
                    <a:lnTo>
                      <a:pt x="10" y="249"/>
                    </a:lnTo>
                    <a:lnTo>
                      <a:pt x="7" y="247"/>
                    </a:lnTo>
                    <a:lnTo>
                      <a:pt x="9" y="243"/>
                    </a:lnTo>
                    <a:lnTo>
                      <a:pt x="11" y="239"/>
                    </a:lnTo>
                    <a:lnTo>
                      <a:pt x="14" y="235"/>
                    </a:lnTo>
                    <a:lnTo>
                      <a:pt x="7" y="242"/>
                    </a:lnTo>
                    <a:lnTo>
                      <a:pt x="5" y="243"/>
                    </a:lnTo>
                    <a:lnTo>
                      <a:pt x="7" y="235"/>
                    </a:lnTo>
                    <a:lnTo>
                      <a:pt x="5" y="237"/>
                    </a:lnTo>
                    <a:lnTo>
                      <a:pt x="1" y="238"/>
                    </a:lnTo>
                    <a:lnTo>
                      <a:pt x="0" y="234"/>
                    </a:lnTo>
                    <a:lnTo>
                      <a:pt x="2" y="232"/>
                    </a:lnTo>
                    <a:lnTo>
                      <a:pt x="10" y="229"/>
                    </a:lnTo>
                    <a:lnTo>
                      <a:pt x="14" y="225"/>
                    </a:lnTo>
                    <a:lnTo>
                      <a:pt x="13" y="225"/>
                    </a:lnTo>
                    <a:lnTo>
                      <a:pt x="11" y="224"/>
                    </a:lnTo>
                    <a:lnTo>
                      <a:pt x="14" y="221"/>
                    </a:lnTo>
                    <a:lnTo>
                      <a:pt x="15" y="217"/>
                    </a:lnTo>
                    <a:lnTo>
                      <a:pt x="13" y="219"/>
                    </a:lnTo>
                    <a:lnTo>
                      <a:pt x="10" y="217"/>
                    </a:lnTo>
                    <a:lnTo>
                      <a:pt x="9" y="214"/>
                    </a:lnTo>
                    <a:lnTo>
                      <a:pt x="13" y="214"/>
                    </a:lnTo>
                    <a:lnTo>
                      <a:pt x="14" y="211"/>
                    </a:lnTo>
                    <a:lnTo>
                      <a:pt x="13" y="210"/>
                    </a:lnTo>
                    <a:lnTo>
                      <a:pt x="13" y="207"/>
                    </a:lnTo>
                    <a:lnTo>
                      <a:pt x="15" y="207"/>
                    </a:lnTo>
                    <a:lnTo>
                      <a:pt x="16" y="209"/>
                    </a:lnTo>
                    <a:lnTo>
                      <a:pt x="20" y="207"/>
                    </a:lnTo>
                    <a:lnTo>
                      <a:pt x="21" y="209"/>
                    </a:lnTo>
                    <a:lnTo>
                      <a:pt x="23" y="207"/>
                    </a:lnTo>
                    <a:lnTo>
                      <a:pt x="23" y="206"/>
                    </a:lnTo>
                    <a:lnTo>
                      <a:pt x="20" y="205"/>
                    </a:lnTo>
                    <a:lnTo>
                      <a:pt x="18" y="202"/>
                    </a:lnTo>
                    <a:lnTo>
                      <a:pt x="20" y="192"/>
                    </a:lnTo>
                    <a:lnTo>
                      <a:pt x="24" y="188"/>
                    </a:lnTo>
                    <a:lnTo>
                      <a:pt x="27" y="188"/>
                    </a:lnTo>
                    <a:lnTo>
                      <a:pt x="28" y="189"/>
                    </a:lnTo>
                    <a:lnTo>
                      <a:pt x="28" y="193"/>
                    </a:lnTo>
                    <a:lnTo>
                      <a:pt x="29" y="195"/>
                    </a:lnTo>
                    <a:lnTo>
                      <a:pt x="32" y="195"/>
                    </a:lnTo>
                    <a:lnTo>
                      <a:pt x="33" y="192"/>
                    </a:lnTo>
                    <a:lnTo>
                      <a:pt x="32" y="187"/>
                    </a:lnTo>
                    <a:lnTo>
                      <a:pt x="32" y="184"/>
                    </a:lnTo>
                    <a:lnTo>
                      <a:pt x="34" y="183"/>
                    </a:lnTo>
                    <a:lnTo>
                      <a:pt x="35" y="178"/>
                    </a:lnTo>
                    <a:lnTo>
                      <a:pt x="41" y="177"/>
                    </a:lnTo>
                    <a:lnTo>
                      <a:pt x="44" y="173"/>
                    </a:lnTo>
                    <a:lnTo>
                      <a:pt x="44" y="167"/>
                    </a:lnTo>
                    <a:lnTo>
                      <a:pt x="48" y="163"/>
                    </a:lnTo>
                    <a:lnTo>
                      <a:pt x="52" y="160"/>
                    </a:lnTo>
                    <a:lnTo>
                      <a:pt x="53" y="152"/>
                    </a:lnTo>
                    <a:lnTo>
                      <a:pt x="56" y="151"/>
                    </a:lnTo>
                    <a:lnTo>
                      <a:pt x="60" y="149"/>
                    </a:lnTo>
                    <a:lnTo>
                      <a:pt x="63" y="149"/>
                    </a:lnTo>
                    <a:lnTo>
                      <a:pt x="69" y="147"/>
                    </a:lnTo>
                    <a:lnTo>
                      <a:pt x="72" y="147"/>
                    </a:lnTo>
                    <a:lnTo>
                      <a:pt x="78" y="146"/>
                    </a:lnTo>
                    <a:lnTo>
                      <a:pt x="83" y="142"/>
                    </a:lnTo>
                    <a:lnTo>
                      <a:pt x="90" y="136"/>
                    </a:lnTo>
                    <a:lnTo>
                      <a:pt x="99" y="130"/>
                    </a:lnTo>
                    <a:lnTo>
                      <a:pt x="109" y="122"/>
                    </a:lnTo>
                    <a:lnTo>
                      <a:pt x="118" y="117"/>
                    </a:lnTo>
                    <a:lnTo>
                      <a:pt x="118" y="112"/>
                    </a:lnTo>
                    <a:lnTo>
                      <a:pt x="125" y="105"/>
                    </a:lnTo>
                    <a:lnTo>
                      <a:pt x="128" y="104"/>
                    </a:lnTo>
                    <a:lnTo>
                      <a:pt x="132" y="104"/>
                    </a:lnTo>
                    <a:lnTo>
                      <a:pt x="137" y="100"/>
                    </a:lnTo>
                    <a:lnTo>
                      <a:pt x="141" y="95"/>
                    </a:lnTo>
                    <a:lnTo>
                      <a:pt x="150" y="85"/>
                    </a:lnTo>
                    <a:lnTo>
                      <a:pt x="153" y="73"/>
                    </a:lnTo>
                    <a:lnTo>
                      <a:pt x="155" y="61"/>
                    </a:lnTo>
                    <a:lnTo>
                      <a:pt x="158" y="54"/>
                    </a:lnTo>
                    <a:lnTo>
                      <a:pt x="169" y="47"/>
                    </a:lnTo>
                    <a:lnTo>
                      <a:pt x="172" y="45"/>
                    </a:lnTo>
                    <a:lnTo>
                      <a:pt x="174" y="42"/>
                    </a:lnTo>
                    <a:lnTo>
                      <a:pt x="178" y="34"/>
                    </a:lnTo>
                    <a:lnTo>
                      <a:pt x="181" y="20"/>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69" name="Freeform 117"/>
              <p:cNvSpPr>
                <a:spLocks noChangeAspect="1"/>
              </p:cNvSpPr>
              <p:nvPr/>
            </p:nvSpPr>
            <p:spPr bwMode="auto">
              <a:xfrm>
                <a:off x="6827" y="2120"/>
                <a:ext cx="86" cy="135"/>
              </a:xfrm>
              <a:custGeom>
                <a:avLst/>
                <a:gdLst>
                  <a:gd name="T0" fmla="*/ 0 w 183"/>
                  <a:gd name="T1" fmla="*/ 0 h 291"/>
                  <a:gd name="T2" fmla="*/ 0 w 183"/>
                  <a:gd name="T3" fmla="*/ 0 h 291"/>
                  <a:gd name="T4" fmla="*/ 0 w 183"/>
                  <a:gd name="T5" fmla="*/ 0 h 291"/>
                  <a:gd name="T6" fmla="*/ 0 w 183"/>
                  <a:gd name="T7" fmla="*/ 0 h 291"/>
                  <a:gd name="T8" fmla="*/ 0 w 183"/>
                  <a:gd name="T9" fmla="*/ 0 h 291"/>
                  <a:gd name="T10" fmla="*/ 0 w 183"/>
                  <a:gd name="T11" fmla="*/ 0 h 291"/>
                  <a:gd name="T12" fmla="*/ 0 w 183"/>
                  <a:gd name="T13" fmla="*/ 0 h 291"/>
                  <a:gd name="T14" fmla="*/ 0 w 183"/>
                  <a:gd name="T15" fmla="*/ 0 h 291"/>
                  <a:gd name="T16" fmla="*/ 0 w 183"/>
                  <a:gd name="T17" fmla="*/ 0 h 291"/>
                  <a:gd name="T18" fmla="*/ 0 w 183"/>
                  <a:gd name="T19" fmla="*/ 0 h 291"/>
                  <a:gd name="T20" fmla="*/ 0 w 183"/>
                  <a:gd name="T21" fmla="*/ 0 h 291"/>
                  <a:gd name="T22" fmla="*/ 0 w 183"/>
                  <a:gd name="T23" fmla="*/ 0 h 291"/>
                  <a:gd name="T24" fmla="*/ 0 w 183"/>
                  <a:gd name="T25" fmla="*/ 0 h 291"/>
                  <a:gd name="T26" fmla="*/ 0 w 183"/>
                  <a:gd name="T27" fmla="*/ 0 h 291"/>
                  <a:gd name="T28" fmla="*/ 0 w 183"/>
                  <a:gd name="T29" fmla="*/ 0 h 291"/>
                  <a:gd name="T30" fmla="*/ 0 w 183"/>
                  <a:gd name="T31" fmla="*/ 0 h 291"/>
                  <a:gd name="T32" fmla="*/ 0 w 183"/>
                  <a:gd name="T33" fmla="*/ 0 h 291"/>
                  <a:gd name="T34" fmla="*/ 0 w 183"/>
                  <a:gd name="T35" fmla="*/ 0 h 291"/>
                  <a:gd name="T36" fmla="*/ 0 w 183"/>
                  <a:gd name="T37" fmla="*/ 0 h 291"/>
                  <a:gd name="T38" fmla="*/ 0 w 183"/>
                  <a:gd name="T39" fmla="*/ 0 h 291"/>
                  <a:gd name="T40" fmla="*/ 0 w 183"/>
                  <a:gd name="T41" fmla="*/ 0 h 291"/>
                  <a:gd name="T42" fmla="*/ 0 w 183"/>
                  <a:gd name="T43" fmla="*/ 0 h 291"/>
                  <a:gd name="T44" fmla="*/ 0 w 183"/>
                  <a:gd name="T45" fmla="*/ 0 h 291"/>
                  <a:gd name="T46" fmla="*/ 0 w 183"/>
                  <a:gd name="T47" fmla="*/ 0 h 291"/>
                  <a:gd name="T48" fmla="*/ 0 w 183"/>
                  <a:gd name="T49" fmla="*/ 0 h 291"/>
                  <a:gd name="T50" fmla="*/ 0 w 183"/>
                  <a:gd name="T51" fmla="*/ 0 h 291"/>
                  <a:gd name="T52" fmla="*/ 0 w 183"/>
                  <a:gd name="T53" fmla="*/ 0 h 291"/>
                  <a:gd name="T54" fmla="*/ 0 w 183"/>
                  <a:gd name="T55" fmla="*/ 0 h 291"/>
                  <a:gd name="T56" fmla="*/ 0 w 183"/>
                  <a:gd name="T57" fmla="*/ 0 h 291"/>
                  <a:gd name="T58" fmla="*/ 0 w 183"/>
                  <a:gd name="T59" fmla="*/ 0 h 291"/>
                  <a:gd name="T60" fmla="*/ 0 w 183"/>
                  <a:gd name="T61" fmla="*/ 0 h 291"/>
                  <a:gd name="T62" fmla="*/ 0 w 183"/>
                  <a:gd name="T63" fmla="*/ 0 h 291"/>
                  <a:gd name="T64" fmla="*/ 0 w 183"/>
                  <a:gd name="T65" fmla="*/ 0 h 291"/>
                  <a:gd name="T66" fmla="*/ 0 w 183"/>
                  <a:gd name="T67" fmla="*/ 0 h 291"/>
                  <a:gd name="T68" fmla="*/ 0 w 183"/>
                  <a:gd name="T69" fmla="*/ 0 h 291"/>
                  <a:gd name="T70" fmla="*/ 0 w 183"/>
                  <a:gd name="T71" fmla="*/ 0 h 291"/>
                  <a:gd name="T72" fmla="*/ 0 w 183"/>
                  <a:gd name="T73" fmla="*/ 0 h 291"/>
                  <a:gd name="T74" fmla="*/ 0 w 183"/>
                  <a:gd name="T75" fmla="*/ 0 h 291"/>
                  <a:gd name="T76" fmla="*/ 0 w 183"/>
                  <a:gd name="T77" fmla="*/ 0 h 291"/>
                  <a:gd name="T78" fmla="*/ 0 w 183"/>
                  <a:gd name="T79" fmla="*/ 0 h 291"/>
                  <a:gd name="T80" fmla="*/ 0 w 183"/>
                  <a:gd name="T81" fmla="*/ 0 h 291"/>
                  <a:gd name="T82" fmla="*/ 0 w 183"/>
                  <a:gd name="T83" fmla="*/ 0 h 291"/>
                  <a:gd name="T84" fmla="*/ 0 w 183"/>
                  <a:gd name="T85" fmla="*/ 0 h 291"/>
                  <a:gd name="T86" fmla="*/ 0 w 183"/>
                  <a:gd name="T87" fmla="*/ 0 h 291"/>
                  <a:gd name="T88" fmla="*/ 0 w 183"/>
                  <a:gd name="T89" fmla="*/ 0 h 291"/>
                  <a:gd name="T90" fmla="*/ 0 w 183"/>
                  <a:gd name="T91" fmla="*/ 0 h 291"/>
                  <a:gd name="T92" fmla="*/ 0 w 183"/>
                  <a:gd name="T93" fmla="*/ 0 h 291"/>
                  <a:gd name="T94" fmla="*/ 0 w 183"/>
                  <a:gd name="T95" fmla="*/ 0 h 29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3"/>
                  <a:gd name="T145" fmla="*/ 0 h 291"/>
                  <a:gd name="T146" fmla="*/ 183 w 183"/>
                  <a:gd name="T147" fmla="*/ 291 h 29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3" h="291">
                    <a:moveTo>
                      <a:pt x="63" y="275"/>
                    </a:moveTo>
                    <a:lnTo>
                      <a:pt x="68" y="270"/>
                    </a:lnTo>
                    <a:lnTo>
                      <a:pt x="71" y="264"/>
                    </a:lnTo>
                    <a:lnTo>
                      <a:pt x="75" y="260"/>
                    </a:lnTo>
                    <a:lnTo>
                      <a:pt x="77" y="252"/>
                    </a:lnTo>
                    <a:lnTo>
                      <a:pt x="79" y="245"/>
                    </a:lnTo>
                    <a:lnTo>
                      <a:pt x="81" y="240"/>
                    </a:lnTo>
                    <a:lnTo>
                      <a:pt x="81" y="235"/>
                    </a:lnTo>
                    <a:lnTo>
                      <a:pt x="79" y="231"/>
                    </a:lnTo>
                    <a:lnTo>
                      <a:pt x="70" y="220"/>
                    </a:lnTo>
                    <a:lnTo>
                      <a:pt x="63" y="219"/>
                    </a:lnTo>
                    <a:lnTo>
                      <a:pt x="56" y="215"/>
                    </a:lnTo>
                    <a:lnTo>
                      <a:pt x="46" y="206"/>
                    </a:lnTo>
                    <a:lnTo>
                      <a:pt x="39" y="205"/>
                    </a:lnTo>
                    <a:lnTo>
                      <a:pt x="34" y="199"/>
                    </a:lnTo>
                    <a:lnTo>
                      <a:pt x="34" y="191"/>
                    </a:lnTo>
                    <a:lnTo>
                      <a:pt x="40" y="186"/>
                    </a:lnTo>
                    <a:lnTo>
                      <a:pt x="46" y="182"/>
                    </a:lnTo>
                    <a:lnTo>
                      <a:pt x="53" y="180"/>
                    </a:lnTo>
                    <a:lnTo>
                      <a:pt x="58" y="175"/>
                    </a:lnTo>
                    <a:lnTo>
                      <a:pt x="61" y="167"/>
                    </a:lnTo>
                    <a:lnTo>
                      <a:pt x="62" y="154"/>
                    </a:lnTo>
                    <a:lnTo>
                      <a:pt x="63" y="148"/>
                    </a:lnTo>
                    <a:lnTo>
                      <a:pt x="67" y="148"/>
                    </a:lnTo>
                    <a:lnTo>
                      <a:pt x="68" y="145"/>
                    </a:lnTo>
                    <a:lnTo>
                      <a:pt x="68" y="140"/>
                    </a:lnTo>
                    <a:lnTo>
                      <a:pt x="67" y="135"/>
                    </a:lnTo>
                    <a:lnTo>
                      <a:pt x="70" y="133"/>
                    </a:lnTo>
                    <a:lnTo>
                      <a:pt x="68" y="130"/>
                    </a:lnTo>
                    <a:lnTo>
                      <a:pt x="67" y="122"/>
                    </a:lnTo>
                    <a:lnTo>
                      <a:pt x="68" y="116"/>
                    </a:lnTo>
                    <a:lnTo>
                      <a:pt x="66" y="117"/>
                    </a:lnTo>
                    <a:lnTo>
                      <a:pt x="61" y="111"/>
                    </a:lnTo>
                    <a:lnTo>
                      <a:pt x="60" y="108"/>
                    </a:lnTo>
                    <a:lnTo>
                      <a:pt x="63" y="107"/>
                    </a:lnTo>
                    <a:lnTo>
                      <a:pt x="65" y="105"/>
                    </a:lnTo>
                    <a:lnTo>
                      <a:pt x="66" y="103"/>
                    </a:lnTo>
                    <a:lnTo>
                      <a:pt x="65" y="101"/>
                    </a:lnTo>
                    <a:lnTo>
                      <a:pt x="62" y="101"/>
                    </a:lnTo>
                    <a:lnTo>
                      <a:pt x="56" y="102"/>
                    </a:lnTo>
                    <a:lnTo>
                      <a:pt x="49" y="89"/>
                    </a:lnTo>
                    <a:lnTo>
                      <a:pt x="47" y="82"/>
                    </a:lnTo>
                    <a:lnTo>
                      <a:pt x="51" y="88"/>
                    </a:lnTo>
                    <a:lnTo>
                      <a:pt x="53" y="85"/>
                    </a:lnTo>
                    <a:lnTo>
                      <a:pt x="53" y="79"/>
                    </a:lnTo>
                    <a:lnTo>
                      <a:pt x="51" y="79"/>
                    </a:lnTo>
                    <a:lnTo>
                      <a:pt x="49" y="76"/>
                    </a:lnTo>
                    <a:lnTo>
                      <a:pt x="51" y="75"/>
                    </a:lnTo>
                    <a:lnTo>
                      <a:pt x="51" y="69"/>
                    </a:lnTo>
                    <a:lnTo>
                      <a:pt x="48" y="68"/>
                    </a:lnTo>
                    <a:lnTo>
                      <a:pt x="47" y="70"/>
                    </a:lnTo>
                    <a:lnTo>
                      <a:pt x="43" y="69"/>
                    </a:lnTo>
                    <a:lnTo>
                      <a:pt x="42" y="73"/>
                    </a:lnTo>
                    <a:lnTo>
                      <a:pt x="43" y="76"/>
                    </a:lnTo>
                    <a:lnTo>
                      <a:pt x="35" y="64"/>
                    </a:lnTo>
                    <a:lnTo>
                      <a:pt x="25" y="51"/>
                    </a:lnTo>
                    <a:lnTo>
                      <a:pt x="21" y="45"/>
                    </a:lnTo>
                    <a:lnTo>
                      <a:pt x="21" y="43"/>
                    </a:lnTo>
                    <a:lnTo>
                      <a:pt x="24" y="40"/>
                    </a:lnTo>
                    <a:lnTo>
                      <a:pt x="26" y="36"/>
                    </a:lnTo>
                    <a:lnTo>
                      <a:pt x="24" y="34"/>
                    </a:lnTo>
                    <a:lnTo>
                      <a:pt x="23" y="37"/>
                    </a:lnTo>
                    <a:lnTo>
                      <a:pt x="19" y="41"/>
                    </a:lnTo>
                    <a:lnTo>
                      <a:pt x="15" y="36"/>
                    </a:lnTo>
                    <a:lnTo>
                      <a:pt x="12" y="31"/>
                    </a:lnTo>
                    <a:lnTo>
                      <a:pt x="14" y="27"/>
                    </a:lnTo>
                    <a:lnTo>
                      <a:pt x="11" y="20"/>
                    </a:lnTo>
                    <a:lnTo>
                      <a:pt x="4" y="9"/>
                    </a:lnTo>
                    <a:lnTo>
                      <a:pt x="1" y="5"/>
                    </a:lnTo>
                    <a:lnTo>
                      <a:pt x="0" y="3"/>
                    </a:lnTo>
                    <a:lnTo>
                      <a:pt x="5" y="1"/>
                    </a:lnTo>
                    <a:lnTo>
                      <a:pt x="5" y="0"/>
                    </a:lnTo>
                    <a:lnTo>
                      <a:pt x="7" y="1"/>
                    </a:lnTo>
                    <a:lnTo>
                      <a:pt x="7" y="8"/>
                    </a:lnTo>
                    <a:lnTo>
                      <a:pt x="11" y="14"/>
                    </a:lnTo>
                    <a:lnTo>
                      <a:pt x="11" y="18"/>
                    </a:lnTo>
                    <a:lnTo>
                      <a:pt x="14" y="22"/>
                    </a:lnTo>
                    <a:lnTo>
                      <a:pt x="18" y="20"/>
                    </a:lnTo>
                    <a:lnTo>
                      <a:pt x="20" y="17"/>
                    </a:lnTo>
                    <a:lnTo>
                      <a:pt x="20" y="18"/>
                    </a:lnTo>
                    <a:lnTo>
                      <a:pt x="20" y="22"/>
                    </a:lnTo>
                    <a:lnTo>
                      <a:pt x="26" y="20"/>
                    </a:lnTo>
                    <a:lnTo>
                      <a:pt x="30" y="23"/>
                    </a:lnTo>
                    <a:lnTo>
                      <a:pt x="34" y="24"/>
                    </a:lnTo>
                    <a:lnTo>
                      <a:pt x="37" y="24"/>
                    </a:lnTo>
                    <a:lnTo>
                      <a:pt x="43" y="29"/>
                    </a:lnTo>
                    <a:lnTo>
                      <a:pt x="39" y="31"/>
                    </a:lnTo>
                    <a:lnTo>
                      <a:pt x="46" y="36"/>
                    </a:lnTo>
                    <a:lnTo>
                      <a:pt x="47" y="33"/>
                    </a:lnTo>
                    <a:lnTo>
                      <a:pt x="49" y="36"/>
                    </a:lnTo>
                    <a:lnTo>
                      <a:pt x="49" y="38"/>
                    </a:lnTo>
                    <a:lnTo>
                      <a:pt x="51" y="42"/>
                    </a:lnTo>
                    <a:lnTo>
                      <a:pt x="56" y="47"/>
                    </a:lnTo>
                    <a:lnTo>
                      <a:pt x="57" y="50"/>
                    </a:lnTo>
                    <a:lnTo>
                      <a:pt x="57" y="52"/>
                    </a:lnTo>
                    <a:lnTo>
                      <a:pt x="58" y="57"/>
                    </a:lnTo>
                    <a:lnTo>
                      <a:pt x="57" y="56"/>
                    </a:lnTo>
                    <a:lnTo>
                      <a:pt x="52" y="54"/>
                    </a:lnTo>
                    <a:lnTo>
                      <a:pt x="49" y="54"/>
                    </a:lnTo>
                    <a:lnTo>
                      <a:pt x="49" y="57"/>
                    </a:lnTo>
                    <a:lnTo>
                      <a:pt x="51" y="57"/>
                    </a:lnTo>
                    <a:lnTo>
                      <a:pt x="52" y="57"/>
                    </a:lnTo>
                    <a:lnTo>
                      <a:pt x="54" y="60"/>
                    </a:lnTo>
                    <a:lnTo>
                      <a:pt x="56" y="64"/>
                    </a:lnTo>
                    <a:lnTo>
                      <a:pt x="60" y="68"/>
                    </a:lnTo>
                    <a:lnTo>
                      <a:pt x="63" y="75"/>
                    </a:lnTo>
                    <a:lnTo>
                      <a:pt x="67" y="79"/>
                    </a:lnTo>
                    <a:lnTo>
                      <a:pt x="65" y="83"/>
                    </a:lnTo>
                    <a:lnTo>
                      <a:pt x="63" y="88"/>
                    </a:lnTo>
                    <a:lnTo>
                      <a:pt x="66" y="89"/>
                    </a:lnTo>
                    <a:lnTo>
                      <a:pt x="66" y="94"/>
                    </a:lnTo>
                    <a:lnTo>
                      <a:pt x="63" y="94"/>
                    </a:lnTo>
                    <a:lnTo>
                      <a:pt x="62" y="96"/>
                    </a:lnTo>
                    <a:lnTo>
                      <a:pt x="63" y="98"/>
                    </a:lnTo>
                    <a:lnTo>
                      <a:pt x="65" y="98"/>
                    </a:lnTo>
                    <a:lnTo>
                      <a:pt x="67" y="101"/>
                    </a:lnTo>
                    <a:lnTo>
                      <a:pt x="71" y="101"/>
                    </a:lnTo>
                    <a:lnTo>
                      <a:pt x="74" y="99"/>
                    </a:lnTo>
                    <a:lnTo>
                      <a:pt x="77" y="98"/>
                    </a:lnTo>
                    <a:lnTo>
                      <a:pt x="80" y="99"/>
                    </a:lnTo>
                    <a:lnTo>
                      <a:pt x="80" y="105"/>
                    </a:lnTo>
                    <a:lnTo>
                      <a:pt x="82" y="110"/>
                    </a:lnTo>
                    <a:lnTo>
                      <a:pt x="85" y="111"/>
                    </a:lnTo>
                    <a:lnTo>
                      <a:pt x="88" y="107"/>
                    </a:lnTo>
                    <a:lnTo>
                      <a:pt x="88" y="92"/>
                    </a:lnTo>
                    <a:lnTo>
                      <a:pt x="88" y="89"/>
                    </a:lnTo>
                    <a:lnTo>
                      <a:pt x="84" y="84"/>
                    </a:lnTo>
                    <a:lnTo>
                      <a:pt x="86" y="84"/>
                    </a:lnTo>
                    <a:lnTo>
                      <a:pt x="88" y="87"/>
                    </a:lnTo>
                    <a:lnTo>
                      <a:pt x="96" y="89"/>
                    </a:lnTo>
                    <a:lnTo>
                      <a:pt x="96" y="96"/>
                    </a:lnTo>
                    <a:lnTo>
                      <a:pt x="98" y="96"/>
                    </a:lnTo>
                    <a:lnTo>
                      <a:pt x="98" y="101"/>
                    </a:lnTo>
                    <a:lnTo>
                      <a:pt x="99" y="105"/>
                    </a:lnTo>
                    <a:lnTo>
                      <a:pt x="99" y="110"/>
                    </a:lnTo>
                    <a:lnTo>
                      <a:pt x="99" y="113"/>
                    </a:lnTo>
                    <a:lnTo>
                      <a:pt x="102" y="116"/>
                    </a:lnTo>
                    <a:lnTo>
                      <a:pt x="103" y="120"/>
                    </a:lnTo>
                    <a:lnTo>
                      <a:pt x="104" y="126"/>
                    </a:lnTo>
                    <a:lnTo>
                      <a:pt x="108" y="129"/>
                    </a:lnTo>
                    <a:lnTo>
                      <a:pt x="113" y="129"/>
                    </a:lnTo>
                    <a:lnTo>
                      <a:pt x="119" y="134"/>
                    </a:lnTo>
                    <a:lnTo>
                      <a:pt x="136" y="139"/>
                    </a:lnTo>
                    <a:lnTo>
                      <a:pt x="140" y="141"/>
                    </a:lnTo>
                    <a:lnTo>
                      <a:pt x="146" y="143"/>
                    </a:lnTo>
                    <a:lnTo>
                      <a:pt x="149" y="139"/>
                    </a:lnTo>
                    <a:lnTo>
                      <a:pt x="151" y="139"/>
                    </a:lnTo>
                    <a:lnTo>
                      <a:pt x="156" y="133"/>
                    </a:lnTo>
                    <a:lnTo>
                      <a:pt x="159" y="131"/>
                    </a:lnTo>
                    <a:lnTo>
                      <a:pt x="161" y="129"/>
                    </a:lnTo>
                    <a:lnTo>
                      <a:pt x="165" y="126"/>
                    </a:lnTo>
                    <a:lnTo>
                      <a:pt x="168" y="124"/>
                    </a:lnTo>
                    <a:lnTo>
                      <a:pt x="170" y="122"/>
                    </a:lnTo>
                    <a:lnTo>
                      <a:pt x="175" y="124"/>
                    </a:lnTo>
                    <a:lnTo>
                      <a:pt x="183" y="129"/>
                    </a:lnTo>
                    <a:lnTo>
                      <a:pt x="183" y="136"/>
                    </a:lnTo>
                    <a:lnTo>
                      <a:pt x="181" y="145"/>
                    </a:lnTo>
                    <a:lnTo>
                      <a:pt x="181" y="154"/>
                    </a:lnTo>
                    <a:lnTo>
                      <a:pt x="179" y="155"/>
                    </a:lnTo>
                    <a:lnTo>
                      <a:pt x="179" y="161"/>
                    </a:lnTo>
                    <a:lnTo>
                      <a:pt x="178" y="166"/>
                    </a:lnTo>
                    <a:lnTo>
                      <a:pt x="173" y="168"/>
                    </a:lnTo>
                    <a:lnTo>
                      <a:pt x="168" y="171"/>
                    </a:lnTo>
                    <a:lnTo>
                      <a:pt x="168" y="178"/>
                    </a:lnTo>
                    <a:lnTo>
                      <a:pt x="167" y="181"/>
                    </a:lnTo>
                    <a:lnTo>
                      <a:pt x="167" y="186"/>
                    </a:lnTo>
                    <a:lnTo>
                      <a:pt x="168" y="187"/>
                    </a:lnTo>
                    <a:lnTo>
                      <a:pt x="168" y="189"/>
                    </a:lnTo>
                    <a:lnTo>
                      <a:pt x="165" y="194"/>
                    </a:lnTo>
                    <a:lnTo>
                      <a:pt x="164" y="186"/>
                    </a:lnTo>
                    <a:lnTo>
                      <a:pt x="161" y="185"/>
                    </a:lnTo>
                    <a:lnTo>
                      <a:pt x="156" y="185"/>
                    </a:lnTo>
                    <a:lnTo>
                      <a:pt x="153" y="186"/>
                    </a:lnTo>
                    <a:lnTo>
                      <a:pt x="149" y="186"/>
                    </a:lnTo>
                    <a:lnTo>
                      <a:pt x="145" y="187"/>
                    </a:lnTo>
                    <a:lnTo>
                      <a:pt x="141" y="190"/>
                    </a:lnTo>
                    <a:lnTo>
                      <a:pt x="132" y="203"/>
                    </a:lnTo>
                    <a:lnTo>
                      <a:pt x="132" y="205"/>
                    </a:lnTo>
                    <a:lnTo>
                      <a:pt x="133" y="205"/>
                    </a:lnTo>
                    <a:lnTo>
                      <a:pt x="136" y="210"/>
                    </a:lnTo>
                    <a:lnTo>
                      <a:pt x="139" y="212"/>
                    </a:lnTo>
                    <a:lnTo>
                      <a:pt x="137" y="217"/>
                    </a:lnTo>
                    <a:lnTo>
                      <a:pt x="135" y="224"/>
                    </a:lnTo>
                    <a:lnTo>
                      <a:pt x="127" y="238"/>
                    </a:lnTo>
                    <a:lnTo>
                      <a:pt x="126" y="242"/>
                    </a:lnTo>
                    <a:lnTo>
                      <a:pt x="118" y="251"/>
                    </a:lnTo>
                    <a:lnTo>
                      <a:pt x="107" y="273"/>
                    </a:lnTo>
                    <a:lnTo>
                      <a:pt x="99" y="283"/>
                    </a:lnTo>
                    <a:lnTo>
                      <a:pt x="89" y="289"/>
                    </a:lnTo>
                    <a:lnTo>
                      <a:pt x="84" y="291"/>
                    </a:lnTo>
                    <a:lnTo>
                      <a:pt x="80" y="287"/>
                    </a:lnTo>
                    <a:lnTo>
                      <a:pt x="77" y="283"/>
                    </a:lnTo>
                    <a:lnTo>
                      <a:pt x="66" y="283"/>
                    </a:lnTo>
                    <a:lnTo>
                      <a:pt x="63" y="279"/>
                    </a:lnTo>
                    <a:lnTo>
                      <a:pt x="63" y="275"/>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grpSp>
        <p:sp>
          <p:nvSpPr>
            <p:cNvPr id="28765" name="Freeform 118"/>
            <p:cNvSpPr>
              <a:spLocks noChangeAspect="1"/>
            </p:cNvSpPr>
            <p:nvPr/>
          </p:nvSpPr>
          <p:spPr bwMode="auto">
            <a:xfrm>
              <a:off x="3246" y="3219"/>
              <a:ext cx="717" cy="563"/>
            </a:xfrm>
            <a:custGeom>
              <a:avLst/>
              <a:gdLst>
                <a:gd name="T0" fmla="*/ 1 w 1299"/>
                <a:gd name="T1" fmla="*/ 2 h 1020"/>
                <a:gd name="T2" fmla="*/ 1 w 1299"/>
                <a:gd name="T3" fmla="*/ 2 h 1020"/>
                <a:gd name="T4" fmla="*/ 1 w 1299"/>
                <a:gd name="T5" fmla="*/ 2 h 1020"/>
                <a:gd name="T6" fmla="*/ 2 w 1299"/>
                <a:gd name="T7" fmla="*/ 2 h 1020"/>
                <a:gd name="T8" fmla="*/ 2 w 1299"/>
                <a:gd name="T9" fmla="*/ 1 h 1020"/>
                <a:gd name="T10" fmla="*/ 2 w 1299"/>
                <a:gd name="T11" fmla="*/ 1 h 1020"/>
                <a:gd name="T12" fmla="*/ 2 w 1299"/>
                <a:gd name="T13" fmla="*/ 1 h 1020"/>
                <a:gd name="T14" fmla="*/ 2 w 1299"/>
                <a:gd name="T15" fmla="*/ 1 h 1020"/>
                <a:gd name="T16" fmla="*/ 3 w 1299"/>
                <a:gd name="T17" fmla="*/ 1 h 1020"/>
                <a:gd name="T18" fmla="*/ 3 w 1299"/>
                <a:gd name="T19" fmla="*/ 1 h 1020"/>
                <a:gd name="T20" fmla="*/ 3 w 1299"/>
                <a:gd name="T21" fmla="*/ 1 h 1020"/>
                <a:gd name="T22" fmla="*/ 4 w 1299"/>
                <a:gd name="T23" fmla="*/ 1 h 1020"/>
                <a:gd name="T24" fmla="*/ 4 w 1299"/>
                <a:gd name="T25" fmla="*/ 1 h 1020"/>
                <a:gd name="T26" fmla="*/ 4 w 1299"/>
                <a:gd name="T27" fmla="*/ 1 h 1020"/>
                <a:gd name="T28" fmla="*/ 4 w 1299"/>
                <a:gd name="T29" fmla="*/ 1 h 1020"/>
                <a:gd name="T30" fmla="*/ 4 w 1299"/>
                <a:gd name="T31" fmla="*/ 1 h 1020"/>
                <a:gd name="T32" fmla="*/ 4 w 1299"/>
                <a:gd name="T33" fmla="*/ 1 h 1020"/>
                <a:gd name="T34" fmla="*/ 5 w 1299"/>
                <a:gd name="T35" fmla="*/ 1 h 1020"/>
                <a:gd name="T36" fmla="*/ 5 w 1299"/>
                <a:gd name="T37" fmla="*/ 1 h 1020"/>
                <a:gd name="T38" fmla="*/ 4 w 1299"/>
                <a:gd name="T39" fmla="*/ 1 h 1020"/>
                <a:gd name="T40" fmla="*/ 5 w 1299"/>
                <a:gd name="T41" fmla="*/ 1 h 1020"/>
                <a:gd name="T42" fmla="*/ 5 w 1299"/>
                <a:gd name="T43" fmla="*/ 1 h 1020"/>
                <a:gd name="T44" fmla="*/ 6 w 1299"/>
                <a:gd name="T45" fmla="*/ 1 h 1020"/>
                <a:gd name="T46" fmla="*/ 6 w 1299"/>
                <a:gd name="T47" fmla="*/ 1 h 1020"/>
                <a:gd name="T48" fmla="*/ 6 w 1299"/>
                <a:gd name="T49" fmla="*/ 1 h 1020"/>
                <a:gd name="T50" fmla="*/ 7 w 1299"/>
                <a:gd name="T51" fmla="*/ 1 h 1020"/>
                <a:gd name="T52" fmla="*/ 7 w 1299"/>
                <a:gd name="T53" fmla="*/ 1 h 1020"/>
                <a:gd name="T54" fmla="*/ 7 w 1299"/>
                <a:gd name="T55" fmla="*/ 2 h 1020"/>
                <a:gd name="T56" fmla="*/ 7 w 1299"/>
                <a:gd name="T57" fmla="*/ 2 h 1020"/>
                <a:gd name="T58" fmla="*/ 8 w 1299"/>
                <a:gd name="T59" fmla="*/ 2 h 1020"/>
                <a:gd name="T60" fmla="*/ 8 w 1299"/>
                <a:gd name="T61" fmla="*/ 2 h 1020"/>
                <a:gd name="T62" fmla="*/ 8 w 1299"/>
                <a:gd name="T63" fmla="*/ 2 h 1020"/>
                <a:gd name="T64" fmla="*/ 8 w 1299"/>
                <a:gd name="T65" fmla="*/ 3 h 1020"/>
                <a:gd name="T66" fmla="*/ 8 w 1299"/>
                <a:gd name="T67" fmla="*/ 4 h 1020"/>
                <a:gd name="T68" fmla="*/ 8 w 1299"/>
                <a:gd name="T69" fmla="*/ 4 h 1020"/>
                <a:gd name="T70" fmla="*/ 8 w 1299"/>
                <a:gd name="T71" fmla="*/ 5 h 1020"/>
                <a:gd name="T72" fmla="*/ 8 w 1299"/>
                <a:gd name="T73" fmla="*/ 5 h 1020"/>
                <a:gd name="T74" fmla="*/ 8 w 1299"/>
                <a:gd name="T75" fmla="*/ 6 h 1020"/>
                <a:gd name="T76" fmla="*/ 8 w 1299"/>
                <a:gd name="T77" fmla="*/ 7 h 1020"/>
                <a:gd name="T78" fmla="*/ 7 w 1299"/>
                <a:gd name="T79" fmla="*/ 7 h 1020"/>
                <a:gd name="T80" fmla="*/ 7 w 1299"/>
                <a:gd name="T81" fmla="*/ 7 h 1020"/>
                <a:gd name="T82" fmla="*/ 7 w 1299"/>
                <a:gd name="T83" fmla="*/ 7 h 1020"/>
                <a:gd name="T84" fmla="*/ 6 w 1299"/>
                <a:gd name="T85" fmla="*/ 7 h 1020"/>
                <a:gd name="T86" fmla="*/ 6 w 1299"/>
                <a:gd name="T87" fmla="*/ 6 h 1020"/>
                <a:gd name="T88" fmla="*/ 5 w 1299"/>
                <a:gd name="T89" fmla="*/ 6 h 1020"/>
                <a:gd name="T90" fmla="*/ 5 w 1299"/>
                <a:gd name="T91" fmla="*/ 6 h 1020"/>
                <a:gd name="T92" fmla="*/ 5 w 1299"/>
                <a:gd name="T93" fmla="*/ 5 h 1020"/>
                <a:gd name="T94" fmla="*/ 5 w 1299"/>
                <a:gd name="T95" fmla="*/ 5 h 1020"/>
                <a:gd name="T96" fmla="*/ 4 w 1299"/>
                <a:gd name="T97" fmla="*/ 6 h 1020"/>
                <a:gd name="T98" fmla="*/ 4 w 1299"/>
                <a:gd name="T99" fmla="*/ 5 h 1020"/>
                <a:gd name="T100" fmla="*/ 4 w 1299"/>
                <a:gd name="T101" fmla="*/ 5 h 1020"/>
                <a:gd name="T102" fmla="*/ 3 w 1299"/>
                <a:gd name="T103" fmla="*/ 5 h 1020"/>
                <a:gd name="T104" fmla="*/ 2 w 1299"/>
                <a:gd name="T105" fmla="*/ 5 h 1020"/>
                <a:gd name="T106" fmla="*/ 2 w 1299"/>
                <a:gd name="T107" fmla="*/ 5 h 1020"/>
                <a:gd name="T108" fmla="*/ 1 w 1299"/>
                <a:gd name="T109" fmla="*/ 6 h 1020"/>
                <a:gd name="T110" fmla="*/ 1 w 1299"/>
                <a:gd name="T111" fmla="*/ 6 h 1020"/>
                <a:gd name="T112" fmla="*/ 1 w 1299"/>
                <a:gd name="T113" fmla="*/ 5 h 1020"/>
                <a:gd name="T114" fmla="*/ 1 w 1299"/>
                <a:gd name="T115" fmla="*/ 4 h 1020"/>
                <a:gd name="T116" fmla="*/ 1 w 1299"/>
                <a:gd name="T117" fmla="*/ 4 h 1020"/>
                <a:gd name="T118" fmla="*/ 1 w 1299"/>
                <a:gd name="T119" fmla="*/ 3 h 1020"/>
                <a:gd name="T120" fmla="*/ 1 w 1299"/>
                <a:gd name="T121" fmla="*/ 3 h 10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99"/>
                <a:gd name="T184" fmla="*/ 0 h 1020"/>
                <a:gd name="T185" fmla="*/ 1299 w 1299"/>
                <a:gd name="T186" fmla="*/ 1020 h 10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99" h="1020">
                  <a:moveTo>
                    <a:pt x="25" y="373"/>
                  </a:moveTo>
                  <a:lnTo>
                    <a:pt x="28" y="370"/>
                  </a:lnTo>
                  <a:lnTo>
                    <a:pt x="28" y="379"/>
                  </a:lnTo>
                  <a:lnTo>
                    <a:pt x="27" y="381"/>
                  </a:lnTo>
                  <a:lnTo>
                    <a:pt x="26" y="382"/>
                  </a:lnTo>
                  <a:lnTo>
                    <a:pt x="26" y="386"/>
                  </a:lnTo>
                  <a:lnTo>
                    <a:pt x="27" y="387"/>
                  </a:lnTo>
                  <a:lnTo>
                    <a:pt x="27" y="391"/>
                  </a:lnTo>
                  <a:lnTo>
                    <a:pt x="26" y="395"/>
                  </a:lnTo>
                  <a:lnTo>
                    <a:pt x="28" y="395"/>
                  </a:lnTo>
                  <a:lnTo>
                    <a:pt x="33" y="391"/>
                  </a:lnTo>
                  <a:lnTo>
                    <a:pt x="36" y="384"/>
                  </a:lnTo>
                  <a:lnTo>
                    <a:pt x="42" y="375"/>
                  </a:lnTo>
                  <a:lnTo>
                    <a:pt x="46" y="372"/>
                  </a:lnTo>
                  <a:lnTo>
                    <a:pt x="51" y="370"/>
                  </a:lnTo>
                  <a:lnTo>
                    <a:pt x="55" y="368"/>
                  </a:lnTo>
                  <a:lnTo>
                    <a:pt x="59" y="365"/>
                  </a:lnTo>
                  <a:lnTo>
                    <a:pt x="70" y="362"/>
                  </a:lnTo>
                  <a:lnTo>
                    <a:pt x="73" y="357"/>
                  </a:lnTo>
                  <a:lnTo>
                    <a:pt x="78" y="353"/>
                  </a:lnTo>
                  <a:lnTo>
                    <a:pt x="82" y="350"/>
                  </a:lnTo>
                  <a:lnTo>
                    <a:pt x="86" y="344"/>
                  </a:lnTo>
                  <a:lnTo>
                    <a:pt x="93" y="340"/>
                  </a:lnTo>
                  <a:lnTo>
                    <a:pt x="97" y="338"/>
                  </a:lnTo>
                  <a:lnTo>
                    <a:pt x="101" y="336"/>
                  </a:lnTo>
                  <a:lnTo>
                    <a:pt x="112" y="329"/>
                  </a:lnTo>
                  <a:lnTo>
                    <a:pt x="114" y="328"/>
                  </a:lnTo>
                  <a:lnTo>
                    <a:pt x="115" y="330"/>
                  </a:lnTo>
                  <a:lnTo>
                    <a:pt x="125" y="330"/>
                  </a:lnTo>
                  <a:lnTo>
                    <a:pt x="130" y="331"/>
                  </a:lnTo>
                  <a:lnTo>
                    <a:pt x="135" y="333"/>
                  </a:lnTo>
                  <a:lnTo>
                    <a:pt x="140" y="331"/>
                  </a:lnTo>
                  <a:lnTo>
                    <a:pt x="146" y="330"/>
                  </a:lnTo>
                  <a:lnTo>
                    <a:pt x="152" y="325"/>
                  </a:lnTo>
                  <a:lnTo>
                    <a:pt x="158" y="321"/>
                  </a:lnTo>
                  <a:lnTo>
                    <a:pt x="163" y="320"/>
                  </a:lnTo>
                  <a:lnTo>
                    <a:pt x="170" y="320"/>
                  </a:lnTo>
                  <a:lnTo>
                    <a:pt x="176" y="319"/>
                  </a:lnTo>
                  <a:lnTo>
                    <a:pt x="189" y="307"/>
                  </a:lnTo>
                  <a:lnTo>
                    <a:pt x="196" y="307"/>
                  </a:lnTo>
                  <a:lnTo>
                    <a:pt x="202" y="311"/>
                  </a:lnTo>
                  <a:lnTo>
                    <a:pt x="209" y="307"/>
                  </a:lnTo>
                  <a:lnTo>
                    <a:pt x="217" y="307"/>
                  </a:lnTo>
                  <a:lnTo>
                    <a:pt x="222" y="306"/>
                  </a:lnTo>
                  <a:lnTo>
                    <a:pt x="227" y="302"/>
                  </a:lnTo>
                  <a:lnTo>
                    <a:pt x="241" y="300"/>
                  </a:lnTo>
                  <a:lnTo>
                    <a:pt x="249" y="297"/>
                  </a:lnTo>
                  <a:lnTo>
                    <a:pt x="252" y="293"/>
                  </a:lnTo>
                  <a:lnTo>
                    <a:pt x="266" y="280"/>
                  </a:lnTo>
                  <a:lnTo>
                    <a:pt x="268" y="277"/>
                  </a:lnTo>
                  <a:lnTo>
                    <a:pt x="269" y="271"/>
                  </a:lnTo>
                  <a:lnTo>
                    <a:pt x="273" y="265"/>
                  </a:lnTo>
                  <a:lnTo>
                    <a:pt x="274" y="263"/>
                  </a:lnTo>
                  <a:lnTo>
                    <a:pt x="274" y="259"/>
                  </a:lnTo>
                  <a:lnTo>
                    <a:pt x="279" y="259"/>
                  </a:lnTo>
                  <a:lnTo>
                    <a:pt x="291" y="246"/>
                  </a:lnTo>
                  <a:lnTo>
                    <a:pt x="293" y="243"/>
                  </a:lnTo>
                  <a:lnTo>
                    <a:pt x="291" y="242"/>
                  </a:lnTo>
                  <a:lnTo>
                    <a:pt x="287" y="224"/>
                  </a:lnTo>
                  <a:lnTo>
                    <a:pt x="287" y="217"/>
                  </a:lnTo>
                  <a:lnTo>
                    <a:pt x="292" y="209"/>
                  </a:lnTo>
                  <a:lnTo>
                    <a:pt x="294" y="208"/>
                  </a:lnTo>
                  <a:lnTo>
                    <a:pt x="298" y="208"/>
                  </a:lnTo>
                  <a:lnTo>
                    <a:pt x="300" y="204"/>
                  </a:lnTo>
                  <a:lnTo>
                    <a:pt x="305" y="199"/>
                  </a:lnTo>
                  <a:lnTo>
                    <a:pt x="307" y="199"/>
                  </a:lnTo>
                  <a:lnTo>
                    <a:pt x="306" y="196"/>
                  </a:lnTo>
                  <a:lnTo>
                    <a:pt x="308" y="190"/>
                  </a:lnTo>
                  <a:lnTo>
                    <a:pt x="310" y="189"/>
                  </a:lnTo>
                  <a:lnTo>
                    <a:pt x="311" y="195"/>
                  </a:lnTo>
                  <a:lnTo>
                    <a:pt x="314" y="199"/>
                  </a:lnTo>
                  <a:lnTo>
                    <a:pt x="317" y="208"/>
                  </a:lnTo>
                  <a:lnTo>
                    <a:pt x="321" y="215"/>
                  </a:lnTo>
                  <a:lnTo>
                    <a:pt x="325" y="219"/>
                  </a:lnTo>
                  <a:lnTo>
                    <a:pt x="328" y="224"/>
                  </a:lnTo>
                  <a:lnTo>
                    <a:pt x="330" y="227"/>
                  </a:lnTo>
                  <a:lnTo>
                    <a:pt x="333" y="220"/>
                  </a:lnTo>
                  <a:lnTo>
                    <a:pt x="333" y="212"/>
                  </a:lnTo>
                  <a:lnTo>
                    <a:pt x="334" y="213"/>
                  </a:lnTo>
                  <a:lnTo>
                    <a:pt x="339" y="212"/>
                  </a:lnTo>
                  <a:lnTo>
                    <a:pt x="338" y="204"/>
                  </a:lnTo>
                  <a:lnTo>
                    <a:pt x="333" y="198"/>
                  </a:lnTo>
                  <a:lnTo>
                    <a:pt x="330" y="195"/>
                  </a:lnTo>
                  <a:lnTo>
                    <a:pt x="331" y="192"/>
                  </a:lnTo>
                  <a:lnTo>
                    <a:pt x="331" y="182"/>
                  </a:lnTo>
                  <a:lnTo>
                    <a:pt x="334" y="180"/>
                  </a:lnTo>
                  <a:lnTo>
                    <a:pt x="339" y="182"/>
                  </a:lnTo>
                  <a:lnTo>
                    <a:pt x="344" y="182"/>
                  </a:lnTo>
                  <a:lnTo>
                    <a:pt x="352" y="191"/>
                  </a:lnTo>
                  <a:lnTo>
                    <a:pt x="361" y="192"/>
                  </a:lnTo>
                  <a:lnTo>
                    <a:pt x="363" y="189"/>
                  </a:lnTo>
                  <a:lnTo>
                    <a:pt x="357" y="186"/>
                  </a:lnTo>
                  <a:lnTo>
                    <a:pt x="358" y="178"/>
                  </a:lnTo>
                  <a:lnTo>
                    <a:pt x="365" y="173"/>
                  </a:lnTo>
                  <a:lnTo>
                    <a:pt x="366" y="169"/>
                  </a:lnTo>
                  <a:lnTo>
                    <a:pt x="363" y="159"/>
                  </a:lnTo>
                  <a:lnTo>
                    <a:pt x="366" y="155"/>
                  </a:lnTo>
                  <a:lnTo>
                    <a:pt x="371" y="154"/>
                  </a:lnTo>
                  <a:lnTo>
                    <a:pt x="377" y="158"/>
                  </a:lnTo>
                  <a:lnTo>
                    <a:pt x="379" y="157"/>
                  </a:lnTo>
                  <a:lnTo>
                    <a:pt x="376" y="149"/>
                  </a:lnTo>
                  <a:lnTo>
                    <a:pt x="376" y="147"/>
                  </a:lnTo>
                  <a:lnTo>
                    <a:pt x="379" y="143"/>
                  </a:lnTo>
                  <a:lnTo>
                    <a:pt x="389" y="147"/>
                  </a:lnTo>
                  <a:lnTo>
                    <a:pt x="389" y="144"/>
                  </a:lnTo>
                  <a:lnTo>
                    <a:pt x="385" y="138"/>
                  </a:lnTo>
                  <a:lnTo>
                    <a:pt x="385" y="131"/>
                  </a:lnTo>
                  <a:lnTo>
                    <a:pt x="390" y="129"/>
                  </a:lnTo>
                  <a:lnTo>
                    <a:pt x="393" y="129"/>
                  </a:lnTo>
                  <a:lnTo>
                    <a:pt x="396" y="127"/>
                  </a:lnTo>
                  <a:lnTo>
                    <a:pt x="401" y="126"/>
                  </a:lnTo>
                  <a:lnTo>
                    <a:pt x="403" y="131"/>
                  </a:lnTo>
                  <a:lnTo>
                    <a:pt x="405" y="130"/>
                  </a:lnTo>
                  <a:lnTo>
                    <a:pt x="410" y="126"/>
                  </a:lnTo>
                  <a:lnTo>
                    <a:pt x="413" y="120"/>
                  </a:lnTo>
                  <a:lnTo>
                    <a:pt x="413" y="116"/>
                  </a:lnTo>
                  <a:lnTo>
                    <a:pt x="409" y="112"/>
                  </a:lnTo>
                  <a:lnTo>
                    <a:pt x="412" y="108"/>
                  </a:lnTo>
                  <a:lnTo>
                    <a:pt x="414" y="112"/>
                  </a:lnTo>
                  <a:lnTo>
                    <a:pt x="415" y="117"/>
                  </a:lnTo>
                  <a:lnTo>
                    <a:pt x="419" y="115"/>
                  </a:lnTo>
                  <a:lnTo>
                    <a:pt x="421" y="111"/>
                  </a:lnTo>
                  <a:lnTo>
                    <a:pt x="422" y="112"/>
                  </a:lnTo>
                  <a:lnTo>
                    <a:pt x="423" y="115"/>
                  </a:lnTo>
                  <a:lnTo>
                    <a:pt x="427" y="115"/>
                  </a:lnTo>
                  <a:lnTo>
                    <a:pt x="433" y="110"/>
                  </a:lnTo>
                  <a:lnTo>
                    <a:pt x="436" y="108"/>
                  </a:lnTo>
                  <a:lnTo>
                    <a:pt x="435" y="103"/>
                  </a:lnTo>
                  <a:lnTo>
                    <a:pt x="438" y="103"/>
                  </a:lnTo>
                  <a:lnTo>
                    <a:pt x="441" y="104"/>
                  </a:lnTo>
                  <a:lnTo>
                    <a:pt x="446" y="107"/>
                  </a:lnTo>
                  <a:lnTo>
                    <a:pt x="451" y="107"/>
                  </a:lnTo>
                  <a:lnTo>
                    <a:pt x="457" y="110"/>
                  </a:lnTo>
                  <a:lnTo>
                    <a:pt x="461" y="115"/>
                  </a:lnTo>
                  <a:lnTo>
                    <a:pt x="471" y="127"/>
                  </a:lnTo>
                  <a:lnTo>
                    <a:pt x="479" y="134"/>
                  </a:lnTo>
                  <a:lnTo>
                    <a:pt x="477" y="143"/>
                  </a:lnTo>
                  <a:lnTo>
                    <a:pt x="477" y="149"/>
                  </a:lnTo>
                  <a:lnTo>
                    <a:pt x="478" y="150"/>
                  </a:lnTo>
                  <a:lnTo>
                    <a:pt x="479" y="152"/>
                  </a:lnTo>
                  <a:lnTo>
                    <a:pt x="480" y="150"/>
                  </a:lnTo>
                  <a:lnTo>
                    <a:pt x="480" y="145"/>
                  </a:lnTo>
                  <a:lnTo>
                    <a:pt x="480" y="144"/>
                  </a:lnTo>
                  <a:lnTo>
                    <a:pt x="483" y="141"/>
                  </a:lnTo>
                  <a:lnTo>
                    <a:pt x="485" y="141"/>
                  </a:lnTo>
                  <a:lnTo>
                    <a:pt x="485" y="140"/>
                  </a:lnTo>
                  <a:lnTo>
                    <a:pt x="489" y="141"/>
                  </a:lnTo>
                  <a:lnTo>
                    <a:pt x="489" y="138"/>
                  </a:lnTo>
                  <a:lnTo>
                    <a:pt x="492" y="136"/>
                  </a:lnTo>
                  <a:lnTo>
                    <a:pt x="497" y="138"/>
                  </a:lnTo>
                  <a:lnTo>
                    <a:pt x="505" y="138"/>
                  </a:lnTo>
                  <a:lnTo>
                    <a:pt x="511" y="136"/>
                  </a:lnTo>
                  <a:lnTo>
                    <a:pt x="516" y="139"/>
                  </a:lnTo>
                  <a:lnTo>
                    <a:pt x="526" y="150"/>
                  </a:lnTo>
                  <a:lnTo>
                    <a:pt x="529" y="149"/>
                  </a:lnTo>
                  <a:lnTo>
                    <a:pt x="529" y="147"/>
                  </a:lnTo>
                  <a:lnTo>
                    <a:pt x="526" y="140"/>
                  </a:lnTo>
                  <a:lnTo>
                    <a:pt x="531" y="138"/>
                  </a:lnTo>
                  <a:lnTo>
                    <a:pt x="531" y="136"/>
                  </a:lnTo>
                  <a:lnTo>
                    <a:pt x="524" y="129"/>
                  </a:lnTo>
                  <a:lnTo>
                    <a:pt x="519" y="121"/>
                  </a:lnTo>
                  <a:lnTo>
                    <a:pt x="521" y="112"/>
                  </a:lnTo>
                  <a:lnTo>
                    <a:pt x="524" y="113"/>
                  </a:lnTo>
                  <a:lnTo>
                    <a:pt x="526" y="112"/>
                  </a:lnTo>
                  <a:lnTo>
                    <a:pt x="533" y="102"/>
                  </a:lnTo>
                  <a:lnTo>
                    <a:pt x="533" y="97"/>
                  </a:lnTo>
                  <a:lnTo>
                    <a:pt x="535" y="93"/>
                  </a:lnTo>
                  <a:lnTo>
                    <a:pt x="539" y="94"/>
                  </a:lnTo>
                  <a:lnTo>
                    <a:pt x="545" y="94"/>
                  </a:lnTo>
                  <a:lnTo>
                    <a:pt x="549" y="90"/>
                  </a:lnTo>
                  <a:lnTo>
                    <a:pt x="548" y="84"/>
                  </a:lnTo>
                  <a:lnTo>
                    <a:pt x="544" y="84"/>
                  </a:lnTo>
                  <a:lnTo>
                    <a:pt x="545" y="80"/>
                  </a:lnTo>
                  <a:lnTo>
                    <a:pt x="545" y="75"/>
                  </a:lnTo>
                  <a:lnTo>
                    <a:pt x="548" y="69"/>
                  </a:lnTo>
                  <a:lnTo>
                    <a:pt x="553" y="68"/>
                  </a:lnTo>
                  <a:lnTo>
                    <a:pt x="558" y="65"/>
                  </a:lnTo>
                  <a:lnTo>
                    <a:pt x="559" y="61"/>
                  </a:lnTo>
                  <a:lnTo>
                    <a:pt x="563" y="61"/>
                  </a:lnTo>
                  <a:lnTo>
                    <a:pt x="567" y="64"/>
                  </a:lnTo>
                  <a:lnTo>
                    <a:pt x="569" y="69"/>
                  </a:lnTo>
                  <a:lnTo>
                    <a:pt x="571" y="64"/>
                  </a:lnTo>
                  <a:lnTo>
                    <a:pt x="567" y="59"/>
                  </a:lnTo>
                  <a:lnTo>
                    <a:pt x="569" y="57"/>
                  </a:lnTo>
                  <a:lnTo>
                    <a:pt x="572" y="52"/>
                  </a:lnTo>
                  <a:lnTo>
                    <a:pt x="580" y="55"/>
                  </a:lnTo>
                  <a:lnTo>
                    <a:pt x="581" y="52"/>
                  </a:lnTo>
                  <a:lnTo>
                    <a:pt x="587" y="54"/>
                  </a:lnTo>
                  <a:lnTo>
                    <a:pt x="595" y="52"/>
                  </a:lnTo>
                  <a:lnTo>
                    <a:pt x="601" y="55"/>
                  </a:lnTo>
                  <a:lnTo>
                    <a:pt x="605" y="55"/>
                  </a:lnTo>
                  <a:lnTo>
                    <a:pt x="617" y="51"/>
                  </a:lnTo>
                  <a:lnTo>
                    <a:pt x="623" y="47"/>
                  </a:lnTo>
                  <a:lnTo>
                    <a:pt x="622" y="33"/>
                  </a:lnTo>
                  <a:lnTo>
                    <a:pt x="619" y="29"/>
                  </a:lnTo>
                  <a:lnTo>
                    <a:pt x="613" y="29"/>
                  </a:lnTo>
                  <a:lnTo>
                    <a:pt x="608" y="29"/>
                  </a:lnTo>
                  <a:lnTo>
                    <a:pt x="604" y="27"/>
                  </a:lnTo>
                  <a:lnTo>
                    <a:pt x="601" y="23"/>
                  </a:lnTo>
                  <a:lnTo>
                    <a:pt x="595" y="20"/>
                  </a:lnTo>
                  <a:lnTo>
                    <a:pt x="596" y="20"/>
                  </a:lnTo>
                  <a:lnTo>
                    <a:pt x="598" y="20"/>
                  </a:lnTo>
                  <a:lnTo>
                    <a:pt x="600" y="20"/>
                  </a:lnTo>
                  <a:lnTo>
                    <a:pt x="601" y="18"/>
                  </a:lnTo>
                  <a:lnTo>
                    <a:pt x="603" y="17"/>
                  </a:lnTo>
                  <a:lnTo>
                    <a:pt x="604" y="19"/>
                  </a:lnTo>
                  <a:lnTo>
                    <a:pt x="606" y="27"/>
                  </a:lnTo>
                  <a:lnTo>
                    <a:pt x="609" y="23"/>
                  </a:lnTo>
                  <a:lnTo>
                    <a:pt x="609" y="18"/>
                  </a:lnTo>
                  <a:lnTo>
                    <a:pt x="612" y="18"/>
                  </a:lnTo>
                  <a:lnTo>
                    <a:pt x="613" y="20"/>
                  </a:lnTo>
                  <a:lnTo>
                    <a:pt x="617" y="20"/>
                  </a:lnTo>
                  <a:lnTo>
                    <a:pt x="618" y="23"/>
                  </a:lnTo>
                  <a:lnTo>
                    <a:pt x="620" y="25"/>
                  </a:lnTo>
                  <a:lnTo>
                    <a:pt x="626" y="29"/>
                  </a:lnTo>
                  <a:lnTo>
                    <a:pt x="627" y="25"/>
                  </a:lnTo>
                  <a:lnTo>
                    <a:pt x="629" y="25"/>
                  </a:lnTo>
                  <a:lnTo>
                    <a:pt x="632" y="27"/>
                  </a:lnTo>
                  <a:lnTo>
                    <a:pt x="634" y="31"/>
                  </a:lnTo>
                  <a:lnTo>
                    <a:pt x="638" y="36"/>
                  </a:lnTo>
                  <a:lnTo>
                    <a:pt x="647" y="37"/>
                  </a:lnTo>
                  <a:lnTo>
                    <a:pt x="648" y="37"/>
                  </a:lnTo>
                  <a:lnTo>
                    <a:pt x="651" y="37"/>
                  </a:lnTo>
                  <a:lnTo>
                    <a:pt x="654" y="39"/>
                  </a:lnTo>
                  <a:lnTo>
                    <a:pt x="657" y="37"/>
                  </a:lnTo>
                  <a:lnTo>
                    <a:pt x="660" y="36"/>
                  </a:lnTo>
                  <a:lnTo>
                    <a:pt x="660" y="39"/>
                  </a:lnTo>
                  <a:lnTo>
                    <a:pt x="662" y="41"/>
                  </a:lnTo>
                  <a:lnTo>
                    <a:pt x="668" y="42"/>
                  </a:lnTo>
                  <a:lnTo>
                    <a:pt x="674" y="46"/>
                  </a:lnTo>
                  <a:lnTo>
                    <a:pt x="679" y="45"/>
                  </a:lnTo>
                  <a:lnTo>
                    <a:pt x="684" y="47"/>
                  </a:lnTo>
                  <a:lnTo>
                    <a:pt x="689" y="45"/>
                  </a:lnTo>
                  <a:lnTo>
                    <a:pt x="690" y="45"/>
                  </a:lnTo>
                  <a:lnTo>
                    <a:pt x="693" y="48"/>
                  </a:lnTo>
                  <a:lnTo>
                    <a:pt x="701" y="48"/>
                  </a:lnTo>
                  <a:lnTo>
                    <a:pt x="703" y="50"/>
                  </a:lnTo>
                  <a:lnTo>
                    <a:pt x="706" y="54"/>
                  </a:lnTo>
                  <a:lnTo>
                    <a:pt x="712" y="47"/>
                  </a:lnTo>
                  <a:lnTo>
                    <a:pt x="715" y="46"/>
                  </a:lnTo>
                  <a:lnTo>
                    <a:pt x="717" y="45"/>
                  </a:lnTo>
                  <a:lnTo>
                    <a:pt x="724" y="46"/>
                  </a:lnTo>
                  <a:lnTo>
                    <a:pt x="729" y="43"/>
                  </a:lnTo>
                  <a:lnTo>
                    <a:pt x="726" y="48"/>
                  </a:lnTo>
                  <a:lnTo>
                    <a:pt x="726" y="51"/>
                  </a:lnTo>
                  <a:lnTo>
                    <a:pt x="727" y="51"/>
                  </a:lnTo>
                  <a:lnTo>
                    <a:pt x="731" y="48"/>
                  </a:lnTo>
                  <a:lnTo>
                    <a:pt x="732" y="51"/>
                  </a:lnTo>
                  <a:lnTo>
                    <a:pt x="731" y="60"/>
                  </a:lnTo>
                  <a:lnTo>
                    <a:pt x="732" y="62"/>
                  </a:lnTo>
                  <a:lnTo>
                    <a:pt x="738" y="60"/>
                  </a:lnTo>
                  <a:lnTo>
                    <a:pt x="740" y="54"/>
                  </a:lnTo>
                  <a:lnTo>
                    <a:pt x="740" y="52"/>
                  </a:lnTo>
                  <a:lnTo>
                    <a:pt x="740" y="47"/>
                  </a:lnTo>
                  <a:lnTo>
                    <a:pt x="746" y="42"/>
                  </a:lnTo>
                  <a:lnTo>
                    <a:pt x="748" y="43"/>
                  </a:lnTo>
                  <a:lnTo>
                    <a:pt x="749" y="46"/>
                  </a:lnTo>
                  <a:lnTo>
                    <a:pt x="750" y="55"/>
                  </a:lnTo>
                  <a:lnTo>
                    <a:pt x="754" y="52"/>
                  </a:lnTo>
                  <a:lnTo>
                    <a:pt x="758" y="52"/>
                  </a:lnTo>
                  <a:lnTo>
                    <a:pt x="762" y="55"/>
                  </a:lnTo>
                  <a:lnTo>
                    <a:pt x="759" y="57"/>
                  </a:lnTo>
                  <a:lnTo>
                    <a:pt x="758" y="62"/>
                  </a:lnTo>
                  <a:lnTo>
                    <a:pt x="754" y="69"/>
                  </a:lnTo>
                  <a:lnTo>
                    <a:pt x="752" y="70"/>
                  </a:lnTo>
                  <a:lnTo>
                    <a:pt x="749" y="70"/>
                  </a:lnTo>
                  <a:lnTo>
                    <a:pt x="748" y="71"/>
                  </a:lnTo>
                  <a:lnTo>
                    <a:pt x="752" y="76"/>
                  </a:lnTo>
                  <a:lnTo>
                    <a:pt x="748" y="84"/>
                  </a:lnTo>
                  <a:lnTo>
                    <a:pt x="745" y="85"/>
                  </a:lnTo>
                  <a:lnTo>
                    <a:pt x="740" y="84"/>
                  </a:lnTo>
                  <a:lnTo>
                    <a:pt x="739" y="80"/>
                  </a:lnTo>
                  <a:lnTo>
                    <a:pt x="736" y="84"/>
                  </a:lnTo>
                  <a:lnTo>
                    <a:pt x="738" y="89"/>
                  </a:lnTo>
                  <a:lnTo>
                    <a:pt x="739" y="92"/>
                  </a:lnTo>
                  <a:lnTo>
                    <a:pt x="736" y="90"/>
                  </a:lnTo>
                  <a:lnTo>
                    <a:pt x="734" y="85"/>
                  </a:lnTo>
                  <a:lnTo>
                    <a:pt x="731" y="85"/>
                  </a:lnTo>
                  <a:lnTo>
                    <a:pt x="730" y="93"/>
                  </a:lnTo>
                  <a:lnTo>
                    <a:pt x="729" y="98"/>
                  </a:lnTo>
                  <a:lnTo>
                    <a:pt x="729" y="101"/>
                  </a:lnTo>
                  <a:lnTo>
                    <a:pt x="734" y="99"/>
                  </a:lnTo>
                  <a:lnTo>
                    <a:pt x="731" y="111"/>
                  </a:lnTo>
                  <a:lnTo>
                    <a:pt x="731" y="112"/>
                  </a:lnTo>
                  <a:lnTo>
                    <a:pt x="725" y="124"/>
                  </a:lnTo>
                  <a:lnTo>
                    <a:pt x="724" y="131"/>
                  </a:lnTo>
                  <a:lnTo>
                    <a:pt x="722" y="133"/>
                  </a:lnTo>
                  <a:lnTo>
                    <a:pt x="720" y="136"/>
                  </a:lnTo>
                  <a:lnTo>
                    <a:pt x="720" y="143"/>
                  </a:lnTo>
                  <a:lnTo>
                    <a:pt x="724" y="145"/>
                  </a:lnTo>
                  <a:lnTo>
                    <a:pt x="725" y="149"/>
                  </a:lnTo>
                  <a:lnTo>
                    <a:pt x="730" y="148"/>
                  </a:lnTo>
                  <a:lnTo>
                    <a:pt x="735" y="153"/>
                  </a:lnTo>
                  <a:lnTo>
                    <a:pt x="744" y="155"/>
                  </a:lnTo>
                  <a:lnTo>
                    <a:pt x="745" y="162"/>
                  </a:lnTo>
                  <a:lnTo>
                    <a:pt x="748" y="167"/>
                  </a:lnTo>
                  <a:lnTo>
                    <a:pt x="748" y="175"/>
                  </a:lnTo>
                  <a:lnTo>
                    <a:pt x="753" y="171"/>
                  </a:lnTo>
                  <a:lnTo>
                    <a:pt x="766" y="175"/>
                  </a:lnTo>
                  <a:lnTo>
                    <a:pt x="773" y="173"/>
                  </a:lnTo>
                  <a:lnTo>
                    <a:pt x="776" y="178"/>
                  </a:lnTo>
                  <a:lnTo>
                    <a:pt x="782" y="182"/>
                  </a:lnTo>
                  <a:lnTo>
                    <a:pt x="788" y="185"/>
                  </a:lnTo>
                  <a:lnTo>
                    <a:pt x="794" y="189"/>
                  </a:lnTo>
                  <a:lnTo>
                    <a:pt x="797" y="192"/>
                  </a:lnTo>
                  <a:lnTo>
                    <a:pt x="802" y="198"/>
                  </a:lnTo>
                  <a:lnTo>
                    <a:pt x="806" y="198"/>
                  </a:lnTo>
                  <a:lnTo>
                    <a:pt x="811" y="200"/>
                  </a:lnTo>
                  <a:lnTo>
                    <a:pt x="827" y="204"/>
                  </a:lnTo>
                  <a:lnTo>
                    <a:pt x="833" y="208"/>
                  </a:lnTo>
                  <a:lnTo>
                    <a:pt x="834" y="214"/>
                  </a:lnTo>
                  <a:lnTo>
                    <a:pt x="837" y="219"/>
                  </a:lnTo>
                  <a:lnTo>
                    <a:pt x="856" y="231"/>
                  </a:lnTo>
                  <a:lnTo>
                    <a:pt x="865" y="234"/>
                  </a:lnTo>
                  <a:lnTo>
                    <a:pt x="871" y="232"/>
                  </a:lnTo>
                  <a:lnTo>
                    <a:pt x="878" y="229"/>
                  </a:lnTo>
                  <a:lnTo>
                    <a:pt x="888" y="227"/>
                  </a:lnTo>
                  <a:lnTo>
                    <a:pt x="890" y="223"/>
                  </a:lnTo>
                  <a:lnTo>
                    <a:pt x="893" y="210"/>
                  </a:lnTo>
                  <a:lnTo>
                    <a:pt x="901" y="196"/>
                  </a:lnTo>
                  <a:lnTo>
                    <a:pt x="907" y="169"/>
                  </a:lnTo>
                  <a:lnTo>
                    <a:pt x="909" y="159"/>
                  </a:lnTo>
                  <a:lnTo>
                    <a:pt x="912" y="153"/>
                  </a:lnTo>
                  <a:lnTo>
                    <a:pt x="915" y="145"/>
                  </a:lnTo>
                  <a:lnTo>
                    <a:pt x="913" y="136"/>
                  </a:lnTo>
                  <a:lnTo>
                    <a:pt x="909" y="125"/>
                  </a:lnTo>
                  <a:lnTo>
                    <a:pt x="911" y="116"/>
                  </a:lnTo>
                  <a:lnTo>
                    <a:pt x="909" y="97"/>
                  </a:lnTo>
                  <a:lnTo>
                    <a:pt x="915" y="85"/>
                  </a:lnTo>
                  <a:lnTo>
                    <a:pt x="915" y="76"/>
                  </a:lnTo>
                  <a:lnTo>
                    <a:pt x="917" y="70"/>
                  </a:lnTo>
                  <a:lnTo>
                    <a:pt x="917" y="64"/>
                  </a:lnTo>
                  <a:lnTo>
                    <a:pt x="913" y="64"/>
                  </a:lnTo>
                  <a:lnTo>
                    <a:pt x="913" y="56"/>
                  </a:lnTo>
                  <a:lnTo>
                    <a:pt x="916" y="46"/>
                  </a:lnTo>
                  <a:lnTo>
                    <a:pt x="922" y="43"/>
                  </a:lnTo>
                  <a:lnTo>
                    <a:pt x="925" y="38"/>
                  </a:lnTo>
                  <a:lnTo>
                    <a:pt x="927" y="27"/>
                  </a:lnTo>
                  <a:lnTo>
                    <a:pt x="935" y="18"/>
                  </a:lnTo>
                  <a:lnTo>
                    <a:pt x="935" y="10"/>
                  </a:lnTo>
                  <a:lnTo>
                    <a:pt x="935" y="9"/>
                  </a:lnTo>
                  <a:lnTo>
                    <a:pt x="937" y="8"/>
                  </a:lnTo>
                  <a:lnTo>
                    <a:pt x="940" y="6"/>
                  </a:lnTo>
                  <a:lnTo>
                    <a:pt x="945" y="4"/>
                  </a:lnTo>
                  <a:lnTo>
                    <a:pt x="948" y="0"/>
                  </a:lnTo>
                  <a:lnTo>
                    <a:pt x="950" y="3"/>
                  </a:lnTo>
                  <a:lnTo>
                    <a:pt x="950" y="5"/>
                  </a:lnTo>
                  <a:lnTo>
                    <a:pt x="951" y="10"/>
                  </a:lnTo>
                  <a:lnTo>
                    <a:pt x="950" y="10"/>
                  </a:lnTo>
                  <a:lnTo>
                    <a:pt x="950" y="11"/>
                  </a:lnTo>
                  <a:lnTo>
                    <a:pt x="951" y="19"/>
                  </a:lnTo>
                  <a:lnTo>
                    <a:pt x="953" y="34"/>
                  </a:lnTo>
                  <a:lnTo>
                    <a:pt x="954" y="41"/>
                  </a:lnTo>
                  <a:lnTo>
                    <a:pt x="960" y="41"/>
                  </a:lnTo>
                  <a:lnTo>
                    <a:pt x="962" y="45"/>
                  </a:lnTo>
                  <a:lnTo>
                    <a:pt x="960" y="52"/>
                  </a:lnTo>
                  <a:lnTo>
                    <a:pt x="964" y="56"/>
                  </a:lnTo>
                  <a:lnTo>
                    <a:pt x="967" y="61"/>
                  </a:lnTo>
                  <a:lnTo>
                    <a:pt x="969" y="64"/>
                  </a:lnTo>
                  <a:lnTo>
                    <a:pt x="969" y="71"/>
                  </a:lnTo>
                  <a:lnTo>
                    <a:pt x="973" y="74"/>
                  </a:lnTo>
                  <a:lnTo>
                    <a:pt x="974" y="83"/>
                  </a:lnTo>
                  <a:lnTo>
                    <a:pt x="977" y="89"/>
                  </a:lnTo>
                  <a:lnTo>
                    <a:pt x="977" y="102"/>
                  </a:lnTo>
                  <a:lnTo>
                    <a:pt x="978" y="106"/>
                  </a:lnTo>
                  <a:lnTo>
                    <a:pt x="979" y="112"/>
                  </a:lnTo>
                  <a:lnTo>
                    <a:pt x="982" y="119"/>
                  </a:lnTo>
                  <a:lnTo>
                    <a:pt x="986" y="122"/>
                  </a:lnTo>
                  <a:lnTo>
                    <a:pt x="992" y="125"/>
                  </a:lnTo>
                  <a:lnTo>
                    <a:pt x="999" y="119"/>
                  </a:lnTo>
                  <a:lnTo>
                    <a:pt x="1005" y="117"/>
                  </a:lnTo>
                  <a:lnTo>
                    <a:pt x="1009" y="117"/>
                  </a:lnTo>
                  <a:lnTo>
                    <a:pt x="1013" y="127"/>
                  </a:lnTo>
                  <a:lnTo>
                    <a:pt x="1019" y="130"/>
                  </a:lnTo>
                  <a:lnTo>
                    <a:pt x="1024" y="135"/>
                  </a:lnTo>
                  <a:lnTo>
                    <a:pt x="1028" y="138"/>
                  </a:lnTo>
                  <a:lnTo>
                    <a:pt x="1033" y="143"/>
                  </a:lnTo>
                  <a:lnTo>
                    <a:pt x="1032" y="148"/>
                  </a:lnTo>
                  <a:lnTo>
                    <a:pt x="1034" y="152"/>
                  </a:lnTo>
                  <a:lnTo>
                    <a:pt x="1033" y="163"/>
                  </a:lnTo>
                  <a:lnTo>
                    <a:pt x="1034" y="168"/>
                  </a:lnTo>
                  <a:lnTo>
                    <a:pt x="1035" y="173"/>
                  </a:lnTo>
                  <a:lnTo>
                    <a:pt x="1038" y="178"/>
                  </a:lnTo>
                  <a:lnTo>
                    <a:pt x="1038" y="189"/>
                  </a:lnTo>
                  <a:lnTo>
                    <a:pt x="1039" y="195"/>
                  </a:lnTo>
                  <a:lnTo>
                    <a:pt x="1047" y="205"/>
                  </a:lnTo>
                  <a:lnTo>
                    <a:pt x="1052" y="205"/>
                  </a:lnTo>
                  <a:lnTo>
                    <a:pt x="1053" y="213"/>
                  </a:lnTo>
                  <a:lnTo>
                    <a:pt x="1057" y="224"/>
                  </a:lnTo>
                  <a:lnTo>
                    <a:pt x="1058" y="232"/>
                  </a:lnTo>
                  <a:lnTo>
                    <a:pt x="1060" y="241"/>
                  </a:lnTo>
                  <a:lnTo>
                    <a:pt x="1058" y="245"/>
                  </a:lnTo>
                  <a:lnTo>
                    <a:pt x="1058" y="251"/>
                  </a:lnTo>
                  <a:lnTo>
                    <a:pt x="1060" y="257"/>
                  </a:lnTo>
                  <a:lnTo>
                    <a:pt x="1063" y="261"/>
                  </a:lnTo>
                  <a:lnTo>
                    <a:pt x="1066" y="261"/>
                  </a:lnTo>
                  <a:lnTo>
                    <a:pt x="1065" y="264"/>
                  </a:lnTo>
                  <a:lnTo>
                    <a:pt x="1067" y="263"/>
                  </a:lnTo>
                  <a:lnTo>
                    <a:pt x="1067" y="264"/>
                  </a:lnTo>
                  <a:lnTo>
                    <a:pt x="1066" y="266"/>
                  </a:lnTo>
                  <a:lnTo>
                    <a:pt x="1066" y="268"/>
                  </a:lnTo>
                  <a:lnTo>
                    <a:pt x="1066" y="271"/>
                  </a:lnTo>
                  <a:lnTo>
                    <a:pt x="1069" y="277"/>
                  </a:lnTo>
                  <a:lnTo>
                    <a:pt x="1076" y="279"/>
                  </a:lnTo>
                  <a:lnTo>
                    <a:pt x="1079" y="283"/>
                  </a:lnTo>
                  <a:lnTo>
                    <a:pt x="1085" y="285"/>
                  </a:lnTo>
                  <a:lnTo>
                    <a:pt x="1097" y="288"/>
                  </a:lnTo>
                  <a:lnTo>
                    <a:pt x="1099" y="288"/>
                  </a:lnTo>
                  <a:lnTo>
                    <a:pt x="1102" y="285"/>
                  </a:lnTo>
                  <a:lnTo>
                    <a:pt x="1104" y="296"/>
                  </a:lnTo>
                  <a:lnTo>
                    <a:pt x="1106" y="301"/>
                  </a:lnTo>
                  <a:lnTo>
                    <a:pt x="1109" y="303"/>
                  </a:lnTo>
                  <a:lnTo>
                    <a:pt x="1114" y="301"/>
                  </a:lnTo>
                  <a:lnTo>
                    <a:pt x="1120" y="305"/>
                  </a:lnTo>
                  <a:lnTo>
                    <a:pt x="1125" y="306"/>
                  </a:lnTo>
                  <a:lnTo>
                    <a:pt x="1128" y="311"/>
                  </a:lnTo>
                  <a:lnTo>
                    <a:pt x="1131" y="314"/>
                  </a:lnTo>
                  <a:lnTo>
                    <a:pt x="1135" y="311"/>
                  </a:lnTo>
                  <a:lnTo>
                    <a:pt x="1137" y="314"/>
                  </a:lnTo>
                  <a:lnTo>
                    <a:pt x="1145" y="319"/>
                  </a:lnTo>
                  <a:lnTo>
                    <a:pt x="1148" y="321"/>
                  </a:lnTo>
                  <a:lnTo>
                    <a:pt x="1149" y="328"/>
                  </a:lnTo>
                  <a:lnTo>
                    <a:pt x="1145" y="326"/>
                  </a:lnTo>
                  <a:lnTo>
                    <a:pt x="1144" y="334"/>
                  </a:lnTo>
                  <a:lnTo>
                    <a:pt x="1148" y="336"/>
                  </a:lnTo>
                  <a:lnTo>
                    <a:pt x="1153" y="338"/>
                  </a:lnTo>
                  <a:lnTo>
                    <a:pt x="1155" y="340"/>
                  </a:lnTo>
                  <a:lnTo>
                    <a:pt x="1159" y="347"/>
                  </a:lnTo>
                  <a:lnTo>
                    <a:pt x="1160" y="352"/>
                  </a:lnTo>
                  <a:lnTo>
                    <a:pt x="1162" y="356"/>
                  </a:lnTo>
                  <a:lnTo>
                    <a:pt x="1163" y="359"/>
                  </a:lnTo>
                  <a:lnTo>
                    <a:pt x="1167" y="359"/>
                  </a:lnTo>
                  <a:lnTo>
                    <a:pt x="1168" y="365"/>
                  </a:lnTo>
                  <a:lnTo>
                    <a:pt x="1168" y="380"/>
                  </a:lnTo>
                  <a:lnTo>
                    <a:pt x="1170" y="382"/>
                  </a:lnTo>
                  <a:lnTo>
                    <a:pt x="1170" y="387"/>
                  </a:lnTo>
                  <a:lnTo>
                    <a:pt x="1173" y="390"/>
                  </a:lnTo>
                  <a:lnTo>
                    <a:pt x="1174" y="395"/>
                  </a:lnTo>
                  <a:lnTo>
                    <a:pt x="1177" y="395"/>
                  </a:lnTo>
                  <a:lnTo>
                    <a:pt x="1178" y="394"/>
                  </a:lnTo>
                  <a:lnTo>
                    <a:pt x="1182" y="394"/>
                  </a:lnTo>
                  <a:lnTo>
                    <a:pt x="1182" y="385"/>
                  </a:lnTo>
                  <a:lnTo>
                    <a:pt x="1186" y="382"/>
                  </a:lnTo>
                  <a:lnTo>
                    <a:pt x="1187" y="387"/>
                  </a:lnTo>
                  <a:lnTo>
                    <a:pt x="1191" y="390"/>
                  </a:lnTo>
                  <a:lnTo>
                    <a:pt x="1197" y="394"/>
                  </a:lnTo>
                  <a:lnTo>
                    <a:pt x="1202" y="398"/>
                  </a:lnTo>
                  <a:lnTo>
                    <a:pt x="1204" y="389"/>
                  </a:lnTo>
                  <a:lnTo>
                    <a:pt x="1206" y="391"/>
                  </a:lnTo>
                  <a:lnTo>
                    <a:pt x="1206" y="395"/>
                  </a:lnTo>
                  <a:lnTo>
                    <a:pt x="1207" y="396"/>
                  </a:lnTo>
                  <a:lnTo>
                    <a:pt x="1210" y="405"/>
                  </a:lnTo>
                  <a:lnTo>
                    <a:pt x="1210" y="423"/>
                  </a:lnTo>
                  <a:lnTo>
                    <a:pt x="1212" y="431"/>
                  </a:lnTo>
                  <a:lnTo>
                    <a:pt x="1216" y="435"/>
                  </a:lnTo>
                  <a:lnTo>
                    <a:pt x="1220" y="440"/>
                  </a:lnTo>
                  <a:lnTo>
                    <a:pt x="1229" y="447"/>
                  </a:lnTo>
                  <a:lnTo>
                    <a:pt x="1237" y="447"/>
                  </a:lnTo>
                  <a:lnTo>
                    <a:pt x="1240" y="450"/>
                  </a:lnTo>
                  <a:lnTo>
                    <a:pt x="1244" y="455"/>
                  </a:lnTo>
                  <a:lnTo>
                    <a:pt x="1248" y="461"/>
                  </a:lnTo>
                  <a:lnTo>
                    <a:pt x="1249" y="465"/>
                  </a:lnTo>
                  <a:lnTo>
                    <a:pt x="1254" y="470"/>
                  </a:lnTo>
                  <a:lnTo>
                    <a:pt x="1260" y="472"/>
                  </a:lnTo>
                  <a:lnTo>
                    <a:pt x="1260" y="474"/>
                  </a:lnTo>
                  <a:lnTo>
                    <a:pt x="1267" y="484"/>
                  </a:lnTo>
                  <a:lnTo>
                    <a:pt x="1267" y="488"/>
                  </a:lnTo>
                  <a:lnTo>
                    <a:pt x="1274" y="491"/>
                  </a:lnTo>
                  <a:lnTo>
                    <a:pt x="1275" y="496"/>
                  </a:lnTo>
                  <a:lnTo>
                    <a:pt x="1276" y="507"/>
                  </a:lnTo>
                  <a:lnTo>
                    <a:pt x="1280" y="512"/>
                  </a:lnTo>
                  <a:lnTo>
                    <a:pt x="1281" y="515"/>
                  </a:lnTo>
                  <a:lnTo>
                    <a:pt x="1284" y="511"/>
                  </a:lnTo>
                  <a:lnTo>
                    <a:pt x="1284" y="520"/>
                  </a:lnTo>
                  <a:lnTo>
                    <a:pt x="1282" y="529"/>
                  </a:lnTo>
                  <a:lnTo>
                    <a:pt x="1284" y="535"/>
                  </a:lnTo>
                  <a:lnTo>
                    <a:pt x="1285" y="552"/>
                  </a:lnTo>
                  <a:lnTo>
                    <a:pt x="1288" y="557"/>
                  </a:lnTo>
                  <a:lnTo>
                    <a:pt x="1285" y="556"/>
                  </a:lnTo>
                  <a:lnTo>
                    <a:pt x="1284" y="560"/>
                  </a:lnTo>
                  <a:lnTo>
                    <a:pt x="1285" y="562"/>
                  </a:lnTo>
                  <a:lnTo>
                    <a:pt x="1285" y="566"/>
                  </a:lnTo>
                  <a:lnTo>
                    <a:pt x="1288" y="568"/>
                  </a:lnTo>
                  <a:lnTo>
                    <a:pt x="1289" y="575"/>
                  </a:lnTo>
                  <a:lnTo>
                    <a:pt x="1293" y="585"/>
                  </a:lnTo>
                  <a:lnTo>
                    <a:pt x="1299" y="602"/>
                  </a:lnTo>
                  <a:lnTo>
                    <a:pt x="1299" y="617"/>
                  </a:lnTo>
                  <a:lnTo>
                    <a:pt x="1298" y="626"/>
                  </a:lnTo>
                  <a:lnTo>
                    <a:pt x="1295" y="631"/>
                  </a:lnTo>
                  <a:lnTo>
                    <a:pt x="1293" y="641"/>
                  </a:lnTo>
                  <a:lnTo>
                    <a:pt x="1291" y="653"/>
                  </a:lnTo>
                  <a:lnTo>
                    <a:pt x="1288" y="670"/>
                  </a:lnTo>
                  <a:lnTo>
                    <a:pt x="1288" y="673"/>
                  </a:lnTo>
                  <a:lnTo>
                    <a:pt x="1282" y="684"/>
                  </a:lnTo>
                  <a:lnTo>
                    <a:pt x="1281" y="695"/>
                  </a:lnTo>
                  <a:lnTo>
                    <a:pt x="1282" y="706"/>
                  </a:lnTo>
                  <a:lnTo>
                    <a:pt x="1281" y="710"/>
                  </a:lnTo>
                  <a:lnTo>
                    <a:pt x="1281" y="712"/>
                  </a:lnTo>
                  <a:lnTo>
                    <a:pt x="1272" y="735"/>
                  </a:lnTo>
                  <a:lnTo>
                    <a:pt x="1270" y="739"/>
                  </a:lnTo>
                  <a:lnTo>
                    <a:pt x="1267" y="744"/>
                  </a:lnTo>
                  <a:lnTo>
                    <a:pt x="1263" y="748"/>
                  </a:lnTo>
                  <a:lnTo>
                    <a:pt x="1263" y="752"/>
                  </a:lnTo>
                  <a:lnTo>
                    <a:pt x="1265" y="755"/>
                  </a:lnTo>
                  <a:lnTo>
                    <a:pt x="1262" y="758"/>
                  </a:lnTo>
                  <a:lnTo>
                    <a:pt x="1256" y="765"/>
                  </a:lnTo>
                  <a:lnTo>
                    <a:pt x="1252" y="765"/>
                  </a:lnTo>
                  <a:lnTo>
                    <a:pt x="1251" y="767"/>
                  </a:lnTo>
                  <a:lnTo>
                    <a:pt x="1254" y="769"/>
                  </a:lnTo>
                  <a:lnTo>
                    <a:pt x="1248" y="770"/>
                  </a:lnTo>
                  <a:lnTo>
                    <a:pt x="1244" y="772"/>
                  </a:lnTo>
                  <a:lnTo>
                    <a:pt x="1242" y="777"/>
                  </a:lnTo>
                  <a:lnTo>
                    <a:pt x="1238" y="783"/>
                  </a:lnTo>
                  <a:lnTo>
                    <a:pt x="1235" y="791"/>
                  </a:lnTo>
                  <a:lnTo>
                    <a:pt x="1230" y="798"/>
                  </a:lnTo>
                  <a:lnTo>
                    <a:pt x="1226" y="798"/>
                  </a:lnTo>
                  <a:lnTo>
                    <a:pt x="1225" y="799"/>
                  </a:lnTo>
                  <a:lnTo>
                    <a:pt x="1224" y="802"/>
                  </a:lnTo>
                  <a:lnTo>
                    <a:pt x="1228" y="803"/>
                  </a:lnTo>
                  <a:lnTo>
                    <a:pt x="1228" y="811"/>
                  </a:lnTo>
                  <a:lnTo>
                    <a:pt x="1225" y="817"/>
                  </a:lnTo>
                  <a:lnTo>
                    <a:pt x="1224" y="817"/>
                  </a:lnTo>
                  <a:lnTo>
                    <a:pt x="1223" y="823"/>
                  </a:lnTo>
                  <a:lnTo>
                    <a:pt x="1218" y="830"/>
                  </a:lnTo>
                  <a:lnTo>
                    <a:pt x="1210" y="856"/>
                  </a:lnTo>
                  <a:lnTo>
                    <a:pt x="1210" y="863"/>
                  </a:lnTo>
                  <a:lnTo>
                    <a:pt x="1205" y="859"/>
                  </a:lnTo>
                  <a:lnTo>
                    <a:pt x="1201" y="871"/>
                  </a:lnTo>
                  <a:lnTo>
                    <a:pt x="1197" y="874"/>
                  </a:lnTo>
                  <a:lnTo>
                    <a:pt x="1196" y="879"/>
                  </a:lnTo>
                  <a:lnTo>
                    <a:pt x="1193" y="881"/>
                  </a:lnTo>
                  <a:lnTo>
                    <a:pt x="1192" y="885"/>
                  </a:lnTo>
                  <a:lnTo>
                    <a:pt x="1191" y="893"/>
                  </a:lnTo>
                  <a:lnTo>
                    <a:pt x="1190" y="904"/>
                  </a:lnTo>
                  <a:lnTo>
                    <a:pt x="1191" y="909"/>
                  </a:lnTo>
                  <a:lnTo>
                    <a:pt x="1190" y="910"/>
                  </a:lnTo>
                  <a:lnTo>
                    <a:pt x="1190" y="918"/>
                  </a:lnTo>
                  <a:lnTo>
                    <a:pt x="1184" y="927"/>
                  </a:lnTo>
                  <a:lnTo>
                    <a:pt x="1183" y="932"/>
                  </a:lnTo>
                  <a:lnTo>
                    <a:pt x="1184" y="936"/>
                  </a:lnTo>
                  <a:lnTo>
                    <a:pt x="1186" y="941"/>
                  </a:lnTo>
                  <a:lnTo>
                    <a:pt x="1186" y="947"/>
                  </a:lnTo>
                  <a:lnTo>
                    <a:pt x="1184" y="952"/>
                  </a:lnTo>
                  <a:lnTo>
                    <a:pt x="1183" y="956"/>
                  </a:lnTo>
                  <a:lnTo>
                    <a:pt x="1179" y="953"/>
                  </a:lnTo>
                  <a:lnTo>
                    <a:pt x="1177" y="955"/>
                  </a:lnTo>
                  <a:lnTo>
                    <a:pt x="1176" y="962"/>
                  </a:lnTo>
                  <a:lnTo>
                    <a:pt x="1164" y="965"/>
                  </a:lnTo>
                  <a:lnTo>
                    <a:pt x="1132" y="966"/>
                  </a:lnTo>
                  <a:lnTo>
                    <a:pt x="1125" y="969"/>
                  </a:lnTo>
                  <a:lnTo>
                    <a:pt x="1112" y="975"/>
                  </a:lnTo>
                  <a:lnTo>
                    <a:pt x="1107" y="980"/>
                  </a:lnTo>
                  <a:lnTo>
                    <a:pt x="1099" y="985"/>
                  </a:lnTo>
                  <a:lnTo>
                    <a:pt x="1094" y="990"/>
                  </a:lnTo>
                  <a:lnTo>
                    <a:pt x="1093" y="993"/>
                  </a:lnTo>
                  <a:lnTo>
                    <a:pt x="1086" y="998"/>
                  </a:lnTo>
                  <a:lnTo>
                    <a:pt x="1083" y="1002"/>
                  </a:lnTo>
                  <a:lnTo>
                    <a:pt x="1080" y="999"/>
                  </a:lnTo>
                  <a:lnTo>
                    <a:pt x="1072" y="1002"/>
                  </a:lnTo>
                  <a:lnTo>
                    <a:pt x="1069" y="1001"/>
                  </a:lnTo>
                  <a:lnTo>
                    <a:pt x="1066" y="1002"/>
                  </a:lnTo>
                  <a:lnTo>
                    <a:pt x="1065" y="1007"/>
                  </a:lnTo>
                  <a:lnTo>
                    <a:pt x="1067" y="1009"/>
                  </a:lnTo>
                  <a:lnTo>
                    <a:pt x="1070" y="1007"/>
                  </a:lnTo>
                  <a:lnTo>
                    <a:pt x="1074" y="1003"/>
                  </a:lnTo>
                  <a:lnTo>
                    <a:pt x="1076" y="1003"/>
                  </a:lnTo>
                  <a:lnTo>
                    <a:pt x="1074" y="1009"/>
                  </a:lnTo>
                  <a:lnTo>
                    <a:pt x="1072" y="1016"/>
                  </a:lnTo>
                  <a:lnTo>
                    <a:pt x="1070" y="1020"/>
                  </a:lnTo>
                  <a:lnTo>
                    <a:pt x="1062" y="1008"/>
                  </a:lnTo>
                  <a:lnTo>
                    <a:pt x="1060" y="1008"/>
                  </a:lnTo>
                  <a:lnTo>
                    <a:pt x="1055" y="1007"/>
                  </a:lnTo>
                  <a:lnTo>
                    <a:pt x="1052" y="1001"/>
                  </a:lnTo>
                  <a:lnTo>
                    <a:pt x="1046" y="1001"/>
                  </a:lnTo>
                  <a:lnTo>
                    <a:pt x="1041" y="995"/>
                  </a:lnTo>
                  <a:lnTo>
                    <a:pt x="1041" y="993"/>
                  </a:lnTo>
                  <a:lnTo>
                    <a:pt x="1042" y="986"/>
                  </a:lnTo>
                  <a:lnTo>
                    <a:pt x="1038" y="983"/>
                  </a:lnTo>
                  <a:lnTo>
                    <a:pt x="1032" y="988"/>
                  </a:lnTo>
                  <a:lnTo>
                    <a:pt x="1025" y="990"/>
                  </a:lnTo>
                  <a:lnTo>
                    <a:pt x="1019" y="988"/>
                  </a:lnTo>
                  <a:lnTo>
                    <a:pt x="1016" y="984"/>
                  </a:lnTo>
                  <a:lnTo>
                    <a:pt x="1024" y="984"/>
                  </a:lnTo>
                  <a:lnTo>
                    <a:pt x="1025" y="978"/>
                  </a:lnTo>
                  <a:lnTo>
                    <a:pt x="1025" y="970"/>
                  </a:lnTo>
                  <a:lnTo>
                    <a:pt x="1020" y="967"/>
                  </a:lnTo>
                  <a:lnTo>
                    <a:pt x="1010" y="975"/>
                  </a:lnTo>
                  <a:lnTo>
                    <a:pt x="1005" y="975"/>
                  </a:lnTo>
                  <a:lnTo>
                    <a:pt x="1013" y="980"/>
                  </a:lnTo>
                  <a:lnTo>
                    <a:pt x="1013" y="981"/>
                  </a:lnTo>
                  <a:lnTo>
                    <a:pt x="1007" y="983"/>
                  </a:lnTo>
                  <a:lnTo>
                    <a:pt x="1001" y="985"/>
                  </a:lnTo>
                  <a:lnTo>
                    <a:pt x="996" y="990"/>
                  </a:lnTo>
                  <a:lnTo>
                    <a:pt x="990" y="999"/>
                  </a:lnTo>
                  <a:lnTo>
                    <a:pt x="979" y="1004"/>
                  </a:lnTo>
                  <a:lnTo>
                    <a:pt x="972" y="1007"/>
                  </a:lnTo>
                  <a:lnTo>
                    <a:pt x="969" y="1003"/>
                  </a:lnTo>
                  <a:lnTo>
                    <a:pt x="958" y="998"/>
                  </a:lnTo>
                  <a:lnTo>
                    <a:pt x="946" y="990"/>
                  </a:lnTo>
                  <a:lnTo>
                    <a:pt x="941" y="989"/>
                  </a:lnTo>
                  <a:lnTo>
                    <a:pt x="934" y="988"/>
                  </a:lnTo>
                  <a:lnTo>
                    <a:pt x="921" y="983"/>
                  </a:lnTo>
                  <a:lnTo>
                    <a:pt x="916" y="984"/>
                  </a:lnTo>
                  <a:lnTo>
                    <a:pt x="911" y="988"/>
                  </a:lnTo>
                  <a:lnTo>
                    <a:pt x="907" y="981"/>
                  </a:lnTo>
                  <a:lnTo>
                    <a:pt x="895" y="975"/>
                  </a:lnTo>
                  <a:lnTo>
                    <a:pt x="885" y="974"/>
                  </a:lnTo>
                  <a:lnTo>
                    <a:pt x="876" y="969"/>
                  </a:lnTo>
                  <a:lnTo>
                    <a:pt x="871" y="962"/>
                  </a:lnTo>
                  <a:lnTo>
                    <a:pt x="867" y="955"/>
                  </a:lnTo>
                  <a:lnTo>
                    <a:pt x="861" y="951"/>
                  </a:lnTo>
                  <a:lnTo>
                    <a:pt x="855" y="933"/>
                  </a:lnTo>
                  <a:lnTo>
                    <a:pt x="853" y="929"/>
                  </a:lnTo>
                  <a:lnTo>
                    <a:pt x="856" y="923"/>
                  </a:lnTo>
                  <a:lnTo>
                    <a:pt x="857" y="915"/>
                  </a:lnTo>
                  <a:lnTo>
                    <a:pt x="851" y="899"/>
                  </a:lnTo>
                  <a:lnTo>
                    <a:pt x="838" y="881"/>
                  </a:lnTo>
                  <a:lnTo>
                    <a:pt x="842" y="871"/>
                  </a:lnTo>
                  <a:lnTo>
                    <a:pt x="841" y="869"/>
                  </a:lnTo>
                  <a:lnTo>
                    <a:pt x="833" y="871"/>
                  </a:lnTo>
                  <a:lnTo>
                    <a:pt x="824" y="874"/>
                  </a:lnTo>
                  <a:lnTo>
                    <a:pt x="814" y="879"/>
                  </a:lnTo>
                  <a:lnTo>
                    <a:pt x="808" y="879"/>
                  </a:lnTo>
                  <a:lnTo>
                    <a:pt x="804" y="878"/>
                  </a:lnTo>
                  <a:lnTo>
                    <a:pt x="808" y="872"/>
                  </a:lnTo>
                  <a:lnTo>
                    <a:pt x="813" y="863"/>
                  </a:lnTo>
                  <a:lnTo>
                    <a:pt x="815" y="853"/>
                  </a:lnTo>
                  <a:lnTo>
                    <a:pt x="814" y="844"/>
                  </a:lnTo>
                  <a:lnTo>
                    <a:pt x="811" y="834"/>
                  </a:lnTo>
                  <a:lnTo>
                    <a:pt x="806" y="826"/>
                  </a:lnTo>
                  <a:lnTo>
                    <a:pt x="801" y="823"/>
                  </a:lnTo>
                  <a:lnTo>
                    <a:pt x="795" y="836"/>
                  </a:lnTo>
                  <a:lnTo>
                    <a:pt x="794" y="844"/>
                  </a:lnTo>
                  <a:lnTo>
                    <a:pt x="792" y="851"/>
                  </a:lnTo>
                  <a:lnTo>
                    <a:pt x="791" y="858"/>
                  </a:lnTo>
                  <a:lnTo>
                    <a:pt x="790" y="859"/>
                  </a:lnTo>
                  <a:lnTo>
                    <a:pt x="785" y="858"/>
                  </a:lnTo>
                  <a:lnTo>
                    <a:pt x="778" y="862"/>
                  </a:lnTo>
                  <a:lnTo>
                    <a:pt x="772" y="862"/>
                  </a:lnTo>
                  <a:lnTo>
                    <a:pt x="766" y="865"/>
                  </a:lnTo>
                  <a:lnTo>
                    <a:pt x="762" y="862"/>
                  </a:lnTo>
                  <a:lnTo>
                    <a:pt x="764" y="850"/>
                  </a:lnTo>
                  <a:lnTo>
                    <a:pt x="773" y="851"/>
                  </a:lnTo>
                  <a:lnTo>
                    <a:pt x="780" y="848"/>
                  </a:lnTo>
                  <a:lnTo>
                    <a:pt x="781" y="839"/>
                  </a:lnTo>
                  <a:lnTo>
                    <a:pt x="782" y="832"/>
                  </a:lnTo>
                  <a:lnTo>
                    <a:pt x="781" y="831"/>
                  </a:lnTo>
                  <a:lnTo>
                    <a:pt x="781" y="830"/>
                  </a:lnTo>
                  <a:lnTo>
                    <a:pt x="781" y="826"/>
                  </a:lnTo>
                  <a:lnTo>
                    <a:pt x="781" y="821"/>
                  </a:lnTo>
                  <a:lnTo>
                    <a:pt x="785" y="813"/>
                  </a:lnTo>
                  <a:lnTo>
                    <a:pt x="788" y="804"/>
                  </a:lnTo>
                  <a:lnTo>
                    <a:pt x="792" y="802"/>
                  </a:lnTo>
                  <a:lnTo>
                    <a:pt x="795" y="795"/>
                  </a:lnTo>
                  <a:lnTo>
                    <a:pt x="795" y="781"/>
                  </a:lnTo>
                  <a:lnTo>
                    <a:pt x="799" y="783"/>
                  </a:lnTo>
                  <a:lnTo>
                    <a:pt x="797" y="777"/>
                  </a:lnTo>
                  <a:lnTo>
                    <a:pt x="796" y="774"/>
                  </a:lnTo>
                  <a:lnTo>
                    <a:pt x="796" y="767"/>
                  </a:lnTo>
                  <a:lnTo>
                    <a:pt x="794" y="766"/>
                  </a:lnTo>
                  <a:lnTo>
                    <a:pt x="794" y="760"/>
                  </a:lnTo>
                  <a:lnTo>
                    <a:pt x="791" y="757"/>
                  </a:lnTo>
                  <a:lnTo>
                    <a:pt x="790" y="762"/>
                  </a:lnTo>
                  <a:lnTo>
                    <a:pt x="790" y="774"/>
                  </a:lnTo>
                  <a:lnTo>
                    <a:pt x="786" y="775"/>
                  </a:lnTo>
                  <a:lnTo>
                    <a:pt x="782" y="781"/>
                  </a:lnTo>
                  <a:lnTo>
                    <a:pt x="780" y="788"/>
                  </a:lnTo>
                  <a:lnTo>
                    <a:pt x="776" y="795"/>
                  </a:lnTo>
                  <a:lnTo>
                    <a:pt x="774" y="799"/>
                  </a:lnTo>
                  <a:lnTo>
                    <a:pt x="772" y="803"/>
                  </a:lnTo>
                  <a:lnTo>
                    <a:pt x="766" y="803"/>
                  </a:lnTo>
                  <a:lnTo>
                    <a:pt x="763" y="804"/>
                  </a:lnTo>
                  <a:lnTo>
                    <a:pt x="762" y="808"/>
                  </a:lnTo>
                  <a:lnTo>
                    <a:pt x="754" y="812"/>
                  </a:lnTo>
                  <a:lnTo>
                    <a:pt x="752" y="814"/>
                  </a:lnTo>
                  <a:lnTo>
                    <a:pt x="748" y="817"/>
                  </a:lnTo>
                  <a:lnTo>
                    <a:pt x="744" y="826"/>
                  </a:lnTo>
                  <a:lnTo>
                    <a:pt x="738" y="832"/>
                  </a:lnTo>
                  <a:lnTo>
                    <a:pt x="732" y="837"/>
                  </a:lnTo>
                  <a:lnTo>
                    <a:pt x="730" y="845"/>
                  </a:lnTo>
                  <a:lnTo>
                    <a:pt x="732" y="844"/>
                  </a:lnTo>
                  <a:lnTo>
                    <a:pt x="732" y="854"/>
                  </a:lnTo>
                  <a:lnTo>
                    <a:pt x="730" y="851"/>
                  </a:lnTo>
                  <a:lnTo>
                    <a:pt x="726" y="853"/>
                  </a:lnTo>
                  <a:lnTo>
                    <a:pt x="720" y="845"/>
                  </a:lnTo>
                  <a:lnTo>
                    <a:pt x="715" y="842"/>
                  </a:lnTo>
                  <a:lnTo>
                    <a:pt x="711" y="839"/>
                  </a:lnTo>
                  <a:lnTo>
                    <a:pt x="706" y="837"/>
                  </a:lnTo>
                  <a:lnTo>
                    <a:pt x="706" y="832"/>
                  </a:lnTo>
                  <a:lnTo>
                    <a:pt x="715" y="839"/>
                  </a:lnTo>
                  <a:lnTo>
                    <a:pt x="716" y="834"/>
                  </a:lnTo>
                  <a:lnTo>
                    <a:pt x="715" y="825"/>
                  </a:lnTo>
                  <a:lnTo>
                    <a:pt x="711" y="821"/>
                  </a:lnTo>
                  <a:lnTo>
                    <a:pt x="710" y="813"/>
                  </a:lnTo>
                  <a:lnTo>
                    <a:pt x="706" y="806"/>
                  </a:lnTo>
                  <a:lnTo>
                    <a:pt x="701" y="802"/>
                  </a:lnTo>
                  <a:lnTo>
                    <a:pt x="697" y="791"/>
                  </a:lnTo>
                  <a:lnTo>
                    <a:pt x="696" y="789"/>
                  </a:lnTo>
                  <a:lnTo>
                    <a:pt x="693" y="784"/>
                  </a:lnTo>
                  <a:lnTo>
                    <a:pt x="689" y="785"/>
                  </a:lnTo>
                  <a:lnTo>
                    <a:pt x="683" y="781"/>
                  </a:lnTo>
                  <a:lnTo>
                    <a:pt x="678" y="779"/>
                  </a:lnTo>
                  <a:lnTo>
                    <a:pt x="673" y="772"/>
                  </a:lnTo>
                  <a:lnTo>
                    <a:pt x="673" y="767"/>
                  </a:lnTo>
                  <a:lnTo>
                    <a:pt x="676" y="767"/>
                  </a:lnTo>
                  <a:lnTo>
                    <a:pt x="678" y="758"/>
                  </a:lnTo>
                  <a:lnTo>
                    <a:pt x="665" y="756"/>
                  </a:lnTo>
                  <a:lnTo>
                    <a:pt x="652" y="743"/>
                  </a:lnTo>
                  <a:lnTo>
                    <a:pt x="648" y="742"/>
                  </a:lnTo>
                  <a:lnTo>
                    <a:pt x="650" y="746"/>
                  </a:lnTo>
                  <a:lnTo>
                    <a:pt x="645" y="746"/>
                  </a:lnTo>
                  <a:lnTo>
                    <a:pt x="638" y="742"/>
                  </a:lnTo>
                  <a:lnTo>
                    <a:pt x="626" y="735"/>
                  </a:lnTo>
                  <a:lnTo>
                    <a:pt x="623" y="737"/>
                  </a:lnTo>
                  <a:lnTo>
                    <a:pt x="618" y="739"/>
                  </a:lnTo>
                  <a:lnTo>
                    <a:pt x="617" y="739"/>
                  </a:lnTo>
                  <a:lnTo>
                    <a:pt x="613" y="737"/>
                  </a:lnTo>
                  <a:lnTo>
                    <a:pt x="596" y="723"/>
                  </a:lnTo>
                  <a:lnTo>
                    <a:pt x="589" y="721"/>
                  </a:lnTo>
                  <a:lnTo>
                    <a:pt x="582" y="720"/>
                  </a:lnTo>
                  <a:lnTo>
                    <a:pt x="571" y="720"/>
                  </a:lnTo>
                  <a:lnTo>
                    <a:pt x="550" y="723"/>
                  </a:lnTo>
                  <a:lnTo>
                    <a:pt x="526" y="721"/>
                  </a:lnTo>
                  <a:lnTo>
                    <a:pt x="516" y="721"/>
                  </a:lnTo>
                  <a:lnTo>
                    <a:pt x="492" y="733"/>
                  </a:lnTo>
                  <a:lnTo>
                    <a:pt x="480" y="741"/>
                  </a:lnTo>
                  <a:lnTo>
                    <a:pt x="465" y="742"/>
                  </a:lnTo>
                  <a:lnTo>
                    <a:pt x="456" y="746"/>
                  </a:lnTo>
                  <a:lnTo>
                    <a:pt x="443" y="748"/>
                  </a:lnTo>
                  <a:lnTo>
                    <a:pt x="423" y="748"/>
                  </a:lnTo>
                  <a:lnTo>
                    <a:pt x="415" y="746"/>
                  </a:lnTo>
                  <a:lnTo>
                    <a:pt x="408" y="748"/>
                  </a:lnTo>
                  <a:lnTo>
                    <a:pt x="401" y="753"/>
                  </a:lnTo>
                  <a:lnTo>
                    <a:pt x="386" y="762"/>
                  </a:lnTo>
                  <a:lnTo>
                    <a:pt x="376" y="765"/>
                  </a:lnTo>
                  <a:lnTo>
                    <a:pt x="371" y="769"/>
                  </a:lnTo>
                  <a:lnTo>
                    <a:pt x="366" y="771"/>
                  </a:lnTo>
                  <a:lnTo>
                    <a:pt x="359" y="772"/>
                  </a:lnTo>
                  <a:lnTo>
                    <a:pt x="352" y="776"/>
                  </a:lnTo>
                  <a:lnTo>
                    <a:pt x="349" y="783"/>
                  </a:lnTo>
                  <a:lnTo>
                    <a:pt x="347" y="791"/>
                  </a:lnTo>
                  <a:lnTo>
                    <a:pt x="343" y="795"/>
                  </a:lnTo>
                  <a:lnTo>
                    <a:pt x="340" y="800"/>
                  </a:lnTo>
                  <a:lnTo>
                    <a:pt x="338" y="806"/>
                  </a:lnTo>
                  <a:lnTo>
                    <a:pt x="326" y="809"/>
                  </a:lnTo>
                  <a:lnTo>
                    <a:pt x="321" y="809"/>
                  </a:lnTo>
                  <a:lnTo>
                    <a:pt x="316" y="807"/>
                  </a:lnTo>
                  <a:lnTo>
                    <a:pt x="303" y="808"/>
                  </a:lnTo>
                  <a:lnTo>
                    <a:pt x="291" y="812"/>
                  </a:lnTo>
                  <a:lnTo>
                    <a:pt x="287" y="808"/>
                  </a:lnTo>
                  <a:lnTo>
                    <a:pt x="284" y="806"/>
                  </a:lnTo>
                  <a:lnTo>
                    <a:pt x="280" y="807"/>
                  </a:lnTo>
                  <a:lnTo>
                    <a:pt x="272" y="808"/>
                  </a:lnTo>
                  <a:lnTo>
                    <a:pt x="261" y="806"/>
                  </a:lnTo>
                  <a:lnTo>
                    <a:pt x="255" y="806"/>
                  </a:lnTo>
                  <a:lnTo>
                    <a:pt x="245" y="811"/>
                  </a:lnTo>
                  <a:lnTo>
                    <a:pt x="219" y="809"/>
                  </a:lnTo>
                  <a:lnTo>
                    <a:pt x="213" y="813"/>
                  </a:lnTo>
                  <a:lnTo>
                    <a:pt x="208" y="817"/>
                  </a:lnTo>
                  <a:lnTo>
                    <a:pt x="205" y="822"/>
                  </a:lnTo>
                  <a:lnTo>
                    <a:pt x="205" y="825"/>
                  </a:lnTo>
                  <a:lnTo>
                    <a:pt x="202" y="830"/>
                  </a:lnTo>
                  <a:lnTo>
                    <a:pt x="195" y="831"/>
                  </a:lnTo>
                  <a:lnTo>
                    <a:pt x="184" y="831"/>
                  </a:lnTo>
                  <a:lnTo>
                    <a:pt x="176" y="837"/>
                  </a:lnTo>
                  <a:lnTo>
                    <a:pt x="171" y="844"/>
                  </a:lnTo>
                  <a:lnTo>
                    <a:pt x="167" y="848"/>
                  </a:lnTo>
                  <a:lnTo>
                    <a:pt x="163" y="851"/>
                  </a:lnTo>
                  <a:lnTo>
                    <a:pt x="158" y="853"/>
                  </a:lnTo>
                  <a:lnTo>
                    <a:pt x="153" y="850"/>
                  </a:lnTo>
                  <a:lnTo>
                    <a:pt x="152" y="856"/>
                  </a:lnTo>
                  <a:lnTo>
                    <a:pt x="148" y="854"/>
                  </a:lnTo>
                  <a:lnTo>
                    <a:pt x="143" y="856"/>
                  </a:lnTo>
                  <a:lnTo>
                    <a:pt x="139" y="851"/>
                  </a:lnTo>
                  <a:lnTo>
                    <a:pt x="120" y="853"/>
                  </a:lnTo>
                  <a:lnTo>
                    <a:pt x="111" y="851"/>
                  </a:lnTo>
                  <a:lnTo>
                    <a:pt x="107" y="848"/>
                  </a:lnTo>
                  <a:lnTo>
                    <a:pt x="101" y="845"/>
                  </a:lnTo>
                  <a:lnTo>
                    <a:pt x="101" y="846"/>
                  </a:lnTo>
                  <a:lnTo>
                    <a:pt x="96" y="845"/>
                  </a:lnTo>
                  <a:lnTo>
                    <a:pt x="87" y="836"/>
                  </a:lnTo>
                  <a:lnTo>
                    <a:pt x="82" y="831"/>
                  </a:lnTo>
                  <a:lnTo>
                    <a:pt x="75" y="826"/>
                  </a:lnTo>
                  <a:lnTo>
                    <a:pt x="70" y="823"/>
                  </a:lnTo>
                  <a:lnTo>
                    <a:pt x="63" y="822"/>
                  </a:lnTo>
                  <a:lnTo>
                    <a:pt x="61" y="804"/>
                  </a:lnTo>
                  <a:lnTo>
                    <a:pt x="61" y="797"/>
                  </a:lnTo>
                  <a:lnTo>
                    <a:pt x="63" y="797"/>
                  </a:lnTo>
                  <a:lnTo>
                    <a:pt x="68" y="799"/>
                  </a:lnTo>
                  <a:lnTo>
                    <a:pt x="73" y="798"/>
                  </a:lnTo>
                  <a:lnTo>
                    <a:pt x="79" y="789"/>
                  </a:lnTo>
                  <a:lnTo>
                    <a:pt x="83" y="780"/>
                  </a:lnTo>
                  <a:lnTo>
                    <a:pt x="83" y="775"/>
                  </a:lnTo>
                  <a:lnTo>
                    <a:pt x="81" y="767"/>
                  </a:lnTo>
                  <a:lnTo>
                    <a:pt x="81" y="758"/>
                  </a:lnTo>
                  <a:lnTo>
                    <a:pt x="81" y="762"/>
                  </a:lnTo>
                  <a:lnTo>
                    <a:pt x="83" y="756"/>
                  </a:lnTo>
                  <a:lnTo>
                    <a:pt x="82" y="743"/>
                  </a:lnTo>
                  <a:lnTo>
                    <a:pt x="83" y="733"/>
                  </a:lnTo>
                  <a:lnTo>
                    <a:pt x="82" y="725"/>
                  </a:lnTo>
                  <a:lnTo>
                    <a:pt x="72" y="704"/>
                  </a:lnTo>
                  <a:lnTo>
                    <a:pt x="70" y="696"/>
                  </a:lnTo>
                  <a:lnTo>
                    <a:pt x="68" y="692"/>
                  </a:lnTo>
                  <a:lnTo>
                    <a:pt x="64" y="686"/>
                  </a:lnTo>
                  <a:lnTo>
                    <a:pt x="60" y="675"/>
                  </a:lnTo>
                  <a:lnTo>
                    <a:pt x="58" y="660"/>
                  </a:lnTo>
                  <a:lnTo>
                    <a:pt x="58" y="642"/>
                  </a:lnTo>
                  <a:lnTo>
                    <a:pt x="55" y="635"/>
                  </a:lnTo>
                  <a:lnTo>
                    <a:pt x="45" y="618"/>
                  </a:lnTo>
                  <a:lnTo>
                    <a:pt x="44" y="610"/>
                  </a:lnTo>
                  <a:lnTo>
                    <a:pt x="39" y="603"/>
                  </a:lnTo>
                  <a:lnTo>
                    <a:pt x="31" y="590"/>
                  </a:lnTo>
                  <a:lnTo>
                    <a:pt x="31" y="577"/>
                  </a:lnTo>
                  <a:lnTo>
                    <a:pt x="27" y="567"/>
                  </a:lnTo>
                  <a:lnTo>
                    <a:pt x="23" y="556"/>
                  </a:lnTo>
                  <a:lnTo>
                    <a:pt x="17" y="552"/>
                  </a:lnTo>
                  <a:lnTo>
                    <a:pt x="12" y="545"/>
                  </a:lnTo>
                  <a:lnTo>
                    <a:pt x="7" y="540"/>
                  </a:lnTo>
                  <a:lnTo>
                    <a:pt x="5" y="534"/>
                  </a:lnTo>
                  <a:lnTo>
                    <a:pt x="2" y="531"/>
                  </a:lnTo>
                  <a:lnTo>
                    <a:pt x="0" y="526"/>
                  </a:lnTo>
                  <a:lnTo>
                    <a:pt x="0" y="523"/>
                  </a:lnTo>
                  <a:lnTo>
                    <a:pt x="2" y="525"/>
                  </a:lnTo>
                  <a:lnTo>
                    <a:pt x="4" y="526"/>
                  </a:lnTo>
                  <a:lnTo>
                    <a:pt x="7" y="528"/>
                  </a:lnTo>
                  <a:lnTo>
                    <a:pt x="8" y="531"/>
                  </a:lnTo>
                  <a:lnTo>
                    <a:pt x="9" y="537"/>
                  </a:lnTo>
                  <a:lnTo>
                    <a:pt x="12" y="535"/>
                  </a:lnTo>
                  <a:lnTo>
                    <a:pt x="13" y="539"/>
                  </a:lnTo>
                  <a:lnTo>
                    <a:pt x="17" y="540"/>
                  </a:lnTo>
                  <a:lnTo>
                    <a:pt x="21" y="537"/>
                  </a:lnTo>
                  <a:lnTo>
                    <a:pt x="19" y="531"/>
                  </a:lnTo>
                  <a:lnTo>
                    <a:pt x="14" y="526"/>
                  </a:lnTo>
                  <a:lnTo>
                    <a:pt x="8" y="509"/>
                  </a:lnTo>
                  <a:lnTo>
                    <a:pt x="7" y="503"/>
                  </a:lnTo>
                  <a:lnTo>
                    <a:pt x="9" y="505"/>
                  </a:lnTo>
                  <a:lnTo>
                    <a:pt x="13" y="511"/>
                  </a:lnTo>
                  <a:lnTo>
                    <a:pt x="16" y="525"/>
                  </a:lnTo>
                  <a:lnTo>
                    <a:pt x="21" y="520"/>
                  </a:lnTo>
                  <a:lnTo>
                    <a:pt x="22" y="525"/>
                  </a:lnTo>
                  <a:lnTo>
                    <a:pt x="22" y="531"/>
                  </a:lnTo>
                  <a:lnTo>
                    <a:pt x="27" y="533"/>
                  </a:lnTo>
                  <a:lnTo>
                    <a:pt x="30" y="528"/>
                  </a:lnTo>
                  <a:lnTo>
                    <a:pt x="31" y="520"/>
                  </a:lnTo>
                  <a:lnTo>
                    <a:pt x="31" y="510"/>
                  </a:lnTo>
                  <a:lnTo>
                    <a:pt x="26" y="506"/>
                  </a:lnTo>
                  <a:lnTo>
                    <a:pt x="22" y="498"/>
                  </a:lnTo>
                  <a:lnTo>
                    <a:pt x="21" y="500"/>
                  </a:lnTo>
                  <a:lnTo>
                    <a:pt x="22" y="496"/>
                  </a:lnTo>
                  <a:lnTo>
                    <a:pt x="18" y="489"/>
                  </a:lnTo>
                  <a:lnTo>
                    <a:pt x="13" y="479"/>
                  </a:lnTo>
                  <a:lnTo>
                    <a:pt x="4" y="463"/>
                  </a:lnTo>
                  <a:lnTo>
                    <a:pt x="4" y="445"/>
                  </a:lnTo>
                  <a:lnTo>
                    <a:pt x="8" y="440"/>
                  </a:lnTo>
                  <a:lnTo>
                    <a:pt x="16" y="432"/>
                  </a:lnTo>
                  <a:lnTo>
                    <a:pt x="17" y="426"/>
                  </a:lnTo>
                  <a:lnTo>
                    <a:pt x="16" y="421"/>
                  </a:lnTo>
                  <a:lnTo>
                    <a:pt x="17" y="409"/>
                  </a:lnTo>
                  <a:lnTo>
                    <a:pt x="13" y="401"/>
                  </a:lnTo>
                  <a:lnTo>
                    <a:pt x="16" y="389"/>
                  </a:lnTo>
                  <a:lnTo>
                    <a:pt x="18" y="384"/>
                  </a:lnTo>
                  <a:lnTo>
                    <a:pt x="22" y="375"/>
                  </a:lnTo>
                  <a:lnTo>
                    <a:pt x="25" y="373"/>
                  </a:lnTo>
                  <a:close/>
                </a:path>
              </a:pathLst>
            </a:custGeom>
            <a:solidFill>
              <a:schemeClr val="accent2">
                <a:alpha val="25098"/>
              </a:schemeClr>
            </a:solidFill>
            <a:ln w="3175">
              <a:solidFill>
                <a:srgbClr val="B0A696"/>
              </a:solidFill>
              <a:round/>
              <a:headEnd/>
              <a:tailEnd/>
            </a:ln>
          </p:spPr>
          <p:txBody>
            <a:bodyPr lIns="68644" tIns="34322" rIns="68644" bIns="34322"/>
            <a:lstStyle/>
            <a:p>
              <a:endParaRPr lang="en-US"/>
            </a:p>
          </p:txBody>
        </p:sp>
        <p:sp>
          <p:nvSpPr>
            <p:cNvPr id="28766" name="Line 113"/>
            <p:cNvSpPr>
              <a:spLocks noChangeAspect="1" noChangeShapeType="1"/>
            </p:cNvSpPr>
            <p:nvPr/>
          </p:nvSpPr>
          <p:spPr bwMode="auto">
            <a:xfrm flipV="1">
              <a:off x="3692" y="1363"/>
              <a:ext cx="51" cy="16"/>
            </a:xfrm>
            <a:prstGeom prst="line">
              <a:avLst/>
            </a:prstGeom>
            <a:noFill/>
            <a:ln w="19050">
              <a:solidFill>
                <a:srgbClr val="FFFFFF">
                  <a:alpha val="30196"/>
                </a:srgbClr>
              </a:solidFill>
              <a:round/>
              <a:headEnd/>
              <a:tailEnd/>
            </a:ln>
          </p:spPr>
          <p:txBody>
            <a:bodyPr anchor="ctr">
              <a:spAutoFit/>
            </a:bodyPr>
            <a:lstStyle/>
            <a:p>
              <a:endParaRPr lang="en-US"/>
            </a:p>
          </p:txBody>
        </p:sp>
        <p:sp>
          <p:nvSpPr>
            <p:cNvPr id="28767" name="Freeform 50"/>
            <p:cNvSpPr>
              <a:spLocks noChangeAspect="1"/>
            </p:cNvSpPr>
            <p:nvPr/>
          </p:nvSpPr>
          <p:spPr bwMode="auto">
            <a:xfrm>
              <a:off x="2680" y="2061"/>
              <a:ext cx="6" cy="6"/>
            </a:xfrm>
            <a:custGeom>
              <a:avLst/>
              <a:gdLst>
                <a:gd name="T0" fmla="*/ 2 w 8"/>
                <a:gd name="T1" fmla="*/ 0 h 6"/>
                <a:gd name="T2" fmla="*/ 2 w 8"/>
                <a:gd name="T3" fmla="*/ 2 h 6"/>
                <a:gd name="T4" fmla="*/ 1 w 8"/>
                <a:gd name="T5" fmla="*/ 8 h 6"/>
                <a:gd name="T6" fmla="*/ 0 w 8"/>
                <a:gd name="T7" fmla="*/ 9 h 6"/>
                <a:gd name="T8" fmla="*/ 0 w 8"/>
                <a:gd name="T9" fmla="*/ 11 h 6"/>
                <a:gd name="T10" fmla="*/ 1 w 8"/>
                <a:gd name="T11" fmla="*/ 11 h 6"/>
                <a:gd name="T12" fmla="*/ 2 w 8"/>
                <a:gd name="T13" fmla="*/ 11 h 6"/>
                <a:gd name="T14" fmla="*/ 2 w 8"/>
                <a:gd name="T15" fmla="*/ 11 h 6"/>
                <a:gd name="T16" fmla="*/ 2 w 8"/>
                <a:gd name="T17" fmla="*/ 12 h 6"/>
                <a:gd name="T18" fmla="*/ 2 w 8"/>
                <a:gd name="T19" fmla="*/ 9 h 6"/>
                <a:gd name="T20" fmla="*/ 2 w 8"/>
                <a:gd name="T21" fmla="*/ 8 h 6"/>
                <a:gd name="T22" fmla="*/ 2 w 8"/>
                <a:gd name="T23" fmla="*/ 2 h 6"/>
                <a:gd name="T24" fmla="*/ 2 w 8"/>
                <a:gd name="T25" fmla="*/ 2 h 6"/>
                <a:gd name="T26" fmla="*/ 2 w 8"/>
                <a:gd name="T27" fmla="*/ 0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6"/>
                <a:gd name="T44" fmla="*/ 8 w 8"/>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6">
                  <a:moveTo>
                    <a:pt x="6" y="0"/>
                  </a:moveTo>
                  <a:lnTo>
                    <a:pt x="5" y="1"/>
                  </a:lnTo>
                  <a:lnTo>
                    <a:pt x="1" y="3"/>
                  </a:lnTo>
                  <a:lnTo>
                    <a:pt x="0" y="4"/>
                  </a:lnTo>
                  <a:lnTo>
                    <a:pt x="0" y="5"/>
                  </a:lnTo>
                  <a:lnTo>
                    <a:pt x="1" y="5"/>
                  </a:lnTo>
                  <a:lnTo>
                    <a:pt x="3" y="5"/>
                  </a:lnTo>
                  <a:lnTo>
                    <a:pt x="4" y="5"/>
                  </a:lnTo>
                  <a:lnTo>
                    <a:pt x="5" y="6"/>
                  </a:lnTo>
                  <a:lnTo>
                    <a:pt x="5" y="4"/>
                  </a:lnTo>
                  <a:lnTo>
                    <a:pt x="6" y="3"/>
                  </a:lnTo>
                  <a:lnTo>
                    <a:pt x="6" y="1"/>
                  </a:lnTo>
                  <a:lnTo>
                    <a:pt x="8" y="1"/>
                  </a:lnTo>
                  <a:lnTo>
                    <a:pt x="6" y="0"/>
                  </a:lnTo>
                  <a:close/>
                </a:path>
              </a:pathLst>
            </a:custGeom>
            <a:solidFill>
              <a:schemeClr val="accent2">
                <a:alpha val="25098"/>
              </a:schemeClr>
            </a:solidFill>
            <a:ln w="3175">
              <a:solidFill>
                <a:srgbClr val="B0A696"/>
              </a:solidFill>
              <a:round/>
              <a:headEnd/>
              <a:tailEnd/>
            </a:ln>
          </p:spPr>
          <p:txBody>
            <a:bodyPr lIns="91427" tIns="45713" rIns="91427" bIns="45713"/>
            <a:lstStyle/>
            <a:p>
              <a:endParaRPr lang="en-US"/>
            </a:p>
          </p:txBody>
        </p:sp>
      </p:grpSp>
      <p:sp>
        <p:nvSpPr>
          <p:cNvPr id="28674" name="Rectangle 97"/>
          <p:cNvSpPr>
            <a:spLocks noChangeArrowheads="1"/>
          </p:cNvSpPr>
          <p:nvPr/>
        </p:nvSpPr>
        <p:spPr bwMode="auto">
          <a:xfrm>
            <a:off x="168275" y="76200"/>
            <a:ext cx="8975725" cy="1066800"/>
          </a:xfrm>
          <a:prstGeom prst="rect">
            <a:avLst/>
          </a:prstGeom>
          <a:noFill/>
          <a:ln w="9525">
            <a:noFill/>
            <a:miter lim="800000"/>
            <a:headEnd/>
            <a:tailEnd/>
          </a:ln>
        </p:spPr>
        <p:txBody>
          <a:bodyPr lIns="50800" tIns="50800" bIns="50800"/>
          <a:lstStyle/>
          <a:p>
            <a:pPr>
              <a:lnSpc>
                <a:spcPct val="95000"/>
              </a:lnSpc>
            </a:pPr>
            <a:r>
              <a:rPr lang="en-US" altLang="zh-CN" sz="2800">
                <a:ea typeface="宋体"/>
                <a:cs typeface="宋体"/>
                <a:sym typeface="Arial Bold" pitchFamily="34" charset="0"/>
              </a:rPr>
              <a:t>UPS Asia Pacific</a:t>
            </a:r>
            <a:br>
              <a:rPr lang="en-US" altLang="zh-CN" sz="2800">
                <a:ea typeface="宋体"/>
                <a:cs typeface="宋体"/>
                <a:sym typeface="Arial Bold" pitchFamily="34" charset="0"/>
              </a:rPr>
            </a:br>
            <a:r>
              <a:rPr lang="en-US" altLang="zh-CN" i="1">
                <a:ea typeface="宋体"/>
                <a:cs typeface="宋体"/>
                <a:sym typeface="Arial Bold" pitchFamily="34" charset="0"/>
              </a:rPr>
              <a:t>Established in 1986, UPS Asia Pacific has rapidly expanded to cover more than 40 countries and territories, serving the most exciting and dynamic region </a:t>
            </a:r>
            <a:endParaRPr lang="en-US" altLang="zh-CN">
              <a:ea typeface="宋体"/>
              <a:cs typeface="宋体"/>
              <a:sym typeface="Arial Bold" pitchFamily="34" charset="0"/>
            </a:endParaRPr>
          </a:p>
        </p:txBody>
      </p:sp>
      <p:sp>
        <p:nvSpPr>
          <p:cNvPr id="28675" name="Text Box 98"/>
          <p:cNvSpPr txBox="1">
            <a:spLocks/>
          </p:cNvSpPr>
          <p:nvPr/>
        </p:nvSpPr>
        <p:spPr bwMode="auto">
          <a:xfrm>
            <a:off x="228600" y="1349375"/>
            <a:ext cx="8458200" cy="4746625"/>
          </a:xfrm>
          <a:prstGeom prst="rect">
            <a:avLst/>
          </a:prstGeom>
          <a:noFill/>
          <a:ln w="9525">
            <a:noFill/>
            <a:miter lim="800000"/>
            <a:headEnd/>
            <a:tailEnd/>
          </a:ln>
        </p:spPr>
        <p:txBody>
          <a:bodyPr>
            <a:spAutoFit/>
          </a:bodyPr>
          <a:lstStyle/>
          <a:p>
            <a:pPr marL="225425" indent="-225425" fontAlgn="t">
              <a:spcBef>
                <a:spcPct val="60000"/>
              </a:spcBef>
            </a:pPr>
            <a:r>
              <a:rPr lang="en-US" sz="1400" b="1">
                <a:sym typeface="Times New Roman" pitchFamily="18" charset="0"/>
              </a:rPr>
              <a:t>Asia Headquarters 			</a:t>
            </a:r>
            <a:r>
              <a:rPr lang="en-US" sz="1400">
                <a:sym typeface="Times New Roman" pitchFamily="18" charset="0"/>
              </a:rPr>
              <a:t>Singapore</a:t>
            </a:r>
          </a:p>
          <a:p>
            <a:pPr marL="225425" indent="-225425" fontAlgn="t">
              <a:spcBef>
                <a:spcPct val="60000"/>
              </a:spcBef>
            </a:pPr>
            <a:r>
              <a:rPr lang="en-US" sz="1400" b="1">
                <a:sym typeface="Times New Roman" pitchFamily="18" charset="0"/>
              </a:rPr>
              <a:t>President	 			</a:t>
            </a:r>
            <a:r>
              <a:rPr lang="en-US" sz="1400">
                <a:sym typeface="Times New Roman" pitchFamily="18" charset="0"/>
              </a:rPr>
              <a:t>Derek Woodward</a:t>
            </a:r>
          </a:p>
          <a:p>
            <a:pPr marL="225425" indent="-225425" fontAlgn="t">
              <a:spcBef>
                <a:spcPct val="60000"/>
              </a:spcBef>
            </a:pPr>
            <a:r>
              <a:rPr lang="en-US" sz="1400" b="1">
                <a:sym typeface="Times New Roman" pitchFamily="18" charset="0"/>
              </a:rPr>
              <a:t>Employees 			</a:t>
            </a:r>
            <a:r>
              <a:rPr lang="en-US" sz="1400">
                <a:sym typeface="Times New Roman" pitchFamily="18" charset="0"/>
              </a:rPr>
              <a:t>13,600 in Asia</a:t>
            </a:r>
          </a:p>
          <a:p>
            <a:pPr marL="225425" indent="-225425" fontAlgn="t">
              <a:spcBef>
                <a:spcPct val="60000"/>
              </a:spcBef>
            </a:pPr>
            <a:r>
              <a:rPr lang="en-US" sz="1400" b="1">
                <a:sym typeface="Times New Roman" pitchFamily="18" charset="0"/>
              </a:rPr>
              <a:t>Service area			</a:t>
            </a:r>
            <a:r>
              <a:rPr lang="en-US" sz="1400">
                <a:sym typeface="Times New Roman" pitchFamily="18" charset="0"/>
              </a:rPr>
              <a:t>40+ countries and territories</a:t>
            </a:r>
          </a:p>
          <a:p>
            <a:pPr marL="225425" indent="-225425" fontAlgn="t">
              <a:spcBef>
                <a:spcPct val="60000"/>
              </a:spcBef>
            </a:pPr>
            <a:endParaRPr lang="en-US" sz="1400">
              <a:sym typeface="Times New Roman" pitchFamily="18" charset="0"/>
            </a:endParaRPr>
          </a:p>
          <a:p>
            <a:pPr marL="225425" indent="-225425" fontAlgn="t">
              <a:spcBef>
                <a:spcPct val="60000"/>
              </a:spcBef>
            </a:pPr>
            <a:endParaRPr lang="en-US" sz="1400">
              <a:sym typeface="Times New Roman" pitchFamily="18" charset="0"/>
            </a:endParaRPr>
          </a:p>
          <a:p>
            <a:pPr marL="225425" indent="-225425" fontAlgn="t">
              <a:spcBef>
                <a:spcPct val="60000"/>
              </a:spcBef>
            </a:pPr>
            <a:r>
              <a:rPr lang="en-US" sz="1400" b="1">
                <a:sym typeface="Times New Roman" pitchFamily="18" charset="0"/>
              </a:rPr>
              <a:t>Points of Access			</a:t>
            </a:r>
            <a:r>
              <a:rPr lang="en-US" sz="1400">
                <a:sym typeface="Times New Roman" pitchFamily="18" charset="0"/>
              </a:rPr>
              <a:t>2,700+ (UPS Express, Mailbox Etc., Customer Service 					Centres, authorized shipping outlets and alliances)</a:t>
            </a:r>
            <a:endParaRPr lang="en-US" sz="1400" b="1">
              <a:sym typeface="Times New Roman" pitchFamily="18" charset="0"/>
            </a:endParaRPr>
          </a:p>
          <a:p>
            <a:pPr marL="225425" indent="-225425" fontAlgn="t">
              <a:spcBef>
                <a:spcPct val="60000"/>
              </a:spcBef>
            </a:pPr>
            <a:r>
              <a:rPr lang="en-US" sz="1400" b="1">
                <a:sym typeface="Times New Roman" pitchFamily="18" charset="0"/>
              </a:rPr>
              <a:t>Operating Facilities			</a:t>
            </a:r>
            <a:r>
              <a:rPr lang="en-US" sz="1400">
                <a:sym typeface="Times New Roman" pitchFamily="18" charset="0"/>
              </a:rPr>
              <a:t>302 (admin offices, package centres, hubs, gateway 					offices, distribution centres and warehouses)</a:t>
            </a:r>
          </a:p>
          <a:p>
            <a:pPr marL="225425" indent="-225425" fontAlgn="t">
              <a:spcBef>
                <a:spcPct val="60000"/>
              </a:spcBef>
            </a:pPr>
            <a:r>
              <a:rPr lang="en-US" sz="1400" b="1">
                <a:sym typeface="Times New Roman" pitchFamily="18" charset="0"/>
              </a:rPr>
              <a:t>Asia Pacific Delivery Fleet</a:t>
            </a:r>
            <a:r>
              <a:rPr lang="en-US" sz="1400">
                <a:sym typeface="Times New Roman" pitchFamily="18" charset="0"/>
              </a:rPr>
              <a:t> 		2,111 (package vans, trucks, trailers and vans and 					motorcycles)</a:t>
            </a:r>
          </a:p>
          <a:p>
            <a:pPr marL="225425" indent="-225425" fontAlgn="t">
              <a:spcBef>
                <a:spcPct val="60000"/>
              </a:spcBef>
            </a:pPr>
            <a:r>
              <a:rPr lang="en-US" sz="1400" b="1">
                <a:sym typeface="Times New Roman" pitchFamily="18" charset="0"/>
              </a:rPr>
              <a:t>Asia Pacific Aircraft Fleet		</a:t>
            </a:r>
            <a:r>
              <a:rPr lang="en-US" sz="1400">
                <a:sym typeface="Times New Roman" pitchFamily="18" charset="0"/>
              </a:rPr>
              <a:t>29 (operating within Asia)</a:t>
            </a:r>
          </a:p>
          <a:p>
            <a:pPr marL="225425" indent="-225425" fontAlgn="t">
              <a:spcBef>
                <a:spcPct val="60000"/>
              </a:spcBef>
            </a:pPr>
            <a:r>
              <a:rPr lang="en-US" sz="1400" b="1">
                <a:sym typeface="Times New Roman" pitchFamily="18" charset="0"/>
              </a:rPr>
              <a:t>Weekly Browntail Flights		</a:t>
            </a:r>
            <a:r>
              <a:rPr lang="en-US" sz="1400">
                <a:sym typeface="Times New Roman" pitchFamily="18" charset="0"/>
              </a:rPr>
              <a:t>Intra-Asia 238; International 160</a:t>
            </a:r>
          </a:p>
          <a:p>
            <a:pPr marL="225425" indent="-225425" fontAlgn="t">
              <a:spcBef>
                <a:spcPct val="60000"/>
              </a:spcBef>
            </a:pPr>
            <a:r>
              <a:rPr lang="en-US" sz="1400" b="1">
                <a:sym typeface="Times New Roman" pitchFamily="18" charset="0"/>
              </a:rPr>
              <a:t>Asia Pacific Hubs	</a:t>
            </a:r>
            <a:r>
              <a:rPr lang="en-US" sz="1400">
                <a:sym typeface="Times New Roman" pitchFamily="18" charset="0"/>
              </a:rPr>
              <a:t>		Shanghai, Shenzhen, Hong Kong</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Group 2"/>
          <p:cNvGrpSpPr>
            <a:grpSpLocks/>
          </p:cNvGrpSpPr>
          <p:nvPr/>
        </p:nvGrpSpPr>
        <p:grpSpPr bwMode="auto">
          <a:xfrm>
            <a:off x="4652963" y="457200"/>
            <a:ext cx="4414837" cy="4983163"/>
            <a:chOff x="4652962" y="579437"/>
            <a:chExt cx="4414838" cy="4983163"/>
          </a:xfrm>
        </p:grpSpPr>
        <p:sp>
          <p:nvSpPr>
            <p:cNvPr id="29700" name="Freeform 54"/>
            <p:cNvSpPr>
              <a:spLocks/>
            </p:cNvSpPr>
            <p:nvPr/>
          </p:nvSpPr>
          <p:spPr bwMode="auto">
            <a:xfrm>
              <a:off x="4652962" y="579437"/>
              <a:ext cx="4414838" cy="4083050"/>
            </a:xfrm>
            <a:custGeom>
              <a:avLst/>
              <a:gdLst>
                <a:gd name="T0" fmla="*/ 2147483647 w 4650"/>
                <a:gd name="T1" fmla="*/ 2147483647 h 4504"/>
                <a:gd name="T2" fmla="*/ 2147483647 w 4650"/>
                <a:gd name="T3" fmla="*/ 2147483647 h 4504"/>
                <a:gd name="T4" fmla="*/ 2147483647 w 4650"/>
                <a:gd name="T5" fmla="*/ 2147483647 h 4504"/>
                <a:gd name="T6" fmla="*/ 2147483647 w 4650"/>
                <a:gd name="T7" fmla="*/ 2147483647 h 4504"/>
                <a:gd name="T8" fmla="*/ 2147483647 w 4650"/>
                <a:gd name="T9" fmla="*/ 2147483647 h 4504"/>
                <a:gd name="T10" fmla="*/ 2147483647 w 4650"/>
                <a:gd name="T11" fmla="*/ 2147483647 h 4504"/>
                <a:gd name="T12" fmla="*/ 2147483647 w 4650"/>
                <a:gd name="T13" fmla="*/ 2147483647 h 4504"/>
                <a:gd name="T14" fmla="*/ 2147483647 w 4650"/>
                <a:gd name="T15" fmla="*/ 2147483647 h 4504"/>
                <a:gd name="T16" fmla="*/ 2147483647 w 4650"/>
                <a:gd name="T17" fmla="*/ 2147483647 h 4504"/>
                <a:gd name="T18" fmla="*/ 2147483647 w 4650"/>
                <a:gd name="T19" fmla="*/ 2147483647 h 4504"/>
                <a:gd name="T20" fmla="*/ 2147483647 w 4650"/>
                <a:gd name="T21" fmla="*/ 2147483647 h 4504"/>
                <a:gd name="T22" fmla="*/ 2147483647 w 4650"/>
                <a:gd name="T23" fmla="*/ 2147483647 h 4504"/>
                <a:gd name="T24" fmla="*/ 2147483647 w 4650"/>
                <a:gd name="T25" fmla="*/ 2147483647 h 4504"/>
                <a:gd name="T26" fmla="*/ 2147483647 w 4650"/>
                <a:gd name="T27" fmla="*/ 2147483647 h 4504"/>
                <a:gd name="T28" fmla="*/ 2147483647 w 4650"/>
                <a:gd name="T29" fmla="*/ 2147483647 h 4504"/>
                <a:gd name="T30" fmla="*/ 2147483647 w 4650"/>
                <a:gd name="T31" fmla="*/ 2147483647 h 4504"/>
                <a:gd name="T32" fmla="*/ 2147483647 w 4650"/>
                <a:gd name="T33" fmla="*/ 2147483647 h 4504"/>
                <a:gd name="T34" fmla="*/ 2147483647 w 4650"/>
                <a:gd name="T35" fmla="*/ 2147483647 h 4504"/>
                <a:gd name="T36" fmla="*/ 2147483647 w 4650"/>
                <a:gd name="T37" fmla="*/ 2147483647 h 4504"/>
                <a:gd name="T38" fmla="*/ 2147483647 w 4650"/>
                <a:gd name="T39" fmla="*/ 2147483647 h 4504"/>
                <a:gd name="T40" fmla="*/ 2147483647 w 4650"/>
                <a:gd name="T41" fmla="*/ 2147483647 h 4504"/>
                <a:gd name="T42" fmla="*/ 2147483647 w 4650"/>
                <a:gd name="T43" fmla="*/ 2147483647 h 4504"/>
                <a:gd name="T44" fmla="*/ 2147483647 w 4650"/>
                <a:gd name="T45" fmla="*/ 2147483647 h 4504"/>
                <a:gd name="T46" fmla="*/ 2147483647 w 4650"/>
                <a:gd name="T47" fmla="*/ 2147483647 h 4504"/>
                <a:gd name="T48" fmla="*/ 2147483647 w 4650"/>
                <a:gd name="T49" fmla="*/ 2147483647 h 4504"/>
                <a:gd name="T50" fmla="*/ 2147483647 w 4650"/>
                <a:gd name="T51" fmla="*/ 2147483647 h 4504"/>
                <a:gd name="T52" fmla="*/ 2147483647 w 4650"/>
                <a:gd name="T53" fmla="*/ 2147483647 h 4504"/>
                <a:gd name="T54" fmla="*/ 2147483647 w 4650"/>
                <a:gd name="T55" fmla="*/ 2147483647 h 4504"/>
                <a:gd name="T56" fmla="*/ 2147483647 w 4650"/>
                <a:gd name="T57" fmla="*/ 2147483647 h 4504"/>
                <a:gd name="T58" fmla="*/ 2147483647 w 4650"/>
                <a:gd name="T59" fmla="*/ 2147483647 h 4504"/>
                <a:gd name="T60" fmla="*/ 2147483647 w 4650"/>
                <a:gd name="T61" fmla="*/ 2147483647 h 4504"/>
                <a:gd name="T62" fmla="*/ 2147483647 w 4650"/>
                <a:gd name="T63" fmla="*/ 2147483647 h 4504"/>
                <a:gd name="T64" fmla="*/ 2147483647 w 4650"/>
                <a:gd name="T65" fmla="*/ 2147483647 h 4504"/>
                <a:gd name="T66" fmla="*/ 2147483647 w 4650"/>
                <a:gd name="T67" fmla="*/ 2147483647 h 4504"/>
                <a:gd name="T68" fmla="*/ 2147483647 w 4650"/>
                <a:gd name="T69" fmla="*/ 2147483647 h 4504"/>
                <a:gd name="T70" fmla="*/ 2147483647 w 4650"/>
                <a:gd name="T71" fmla="*/ 2147483647 h 4504"/>
                <a:gd name="T72" fmla="*/ 2147483647 w 4650"/>
                <a:gd name="T73" fmla="*/ 2147483647 h 4504"/>
                <a:gd name="T74" fmla="*/ 2147483647 w 4650"/>
                <a:gd name="T75" fmla="*/ 2147483647 h 4504"/>
                <a:gd name="T76" fmla="*/ 2147483647 w 4650"/>
                <a:gd name="T77" fmla="*/ 2147483647 h 4504"/>
                <a:gd name="T78" fmla="*/ 2147483647 w 4650"/>
                <a:gd name="T79" fmla="*/ 2147483647 h 4504"/>
                <a:gd name="T80" fmla="*/ 2147483647 w 4650"/>
                <a:gd name="T81" fmla="*/ 2147483647 h 4504"/>
                <a:gd name="T82" fmla="*/ 2147483647 w 4650"/>
                <a:gd name="T83" fmla="*/ 2147483647 h 4504"/>
                <a:gd name="T84" fmla="*/ 2147483647 w 4650"/>
                <a:gd name="T85" fmla="*/ 2147483647 h 4504"/>
                <a:gd name="T86" fmla="*/ 2147483647 w 4650"/>
                <a:gd name="T87" fmla="*/ 2147483647 h 4504"/>
                <a:gd name="T88" fmla="*/ 2147483647 w 4650"/>
                <a:gd name="T89" fmla="*/ 2147483647 h 4504"/>
                <a:gd name="T90" fmla="*/ 2147483647 w 4650"/>
                <a:gd name="T91" fmla="*/ 2147483647 h 4504"/>
                <a:gd name="T92" fmla="*/ 2147483647 w 4650"/>
                <a:gd name="T93" fmla="*/ 2147483647 h 4504"/>
                <a:gd name="T94" fmla="*/ 2147483647 w 4650"/>
                <a:gd name="T95" fmla="*/ 2147483647 h 4504"/>
                <a:gd name="T96" fmla="*/ 2147483647 w 4650"/>
                <a:gd name="T97" fmla="*/ 2147483647 h 4504"/>
                <a:gd name="T98" fmla="*/ 2147483647 w 4650"/>
                <a:gd name="T99" fmla="*/ 2147483647 h 4504"/>
                <a:gd name="T100" fmla="*/ 2147483647 w 4650"/>
                <a:gd name="T101" fmla="*/ 2147483647 h 4504"/>
                <a:gd name="T102" fmla="*/ 2147483647 w 4650"/>
                <a:gd name="T103" fmla="*/ 2147483647 h 4504"/>
                <a:gd name="T104" fmla="*/ 2147483647 w 4650"/>
                <a:gd name="T105" fmla="*/ 2147483647 h 4504"/>
                <a:gd name="T106" fmla="*/ 2147483647 w 4650"/>
                <a:gd name="T107" fmla="*/ 2147483647 h 4504"/>
                <a:gd name="T108" fmla="*/ 2147483647 w 4650"/>
                <a:gd name="T109" fmla="*/ 2147483647 h 4504"/>
                <a:gd name="T110" fmla="*/ 2147483647 w 4650"/>
                <a:gd name="T111" fmla="*/ 2147483647 h 4504"/>
                <a:gd name="T112" fmla="*/ 2147483647 w 4650"/>
                <a:gd name="T113" fmla="*/ 2147483647 h 45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50"/>
                <a:gd name="T172" fmla="*/ 0 h 4504"/>
                <a:gd name="T173" fmla="*/ 4650 w 4650"/>
                <a:gd name="T174" fmla="*/ 4504 h 45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50" h="4504">
                  <a:moveTo>
                    <a:pt x="0" y="1918"/>
                  </a:moveTo>
                  <a:lnTo>
                    <a:pt x="4" y="1932"/>
                  </a:lnTo>
                  <a:lnTo>
                    <a:pt x="21" y="1967"/>
                  </a:lnTo>
                  <a:lnTo>
                    <a:pt x="38" y="1986"/>
                  </a:lnTo>
                  <a:lnTo>
                    <a:pt x="75" y="2021"/>
                  </a:lnTo>
                  <a:lnTo>
                    <a:pt x="128" y="2021"/>
                  </a:lnTo>
                  <a:lnTo>
                    <a:pt x="145" y="2002"/>
                  </a:lnTo>
                  <a:lnTo>
                    <a:pt x="199" y="2002"/>
                  </a:lnTo>
                  <a:lnTo>
                    <a:pt x="236" y="1986"/>
                  </a:lnTo>
                  <a:lnTo>
                    <a:pt x="271" y="1967"/>
                  </a:lnTo>
                  <a:lnTo>
                    <a:pt x="271" y="2021"/>
                  </a:lnTo>
                  <a:lnTo>
                    <a:pt x="236" y="2075"/>
                  </a:lnTo>
                  <a:lnTo>
                    <a:pt x="145" y="2075"/>
                  </a:lnTo>
                  <a:lnTo>
                    <a:pt x="110" y="2093"/>
                  </a:lnTo>
                  <a:lnTo>
                    <a:pt x="75" y="2110"/>
                  </a:lnTo>
                  <a:lnTo>
                    <a:pt x="38" y="2093"/>
                  </a:lnTo>
                  <a:lnTo>
                    <a:pt x="21" y="2093"/>
                  </a:lnTo>
                  <a:lnTo>
                    <a:pt x="21" y="2110"/>
                  </a:lnTo>
                  <a:lnTo>
                    <a:pt x="38" y="2128"/>
                  </a:lnTo>
                  <a:lnTo>
                    <a:pt x="56" y="2163"/>
                  </a:lnTo>
                  <a:lnTo>
                    <a:pt x="93" y="2197"/>
                  </a:lnTo>
                  <a:lnTo>
                    <a:pt x="128" y="2217"/>
                  </a:lnTo>
                  <a:lnTo>
                    <a:pt x="182" y="2269"/>
                  </a:lnTo>
                  <a:lnTo>
                    <a:pt x="219" y="2322"/>
                  </a:lnTo>
                  <a:lnTo>
                    <a:pt x="254" y="2339"/>
                  </a:lnTo>
                  <a:lnTo>
                    <a:pt x="271" y="2358"/>
                  </a:lnTo>
                  <a:lnTo>
                    <a:pt x="306" y="2393"/>
                  </a:lnTo>
                  <a:lnTo>
                    <a:pt x="324" y="2393"/>
                  </a:lnTo>
                  <a:lnTo>
                    <a:pt x="360" y="2358"/>
                  </a:lnTo>
                  <a:lnTo>
                    <a:pt x="413" y="2339"/>
                  </a:lnTo>
                  <a:lnTo>
                    <a:pt x="502" y="2339"/>
                  </a:lnTo>
                  <a:lnTo>
                    <a:pt x="539" y="2304"/>
                  </a:lnTo>
                  <a:lnTo>
                    <a:pt x="519" y="2287"/>
                  </a:lnTo>
                  <a:lnTo>
                    <a:pt x="519" y="2252"/>
                  </a:lnTo>
                  <a:lnTo>
                    <a:pt x="556" y="2217"/>
                  </a:lnTo>
                  <a:lnTo>
                    <a:pt x="556" y="2197"/>
                  </a:lnTo>
                  <a:lnTo>
                    <a:pt x="539" y="2180"/>
                  </a:lnTo>
                  <a:lnTo>
                    <a:pt x="574" y="2145"/>
                  </a:lnTo>
                  <a:lnTo>
                    <a:pt x="556" y="2145"/>
                  </a:lnTo>
                  <a:lnTo>
                    <a:pt x="574" y="2128"/>
                  </a:lnTo>
                  <a:lnTo>
                    <a:pt x="591" y="2128"/>
                  </a:lnTo>
                  <a:lnTo>
                    <a:pt x="626" y="2145"/>
                  </a:lnTo>
                  <a:lnTo>
                    <a:pt x="591" y="2163"/>
                  </a:lnTo>
                  <a:lnTo>
                    <a:pt x="591" y="2217"/>
                  </a:lnTo>
                  <a:lnTo>
                    <a:pt x="574" y="2234"/>
                  </a:lnTo>
                  <a:lnTo>
                    <a:pt x="574" y="2252"/>
                  </a:lnTo>
                  <a:lnTo>
                    <a:pt x="609" y="2269"/>
                  </a:lnTo>
                  <a:lnTo>
                    <a:pt x="609" y="2304"/>
                  </a:lnTo>
                  <a:lnTo>
                    <a:pt x="574" y="2322"/>
                  </a:lnTo>
                  <a:lnTo>
                    <a:pt x="574" y="2358"/>
                  </a:lnTo>
                  <a:lnTo>
                    <a:pt x="609" y="2374"/>
                  </a:lnTo>
                  <a:lnTo>
                    <a:pt x="591" y="2411"/>
                  </a:lnTo>
                  <a:lnTo>
                    <a:pt x="591" y="2428"/>
                  </a:lnTo>
                  <a:lnTo>
                    <a:pt x="574" y="2483"/>
                  </a:lnTo>
                  <a:lnTo>
                    <a:pt x="556" y="2516"/>
                  </a:lnTo>
                  <a:lnTo>
                    <a:pt x="574" y="2552"/>
                  </a:lnTo>
                  <a:lnTo>
                    <a:pt x="609" y="2589"/>
                  </a:lnTo>
                  <a:lnTo>
                    <a:pt x="609" y="2659"/>
                  </a:lnTo>
                  <a:lnTo>
                    <a:pt x="591" y="2713"/>
                  </a:lnTo>
                  <a:lnTo>
                    <a:pt x="591" y="2746"/>
                  </a:lnTo>
                  <a:lnTo>
                    <a:pt x="609" y="2801"/>
                  </a:lnTo>
                  <a:lnTo>
                    <a:pt x="626" y="2837"/>
                  </a:lnTo>
                  <a:lnTo>
                    <a:pt x="644" y="2890"/>
                  </a:lnTo>
                  <a:lnTo>
                    <a:pt x="644" y="3049"/>
                  </a:lnTo>
                  <a:lnTo>
                    <a:pt x="663" y="3101"/>
                  </a:lnTo>
                  <a:lnTo>
                    <a:pt x="715" y="3210"/>
                  </a:lnTo>
                  <a:lnTo>
                    <a:pt x="750" y="3260"/>
                  </a:lnTo>
                  <a:lnTo>
                    <a:pt x="770" y="3297"/>
                  </a:lnTo>
                  <a:lnTo>
                    <a:pt x="805" y="3351"/>
                  </a:lnTo>
                  <a:lnTo>
                    <a:pt x="805" y="3404"/>
                  </a:lnTo>
                  <a:lnTo>
                    <a:pt x="841" y="3456"/>
                  </a:lnTo>
                  <a:lnTo>
                    <a:pt x="876" y="3511"/>
                  </a:lnTo>
                  <a:lnTo>
                    <a:pt x="894" y="3580"/>
                  </a:lnTo>
                  <a:lnTo>
                    <a:pt x="911" y="3652"/>
                  </a:lnTo>
                  <a:lnTo>
                    <a:pt x="931" y="3722"/>
                  </a:lnTo>
                  <a:lnTo>
                    <a:pt x="948" y="3776"/>
                  </a:lnTo>
                  <a:lnTo>
                    <a:pt x="964" y="3829"/>
                  </a:lnTo>
                  <a:lnTo>
                    <a:pt x="1000" y="3883"/>
                  </a:lnTo>
                  <a:lnTo>
                    <a:pt x="1018" y="3920"/>
                  </a:lnTo>
                  <a:lnTo>
                    <a:pt x="1055" y="3970"/>
                  </a:lnTo>
                  <a:lnTo>
                    <a:pt x="1072" y="4007"/>
                  </a:lnTo>
                  <a:lnTo>
                    <a:pt x="1090" y="4061"/>
                  </a:lnTo>
                  <a:lnTo>
                    <a:pt x="1126" y="4149"/>
                  </a:lnTo>
                  <a:lnTo>
                    <a:pt x="1144" y="4218"/>
                  </a:lnTo>
                  <a:lnTo>
                    <a:pt x="1144" y="4273"/>
                  </a:lnTo>
                  <a:lnTo>
                    <a:pt x="1161" y="4290"/>
                  </a:lnTo>
                  <a:lnTo>
                    <a:pt x="1196" y="4343"/>
                  </a:lnTo>
                  <a:lnTo>
                    <a:pt x="1231" y="4397"/>
                  </a:lnTo>
                  <a:lnTo>
                    <a:pt x="1231" y="4434"/>
                  </a:lnTo>
                  <a:lnTo>
                    <a:pt x="1251" y="4469"/>
                  </a:lnTo>
                  <a:lnTo>
                    <a:pt x="1285" y="4504"/>
                  </a:lnTo>
                  <a:lnTo>
                    <a:pt x="1338" y="4469"/>
                  </a:lnTo>
                  <a:lnTo>
                    <a:pt x="1429" y="4469"/>
                  </a:lnTo>
                  <a:lnTo>
                    <a:pt x="1462" y="4414"/>
                  </a:lnTo>
                  <a:lnTo>
                    <a:pt x="1481" y="4379"/>
                  </a:lnTo>
                  <a:lnTo>
                    <a:pt x="1481" y="4343"/>
                  </a:lnTo>
                  <a:lnTo>
                    <a:pt x="1534" y="4308"/>
                  </a:lnTo>
                  <a:lnTo>
                    <a:pt x="1605" y="4308"/>
                  </a:lnTo>
                  <a:lnTo>
                    <a:pt x="1640" y="4290"/>
                  </a:lnTo>
                  <a:lnTo>
                    <a:pt x="1640" y="4238"/>
                  </a:lnTo>
                  <a:lnTo>
                    <a:pt x="1660" y="4201"/>
                  </a:lnTo>
                  <a:lnTo>
                    <a:pt x="1677" y="4166"/>
                  </a:lnTo>
                  <a:lnTo>
                    <a:pt x="1677" y="4149"/>
                  </a:lnTo>
                  <a:lnTo>
                    <a:pt x="1749" y="4149"/>
                  </a:lnTo>
                  <a:lnTo>
                    <a:pt x="1766" y="4114"/>
                  </a:lnTo>
                  <a:lnTo>
                    <a:pt x="1766" y="4007"/>
                  </a:lnTo>
                  <a:lnTo>
                    <a:pt x="1749" y="3970"/>
                  </a:lnTo>
                  <a:lnTo>
                    <a:pt x="1749" y="3883"/>
                  </a:lnTo>
                  <a:lnTo>
                    <a:pt x="1766" y="3865"/>
                  </a:lnTo>
                  <a:lnTo>
                    <a:pt x="1801" y="3846"/>
                  </a:lnTo>
                  <a:lnTo>
                    <a:pt x="1801" y="3811"/>
                  </a:lnTo>
                  <a:lnTo>
                    <a:pt x="1838" y="3794"/>
                  </a:lnTo>
                  <a:lnTo>
                    <a:pt x="1819" y="3759"/>
                  </a:lnTo>
                  <a:lnTo>
                    <a:pt x="1838" y="3759"/>
                  </a:lnTo>
                  <a:lnTo>
                    <a:pt x="1856" y="3722"/>
                  </a:lnTo>
                  <a:lnTo>
                    <a:pt x="1838" y="3689"/>
                  </a:lnTo>
                  <a:lnTo>
                    <a:pt x="1819" y="3635"/>
                  </a:lnTo>
                  <a:lnTo>
                    <a:pt x="1838" y="3580"/>
                  </a:lnTo>
                  <a:lnTo>
                    <a:pt x="1838" y="3491"/>
                  </a:lnTo>
                  <a:lnTo>
                    <a:pt x="1819" y="3439"/>
                  </a:lnTo>
                  <a:lnTo>
                    <a:pt x="1838" y="3404"/>
                  </a:lnTo>
                  <a:lnTo>
                    <a:pt x="1838" y="3280"/>
                  </a:lnTo>
                  <a:lnTo>
                    <a:pt x="1891" y="3245"/>
                  </a:lnTo>
                  <a:lnTo>
                    <a:pt x="1908" y="3260"/>
                  </a:lnTo>
                  <a:lnTo>
                    <a:pt x="1925" y="3245"/>
                  </a:lnTo>
                  <a:lnTo>
                    <a:pt x="1980" y="3245"/>
                  </a:lnTo>
                  <a:lnTo>
                    <a:pt x="2015" y="3227"/>
                  </a:lnTo>
                  <a:lnTo>
                    <a:pt x="2034" y="3210"/>
                  </a:lnTo>
                  <a:lnTo>
                    <a:pt x="2034" y="3173"/>
                  </a:lnTo>
                  <a:lnTo>
                    <a:pt x="2052" y="3156"/>
                  </a:lnTo>
                  <a:lnTo>
                    <a:pt x="2086" y="3156"/>
                  </a:lnTo>
                  <a:lnTo>
                    <a:pt x="2121" y="3138"/>
                  </a:lnTo>
                  <a:lnTo>
                    <a:pt x="2176" y="3101"/>
                  </a:lnTo>
                  <a:lnTo>
                    <a:pt x="2193" y="3066"/>
                  </a:lnTo>
                  <a:lnTo>
                    <a:pt x="2193" y="3031"/>
                  </a:lnTo>
                  <a:lnTo>
                    <a:pt x="2211" y="2997"/>
                  </a:lnTo>
                  <a:lnTo>
                    <a:pt x="2228" y="2979"/>
                  </a:lnTo>
                  <a:lnTo>
                    <a:pt x="2263" y="2962"/>
                  </a:lnTo>
                  <a:lnTo>
                    <a:pt x="2319" y="2944"/>
                  </a:lnTo>
                  <a:lnTo>
                    <a:pt x="2354" y="2925"/>
                  </a:lnTo>
                  <a:lnTo>
                    <a:pt x="2389" y="2907"/>
                  </a:lnTo>
                  <a:lnTo>
                    <a:pt x="2406" y="2870"/>
                  </a:lnTo>
                  <a:lnTo>
                    <a:pt x="2424" y="2855"/>
                  </a:lnTo>
                  <a:lnTo>
                    <a:pt x="2461" y="2837"/>
                  </a:lnTo>
                  <a:lnTo>
                    <a:pt x="2478" y="2820"/>
                  </a:lnTo>
                  <a:lnTo>
                    <a:pt x="2513" y="2801"/>
                  </a:lnTo>
                  <a:lnTo>
                    <a:pt x="2567" y="2766"/>
                  </a:lnTo>
                  <a:lnTo>
                    <a:pt x="2587" y="2713"/>
                  </a:lnTo>
                  <a:lnTo>
                    <a:pt x="2567" y="2713"/>
                  </a:lnTo>
                  <a:lnTo>
                    <a:pt x="2587" y="2677"/>
                  </a:lnTo>
                  <a:lnTo>
                    <a:pt x="2620" y="2677"/>
                  </a:lnTo>
                  <a:lnTo>
                    <a:pt x="2657" y="2659"/>
                  </a:lnTo>
                  <a:lnTo>
                    <a:pt x="2657" y="2607"/>
                  </a:lnTo>
                  <a:lnTo>
                    <a:pt x="2674" y="2589"/>
                  </a:lnTo>
                  <a:lnTo>
                    <a:pt x="2674" y="2607"/>
                  </a:lnTo>
                  <a:lnTo>
                    <a:pt x="2709" y="2607"/>
                  </a:lnTo>
                  <a:lnTo>
                    <a:pt x="2746" y="2589"/>
                  </a:lnTo>
                  <a:lnTo>
                    <a:pt x="2763" y="2570"/>
                  </a:lnTo>
                  <a:lnTo>
                    <a:pt x="2781" y="2570"/>
                  </a:lnTo>
                  <a:lnTo>
                    <a:pt x="2816" y="2552"/>
                  </a:lnTo>
                  <a:lnTo>
                    <a:pt x="2851" y="2516"/>
                  </a:lnTo>
                  <a:lnTo>
                    <a:pt x="2851" y="2500"/>
                  </a:lnTo>
                  <a:lnTo>
                    <a:pt x="2907" y="2483"/>
                  </a:lnTo>
                  <a:lnTo>
                    <a:pt x="2907" y="2463"/>
                  </a:lnTo>
                  <a:lnTo>
                    <a:pt x="2924" y="2428"/>
                  </a:lnTo>
                  <a:lnTo>
                    <a:pt x="2924" y="2393"/>
                  </a:lnTo>
                  <a:lnTo>
                    <a:pt x="2907" y="2374"/>
                  </a:lnTo>
                  <a:lnTo>
                    <a:pt x="2924" y="2339"/>
                  </a:lnTo>
                  <a:lnTo>
                    <a:pt x="2924" y="2304"/>
                  </a:lnTo>
                  <a:lnTo>
                    <a:pt x="2942" y="2287"/>
                  </a:lnTo>
                  <a:lnTo>
                    <a:pt x="2959" y="2287"/>
                  </a:lnTo>
                  <a:lnTo>
                    <a:pt x="3048" y="2252"/>
                  </a:lnTo>
                  <a:lnTo>
                    <a:pt x="3066" y="2234"/>
                  </a:lnTo>
                  <a:lnTo>
                    <a:pt x="3083" y="2197"/>
                  </a:lnTo>
                  <a:lnTo>
                    <a:pt x="3101" y="2197"/>
                  </a:lnTo>
                  <a:lnTo>
                    <a:pt x="3101" y="2234"/>
                  </a:lnTo>
                  <a:lnTo>
                    <a:pt x="3083" y="2269"/>
                  </a:lnTo>
                  <a:lnTo>
                    <a:pt x="3136" y="2252"/>
                  </a:lnTo>
                  <a:lnTo>
                    <a:pt x="3190" y="2252"/>
                  </a:lnTo>
                  <a:lnTo>
                    <a:pt x="3190" y="2269"/>
                  </a:lnTo>
                  <a:lnTo>
                    <a:pt x="3207" y="2252"/>
                  </a:lnTo>
                  <a:lnTo>
                    <a:pt x="3262" y="2217"/>
                  </a:lnTo>
                  <a:lnTo>
                    <a:pt x="3262" y="2197"/>
                  </a:lnTo>
                  <a:lnTo>
                    <a:pt x="3244" y="2180"/>
                  </a:lnTo>
                  <a:lnTo>
                    <a:pt x="3244" y="2163"/>
                  </a:lnTo>
                  <a:lnTo>
                    <a:pt x="3262" y="2128"/>
                  </a:lnTo>
                  <a:lnTo>
                    <a:pt x="3262" y="2093"/>
                  </a:lnTo>
                  <a:lnTo>
                    <a:pt x="3244" y="2056"/>
                  </a:lnTo>
                  <a:lnTo>
                    <a:pt x="3244" y="2021"/>
                  </a:lnTo>
                  <a:lnTo>
                    <a:pt x="3207" y="1986"/>
                  </a:lnTo>
                  <a:lnTo>
                    <a:pt x="3190" y="1967"/>
                  </a:lnTo>
                  <a:lnTo>
                    <a:pt x="3173" y="1949"/>
                  </a:lnTo>
                  <a:lnTo>
                    <a:pt x="3173" y="1914"/>
                  </a:lnTo>
                  <a:lnTo>
                    <a:pt x="3190" y="1879"/>
                  </a:lnTo>
                  <a:lnTo>
                    <a:pt x="3190" y="1862"/>
                  </a:lnTo>
                  <a:lnTo>
                    <a:pt x="3173" y="1825"/>
                  </a:lnTo>
                  <a:lnTo>
                    <a:pt x="3173" y="1790"/>
                  </a:lnTo>
                  <a:lnTo>
                    <a:pt x="3190" y="1755"/>
                  </a:lnTo>
                  <a:lnTo>
                    <a:pt x="3207" y="1738"/>
                  </a:lnTo>
                  <a:lnTo>
                    <a:pt x="3244" y="1703"/>
                  </a:lnTo>
                  <a:lnTo>
                    <a:pt x="3244" y="1631"/>
                  </a:lnTo>
                  <a:lnTo>
                    <a:pt x="3227" y="1614"/>
                  </a:lnTo>
                  <a:lnTo>
                    <a:pt x="3155" y="1614"/>
                  </a:lnTo>
                  <a:lnTo>
                    <a:pt x="3173" y="1577"/>
                  </a:lnTo>
                  <a:lnTo>
                    <a:pt x="3173" y="1559"/>
                  </a:lnTo>
                  <a:lnTo>
                    <a:pt x="3190" y="1542"/>
                  </a:lnTo>
                  <a:lnTo>
                    <a:pt x="3173" y="1524"/>
                  </a:lnTo>
                  <a:lnTo>
                    <a:pt x="3173" y="1507"/>
                  </a:lnTo>
                  <a:lnTo>
                    <a:pt x="3190" y="1489"/>
                  </a:lnTo>
                  <a:lnTo>
                    <a:pt x="3227" y="1489"/>
                  </a:lnTo>
                  <a:lnTo>
                    <a:pt x="3244" y="1507"/>
                  </a:lnTo>
                  <a:lnTo>
                    <a:pt x="3262" y="1524"/>
                  </a:lnTo>
                  <a:lnTo>
                    <a:pt x="3368" y="1524"/>
                  </a:lnTo>
                  <a:lnTo>
                    <a:pt x="3423" y="1542"/>
                  </a:lnTo>
                  <a:lnTo>
                    <a:pt x="3440" y="1542"/>
                  </a:lnTo>
                  <a:lnTo>
                    <a:pt x="3458" y="1594"/>
                  </a:lnTo>
                  <a:lnTo>
                    <a:pt x="3458" y="1647"/>
                  </a:lnTo>
                  <a:lnTo>
                    <a:pt x="3547" y="1647"/>
                  </a:lnTo>
                  <a:lnTo>
                    <a:pt x="3599" y="1631"/>
                  </a:lnTo>
                  <a:lnTo>
                    <a:pt x="3653" y="1631"/>
                  </a:lnTo>
                  <a:lnTo>
                    <a:pt x="3688" y="1647"/>
                  </a:lnTo>
                  <a:lnTo>
                    <a:pt x="3778" y="1647"/>
                  </a:lnTo>
                  <a:lnTo>
                    <a:pt x="3814" y="1631"/>
                  </a:lnTo>
                  <a:lnTo>
                    <a:pt x="3884" y="1631"/>
                  </a:lnTo>
                  <a:lnTo>
                    <a:pt x="3919" y="1647"/>
                  </a:lnTo>
                  <a:lnTo>
                    <a:pt x="3956" y="1666"/>
                  </a:lnTo>
                  <a:lnTo>
                    <a:pt x="3975" y="1683"/>
                  </a:lnTo>
                  <a:lnTo>
                    <a:pt x="3956" y="1703"/>
                  </a:lnTo>
                  <a:lnTo>
                    <a:pt x="3939" y="1703"/>
                  </a:lnTo>
                  <a:lnTo>
                    <a:pt x="3884" y="1720"/>
                  </a:lnTo>
                  <a:lnTo>
                    <a:pt x="3832" y="1755"/>
                  </a:lnTo>
                  <a:lnTo>
                    <a:pt x="3832" y="1808"/>
                  </a:lnTo>
                  <a:lnTo>
                    <a:pt x="3795" y="1808"/>
                  </a:lnTo>
                  <a:lnTo>
                    <a:pt x="3741" y="1825"/>
                  </a:lnTo>
                  <a:lnTo>
                    <a:pt x="3708" y="1825"/>
                  </a:lnTo>
                  <a:lnTo>
                    <a:pt x="3671" y="1862"/>
                  </a:lnTo>
                  <a:lnTo>
                    <a:pt x="3653" y="1862"/>
                  </a:lnTo>
                  <a:lnTo>
                    <a:pt x="3653" y="1932"/>
                  </a:lnTo>
                  <a:lnTo>
                    <a:pt x="3688" y="1949"/>
                  </a:lnTo>
                  <a:lnTo>
                    <a:pt x="3688" y="1986"/>
                  </a:lnTo>
                  <a:lnTo>
                    <a:pt x="3725" y="1967"/>
                  </a:lnTo>
                  <a:lnTo>
                    <a:pt x="3741" y="1949"/>
                  </a:lnTo>
                  <a:lnTo>
                    <a:pt x="3741" y="1914"/>
                  </a:lnTo>
                  <a:lnTo>
                    <a:pt x="3778" y="1914"/>
                  </a:lnTo>
                  <a:lnTo>
                    <a:pt x="3814" y="1932"/>
                  </a:lnTo>
                  <a:lnTo>
                    <a:pt x="3814" y="2002"/>
                  </a:lnTo>
                  <a:lnTo>
                    <a:pt x="3832" y="2056"/>
                  </a:lnTo>
                  <a:lnTo>
                    <a:pt x="3832" y="2128"/>
                  </a:lnTo>
                  <a:lnTo>
                    <a:pt x="3867" y="2145"/>
                  </a:lnTo>
                  <a:lnTo>
                    <a:pt x="3902" y="2128"/>
                  </a:lnTo>
                  <a:lnTo>
                    <a:pt x="3902" y="2093"/>
                  </a:lnTo>
                  <a:lnTo>
                    <a:pt x="3919" y="2075"/>
                  </a:lnTo>
                  <a:lnTo>
                    <a:pt x="3902" y="2021"/>
                  </a:lnTo>
                  <a:lnTo>
                    <a:pt x="3919" y="1967"/>
                  </a:lnTo>
                  <a:lnTo>
                    <a:pt x="3919" y="1914"/>
                  </a:lnTo>
                  <a:lnTo>
                    <a:pt x="3956" y="1897"/>
                  </a:lnTo>
                  <a:lnTo>
                    <a:pt x="4010" y="1862"/>
                  </a:lnTo>
                  <a:lnTo>
                    <a:pt x="4026" y="1844"/>
                  </a:lnTo>
                  <a:lnTo>
                    <a:pt x="4026" y="1808"/>
                  </a:lnTo>
                  <a:lnTo>
                    <a:pt x="4063" y="1808"/>
                  </a:lnTo>
                  <a:lnTo>
                    <a:pt x="4098" y="1773"/>
                  </a:lnTo>
                  <a:lnTo>
                    <a:pt x="4134" y="1738"/>
                  </a:lnTo>
                  <a:lnTo>
                    <a:pt x="4117" y="1683"/>
                  </a:lnTo>
                  <a:lnTo>
                    <a:pt x="4134" y="1594"/>
                  </a:lnTo>
                  <a:lnTo>
                    <a:pt x="4152" y="1559"/>
                  </a:lnTo>
                  <a:lnTo>
                    <a:pt x="4187" y="1507"/>
                  </a:lnTo>
                  <a:lnTo>
                    <a:pt x="4187" y="1383"/>
                  </a:lnTo>
                  <a:lnTo>
                    <a:pt x="4222" y="1363"/>
                  </a:lnTo>
                  <a:lnTo>
                    <a:pt x="4259" y="1348"/>
                  </a:lnTo>
                  <a:lnTo>
                    <a:pt x="4311" y="1328"/>
                  </a:lnTo>
                  <a:lnTo>
                    <a:pt x="4328" y="1311"/>
                  </a:lnTo>
                  <a:lnTo>
                    <a:pt x="4346" y="1274"/>
                  </a:lnTo>
                  <a:lnTo>
                    <a:pt x="4346" y="1241"/>
                  </a:lnTo>
                  <a:lnTo>
                    <a:pt x="4365" y="1187"/>
                  </a:lnTo>
                  <a:lnTo>
                    <a:pt x="4400" y="1169"/>
                  </a:lnTo>
                  <a:lnTo>
                    <a:pt x="4437" y="1152"/>
                  </a:lnTo>
                  <a:lnTo>
                    <a:pt x="4454" y="1135"/>
                  </a:lnTo>
                  <a:lnTo>
                    <a:pt x="4454" y="1098"/>
                  </a:lnTo>
                  <a:lnTo>
                    <a:pt x="4472" y="1063"/>
                  </a:lnTo>
                  <a:lnTo>
                    <a:pt x="4526" y="1063"/>
                  </a:lnTo>
                  <a:lnTo>
                    <a:pt x="4563" y="1045"/>
                  </a:lnTo>
                  <a:lnTo>
                    <a:pt x="4613" y="1045"/>
                  </a:lnTo>
                  <a:lnTo>
                    <a:pt x="4631" y="1028"/>
                  </a:lnTo>
                  <a:lnTo>
                    <a:pt x="4631" y="1010"/>
                  </a:lnTo>
                  <a:lnTo>
                    <a:pt x="4613" y="975"/>
                  </a:lnTo>
                  <a:lnTo>
                    <a:pt x="4650" y="939"/>
                  </a:lnTo>
                  <a:lnTo>
                    <a:pt x="4631" y="921"/>
                  </a:lnTo>
                  <a:lnTo>
                    <a:pt x="4596" y="921"/>
                  </a:lnTo>
                  <a:lnTo>
                    <a:pt x="4579" y="886"/>
                  </a:lnTo>
                  <a:lnTo>
                    <a:pt x="4579" y="849"/>
                  </a:lnTo>
                  <a:lnTo>
                    <a:pt x="4544" y="849"/>
                  </a:lnTo>
                  <a:lnTo>
                    <a:pt x="4507" y="867"/>
                  </a:lnTo>
                  <a:lnTo>
                    <a:pt x="4489" y="849"/>
                  </a:lnTo>
                  <a:lnTo>
                    <a:pt x="4437" y="849"/>
                  </a:lnTo>
                  <a:lnTo>
                    <a:pt x="4420" y="886"/>
                  </a:lnTo>
                  <a:lnTo>
                    <a:pt x="4400" y="902"/>
                  </a:lnTo>
                  <a:lnTo>
                    <a:pt x="4383" y="921"/>
                  </a:lnTo>
                  <a:lnTo>
                    <a:pt x="4346" y="902"/>
                  </a:lnTo>
                  <a:lnTo>
                    <a:pt x="4365" y="902"/>
                  </a:lnTo>
                  <a:lnTo>
                    <a:pt x="4365" y="867"/>
                  </a:lnTo>
                  <a:lnTo>
                    <a:pt x="4383" y="849"/>
                  </a:lnTo>
                  <a:lnTo>
                    <a:pt x="4365" y="832"/>
                  </a:lnTo>
                  <a:lnTo>
                    <a:pt x="4346" y="814"/>
                  </a:lnTo>
                  <a:lnTo>
                    <a:pt x="4328" y="797"/>
                  </a:lnTo>
                  <a:lnTo>
                    <a:pt x="4276" y="814"/>
                  </a:lnTo>
                  <a:lnTo>
                    <a:pt x="4276" y="849"/>
                  </a:lnTo>
                  <a:lnTo>
                    <a:pt x="4259" y="886"/>
                  </a:lnTo>
                  <a:lnTo>
                    <a:pt x="4239" y="921"/>
                  </a:lnTo>
                  <a:lnTo>
                    <a:pt x="4206" y="939"/>
                  </a:lnTo>
                  <a:lnTo>
                    <a:pt x="4187" y="956"/>
                  </a:lnTo>
                  <a:lnTo>
                    <a:pt x="4134" y="939"/>
                  </a:lnTo>
                  <a:lnTo>
                    <a:pt x="4117" y="956"/>
                  </a:lnTo>
                  <a:lnTo>
                    <a:pt x="4098" y="956"/>
                  </a:lnTo>
                  <a:lnTo>
                    <a:pt x="4080" y="975"/>
                  </a:lnTo>
                  <a:lnTo>
                    <a:pt x="3975" y="975"/>
                  </a:lnTo>
                  <a:lnTo>
                    <a:pt x="3919" y="1010"/>
                  </a:lnTo>
                  <a:lnTo>
                    <a:pt x="3902" y="1010"/>
                  </a:lnTo>
                  <a:lnTo>
                    <a:pt x="3849" y="1028"/>
                  </a:lnTo>
                  <a:lnTo>
                    <a:pt x="3832" y="1063"/>
                  </a:lnTo>
                  <a:lnTo>
                    <a:pt x="3795" y="1080"/>
                  </a:lnTo>
                  <a:lnTo>
                    <a:pt x="3758" y="1117"/>
                  </a:lnTo>
                  <a:lnTo>
                    <a:pt x="3758" y="1135"/>
                  </a:lnTo>
                  <a:lnTo>
                    <a:pt x="3708" y="1169"/>
                  </a:lnTo>
                  <a:lnTo>
                    <a:pt x="3653" y="1204"/>
                  </a:lnTo>
                  <a:lnTo>
                    <a:pt x="3653" y="1259"/>
                  </a:lnTo>
                  <a:lnTo>
                    <a:pt x="3671" y="1274"/>
                  </a:lnTo>
                  <a:lnTo>
                    <a:pt x="3708" y="1274"/>
                  </a:lnTo>
                  <a:lnTo>
                    <a:pt x="3741" y="1311"/>
                  </a:lnTo>
                  <a:lnTo>
                    <a:pt x="3758" y="1328"/>
                  </a:lnTo>
                  <a:lnTo>
                    <a:pt x="3741" y="1348"/>
                  </a:lnTo>
                  <a:lnTo>
                    <a:pt x="3725" y="1363"/>
                  </a:lnTo>
                  <a:lnTo>
                    <a:pt x="3619" y="1363"/>
                  </a:lnTo>
                  <a:lnTo>
                    <a:pt x="3582" y="1383"/>
                  </a:lnTo>
                  <a:lnTo>
                    <a:pt x="3547" y="1418"/>
                  </a:lnTo>
                  <a:lnTo>
                    <a:pt x="3529" y="1383"/>
                  </a:lnTo>
                  <a:lnTo>
                    <a:pt x="3440" y="1383"/>
                  </a:lnTo>
                  <a:lnTo>
                    <a:pt x="3423" y="1363"/>
                  </a:lnTo>
                  <a:lnTo>
                    <a:pt x="3403" y="1363"/>
                  </a:lnTo>
                  <a:lnTo>
                    <a:pt x="3351" y="1383"/>
                  </a:lnTo>
                  <a:lnTo>
                    <a:pt x="3332" y="1363"/>
                  </a:lnTo>
                  <a:lnTo>
                    <a:pt x="3244" y="1363"/>
                  </a:lnTo>
                  <a:lnTo>
                    <a:pt x="3244" y="1311"/>
                  </a:lnTo>
                  <a:lnTo>
                    <a:pt x="3207" y="1294"/>
                  </a:lnTo>
                  <a:lnTo>
                    <a:pt x="3190" y="1274"/>
                  </a:lnTo>
                  <a:lnTo>
                    <a:pt x="3190" y="1241"/>
                  </a:lnTo>
                  <a:lnTo>
                    <a:pt x="3173" y="1204"/>
                  </a:lnTo>
                  <a:lnTo>
                    <a:pt x="3136" y="1204"/>
                  </a:lnTo>
                  <a:lnTo>
                    <a:pt x="3083" y="1222"/>
                  </a:lnTo>
                  <a:lnTo>
                    <a:pt x="3066" y="1241"/>
                  </a:lnTo>
                  <a:lnTo>
                    <a:pt x="3083" y="1274"/>
                  </a:lnTo>
                  <a:lnTo>
                    <a:pt x="3066" y="1294"/>
                  </a:lnTo>
                  <a:lnTo>
                    <a:pt x="3066" y="1383"/>
                  </a:lnTo>
                  <a:lnTo>
                    <a:pt x="3083" y="1400"/>
                  </a:lnTo>
                  <a:lnTo>
                    <a:pt x="3118" y="1418"/>
                  </a:lnTo>
                  <a:lnTo>
                    <a:pt x="3118" y="1453"/>
                  </a:lnTo>
                  <a:lnTo>
                    <a:pt x="3101" y="1453"/>
                  </a:lnTo>
                  <a:lnTo>
                    <a:pt x="3066" y="1472"/>
                  </a:lnTo>
                  <a:lnTo>
                    <a:pt x="3031" y="1453"/>
                  </a:lnTo>
                  <a:lnTo>
                    <a:pt x="2942" y="1453"/>
                  </a:lnTo>
                  <a:lnTo>
                    <a:pt x="2887" y="1472"/>
                  </a:lnTo>
                  <a:lnTo>
                    <a:pt x="2781" y="1472"/>
                  </a:lnTo>
                  <a:lnTo>
                    <a:pt x="2726" y="1453"/>
                  </a:lnTo>
                  <a:lnTo>
                    <a:pt x="2657" y="1418"/>
                  </a:lnTo>
                  <a:lnTo>
                    <a:pt x="2620" y="1400"/>
                  </a:lnTo>
                  <a:lnTo>
                    <a:pt x="2567" y="1348"/>
                  </a:lnTo>
                  <a:lnTo>
                    <a:pt x="2319" y="1348"/>
                  </a:lnTo>
                  <a:lnTo>
                    <a:pt x="2282" y="1328"/>
                  </a:lnTo>
                  <a:lnTo>
                    <a:pt x="2228" y="1311"/>
                  </a:lnTo>
                  <a:lnTo>
                    <a:pt x="2176" y="1294"/>
                  </a:lnTo>
                  <a:lnTo>
                    <a:pt x="2158" y="1259"/>
                  </a:lnTo>
                  <a:lnTo>
                    <a:pt x="2121" y="1241"/>
                  </a:lnTo>
                  <a:lnTo>
                    <a:pt x="2052" y="1204"/>
                  </a:lnTo>
                  <a:lnTo>
                    <a:pt x="2015" y="1187"/>
                  </a:lnTo>
                  <a:lnTo>
                    <a:pt x="1962" y="1187"/>
                  </a:lnTo>
                  <a:lnTo>
                    <a:pt x="1925" y="1169"/>
                  </a:lnTo>
                  <a:lnTo>
                    <a:pt x="1908" y="1152"/>
                  </a:lnTo>
                  <a:lnTo>
                    <a:pt x="1891" y="1135"/>
                  </a:lnTo>
                  <a:lnTo>
                    <a:pt x="1891" y="1063"/>
                  </a:lnTo>
                  <a:lnTo>
                    <a:pt x="1908" y="1045"/>
                  </a:lnTo>
                  <a:lnTo>
                    <a:pt x="1908" y="1010"/>
                  </a:lnTo>
                  <a:lnTo>
                    <a:pt x="1891" y="993"/>
                  </a:lnTo>
                  <a:lnTo>
                    <a:pt x="1873" y="975"/>
                  </a:lnTo>
                  <a:lnTo>
                    <a:pt x="1908" y="956"/>
                  </a:lnTo>
                  <a:lnTo>
                    <a:pt x="1925" y="939"/>
                  </a:lnTo>
                  <a:lnTo>
                    <a:pt x="1962" y="921"/>
                  </a:lnTo>
                  <a:lnTo>
                    <a:pt x="1962" y="902"/>
                  </a:lnTo>
                  <a:lnTo>
                    <a:pt x="1925" y="886"/>
                  </a:lnTo>
                  <a:lnTo>
                    <a:pt x="1873" y="867"/>
                  </a:lnTo>
                  <a:lnTo>
                    <a:pt x="1873" y="849"/>
                  </a:lnTo>
                  <a:lnTo>
                    <a:pt x="1856" y="832"/>
                  </a:lnTo>
                  <a:lnTo>
                    <a:pt x="1838" y="832"/>
                  </a:lnTo>
                  <a:lnTo>
                    <a:pt x="1819" y="814"/>
                  </a:lnTo>
                  <a:lnTo>
                    <a:pt x="1801" y="780"/>
                  </a:lnTo>
                  <a:lnTo>
                    <a:pt x="1801" y="762"/>
                  </a:lnTo>
                  <a:lnTo>
                    <a:pt x="1784" y="745"/>
                  </a:lnTo>
                  <a:lnTo>
                    <a:pt x="1749" y="762"/>
                  </a:lnTo>
                  <a:lnTo>
                    <a:pt x="1732" y="780"/>
                  </a:lnTo>
                  <a:lnTo>
                    <a:pt x="1712" y="780"/>
                  </a:lnTo>
                  <a:lnTo>
                    <a:pt x="1677" y="762"/>
                  </a:lnTo>
                  <a:lnTo>
                    <a:pt x="1677" y="690"/>
                  </a:lnTo>
                  <a:lnTo>
                    <a:pt x="1640" y="655"/>
                  </a:lnTo>
                  <a:lnTo>
                    <a:pt x="1623" y="638"/>
                  </a:lnTo>
                  <a:lnTo>
                    <a:pt x="1605" y="621"/>
                  </a:lnTo>
                  <a:lnTo>
                    <a:pt x="1623" y="603"/>
                  </a:lnTo>
                  <a:lnTo>
                    <a:pt x="1677" y="603"/>
                  </a:lnTo>
                  <a:lnTo>
                    <a:pt x="1677" y="584"/>
                  </a:lnTo>
                  <a:lnTo>
                    <a:pt x="1660" y="549"/>
                  </a:lnTo>
                  <a:lnTo>
                    <a:pt x="1660" y="531"/>
                  </a:lnTo>
                  <a:lnTo>
                    <a:pt x="1695" y="494"/>
                  </a:lnTo>
                  <a:lnTo>
                    <a:pt x="1732" y="477"/>
                  </a:lnTo>
                  <a:lnTo>
                    <a:pt x="1712" y="460"/>
                  </a:lnTo>
                  <a:lnTo>
                    <a:pt x="1712" y="425"/>
                  </a:lnTo>
                  <a:lnTo>
                    <a:pt x="1695" y="390"/>
                  </a:lnTo>
                  <a:lnTo>
                    <a:pt x="1695" y="300"/>
                  </a:lnTo>
                  <a:lnTo>
                    <a:pt x="1712" y="283"/>
                  </a:lnTo>
                  <a:lnTo>
                    <a:pt x="1749" y="283"/>
                  </a:lnTo>
                  <a:lnTo>
                    <a:pt x="1784" y="248"/>
                  </a:lnTo>
                  <a:lnTo>
                    <a:pt x="1801" y="248"/>
                  </a:lnTo>
                  <a:lnTo>
                    <a:pt x="1838" y="231"/>
                  </a:lnTo>
                  <a:lnTo>
                    <a:pt x="1856" y="211"/>
                  </a:lnTo>
                  <a:lnTo>
                    <a:pt x="1856" y="141"/>
                  </a:lnTo>
                  <a:lnTo>
                    <a:pt x="1891" y="141"/>
                  </a:lnTo>
                  <a:lnTo>
                    <a:pt x="1891" y="89"/>
                  </a:lnTo>
                  <a:lnTo>
                    <a:pt x="1873" y="52"/>
                  </a:lnTo>
                  <a:lnTo>
                    <a:pt x="1856" y="17"/>
                  </a:lnTo>
                  <a:lnTo>
                    <a:pt x="1838" y="17"/>
                  </a:lnTo>
                  <a:lnTo>
                    <a:pt x="1801" y="0"/>
                  </a:lnTo>
                  <a:lnTo>
                    <a:pt x="1784" y="17"/>
                  </a:lnTo>
                  <a:lnTo>
                    <a:pt x="1732" y="35"/>
                  </a:lnTo>
                  <a:lnTo>
                    <a:pt x="1695" y="70"/>
                  </a:lnTo>
                  <a:lnTo>
                    <a:pt x="1677" y="107"/>
                  </a:lnTo>
                  <a:lnTo>
                    <a:pt x="1534" y="107"/>
                  </a:lnTo>
                  <a:lnTo>
                    <a:pt x="1446" y="70"/>
                  </a:lnTo>
                  <a:lnTo>
                    <a:pt x="1412" y="89"/>
                  </a:lnTo>
                  <a:lnTo>
                    <a:pt x="1355" y="107"/>
                  </a:lnTo>
                  <a:lnTo>
                    <a:pt x="1338" y="124"/>
                  </a:lnTo>
                  <a:lnTo>
                    <a:pt x="1285" y="141"/>
                  </a:lnTo>
                  <a:lnTo>
                    <a:pt x="1268" y="141"/>
                  </a:lnTo>
                  <a:lnTo>
                    <a:pt x="1214" y="159"/>
                  </a:lnTo>
                  <a:lnTo>
                    <a:pt x="1179" y="141"/>
                  </a:lnTo>
                  <a:lnTo>
                    <a:pt x="1144" y="107"/>
                  </a:lnTo>
                  <a:lnTo>
                    <a:pt x="1107" y="107"/>
                  </a:lnTo>
                  <a:lnTo>
                    <a:pt x="1090" y="89"/>
                  </a:lnTo>
                  <a:lnTo>
                    <a:pt x="1055" y="70"/>
                  </a:lnTo>
                  <a:lnTo>
                    <a:pt x="1000" y="141"/>
                  </a:lnTo>
                  <a:lnTo>
                    <a:pt x="1055" y="159"/>
                  </a:lnTo>
                  <a:lnTo>
                    <a:pt x="1035" y="194"/>
                  </a:lnTo>
                  <a:lnTo>
                    <a:pt x="1000" y="211"/>
                  </a:lnTo>
                  <a:lnTo>
                    <a:pt x="983" y="248"/>
                  </a:lnTo>
                  <a:lnTo>
                    <a:pt x="1000" y="266"/>
                  </a:lnTo>
                  <a:lnTo>
                    <a:pt x="983" y="318"/>
                  </a:lnTo>
                  <a:lnTo>
                    <a:pt x="983" y="353"/>
                  </a:lnTo>
                  <a:lnTo>
                    <a:pt x="1000" y="390"/>
                  </a:lnTo>
                  <a:lnTo>
                    <a:pt x="1018" y="442"/>
                  </a:lnTo>
                  <a:lnTo>
                    <a:pt x="1018" y="514"/>
                  </a:lnTo>
                  <a:lnTo>
                    <a:pt x="1107" y="514"/>
                  </a:lnTo>
                  <a:lnTo>
                    <a:pt x="1126" y="531"/>
                  </a:lnTo>
                  <a:lnTo>
                    <a:pt x="1107" y="566"/>
                  </a:lnTo>
                  <a:lnTo>
                    <a:pt x="1090" y="603"/>
                  </a:lnTo>
                  <a:lnTo>
                    <a:pt x="1072" y="621"/>
                  </a:lnTo>
                  <a:lnTo>
                    <a:pt x="1072" y="673"/>
                  </a:lnTo>
                  <a:lnTo>
                    <a:pt x="1035" y="673"/>
                  </a:lnTo>
                  <a:lnTo>
                    <a:pt x="1018" y="690"/>
                  </a:lnTo>
                  <a:lnTo>
                    <a:pt x="1018" y="708"/>
                  </a:lnTo>
                  <a:lnTo>
                    <a:pt x="1000" y="745"/>
                  </a:lnTo>
                  <a:lnTo>
                    <a:pt x="964" y="762"/>
                  </a:lnTo>
                  <a:lnTo>
                    <a:pt x="964" y="867"/>
                  </a:lnTo>
                  <a:lnTo>
                    <a:pt x="931" y="886"/>
                  </a:lnTo>
                  <a:lnTo>
                    <a:pt x="859" y="921"/>
                  </a:lnTo>
                  <a:lnTo>
                    <a:pt x="841" y="975"/>
                  </a:lnTo>
                  <a:lnTo>
                    <a:pt x="824" y="1010"/>
                  </a:lnTo>
                  <a:lnTo>
                    <a:pt x="805" y="1045"/>
                  </a:lnTo>
                  <a:lnTo>
                    <a:pt x="735" y="1080"/>
                  </a:lnTo>
                  <a:lnTo>
                    <a:pt x="698" y="1117"/>
                  </a:lnTo>
                  <a:lnTo>
                    <a:pt x="663" y="1152"/>
                  </a:lnTo>
                  <a:lnTo>
                    <a:pt x="626" y="1187"/>
                  </a:lnTo>
                  <a:lnTo>
                    <a:pt x="626" y="1204"/>
                  </a:lnTo>
                  <a:lnTo>
                    <a:pt x="609" y="1222"/>
                  </a:lnTo>
                  <a:lnTo>
                    <a:pt x="574" y="1241"/>
                  </a:lnTo>
                  <a:lnTo>
                    <a:pt x="519" y="1241"/>
                  </a:lnTo>
                  <a:lnTo>
                    <a:pt x="485" y="1259"/>
                  </a:lnTo>
                  <a:lnTo>
                    <a:pt x="467" y="1274"/>
                  </a:lnTo>
                  <a:lnTo>
                    <a:pt x="450" y="1311"/>
                  </a:lnTo>
                  <a:lnTo>
                    <a:pt x="430" y="1328"/>
                  </a:lnTo>
                  <a:lnTo>
                    <a:pt x="413" y="1311"/>
                  </a:lnTo>
                  <a:lnTo>
                    <a:pt x="395" y="1294"/>
                  </a:lnTo>
                  <a:lnTo>
                    <a:pt x="360" y="1274"/>
                  </a:lnTo>
                  <a:lnTo>
                    <a:pt x="343" y="1274"/>
                  </a:lnTo>
                  <a:lnTo>
                    <a:pt x="324" y="1328"/>
                  </a:lnTo>
                  <a:lnTo>
                    <a:pt x="306" y="1348"/>
                  </a:lnTo>
                  <a:lnTo>
                    <a:pt x="289" y="1363"/>
                  </a:lnTo>
                  <a:lnTo>
                    <a:pt x="271" y="1363"/>
                  </a:lnTo>
                  <a:lnTo>
                    <a:pt x="254" y="1383"/>
                  </a:lnTo>
                  <a:lnTo>
                    <a:pt x="236" y="1383"/>
                  </a:lnTo>
                  <a:lnTo>
                    <a:pt x="254" y="1418"/>
                  </a:lnTo>
                  <a:lnTo>
                    <a:pt x="236" y="1453"/>
                  </a:lnTo>
                  <a:lnTo>
                    <a:pt x="219" y="1489"/>
                  </a:lnTo>
                  <a:lnTo>
                    <a:pt x="236" y="1507"/>
                  </a:lnTo>
                  <a:lnTo>
                    <a:pt x="271" y="1489"/>
                  </a:lnTo>
                  <a:lnTo>
                    <a:pt x="306" y="1489"/>
                  </a:lnTo>
                  <a:lnTo>
                    <a:pt x="271" y="1577"/>
                  </a:lnTo>
                  <a:lnTo>
                    <a:pt x="271" y="1594"/>
                  </a:lnTo>
                  <a:lnTo>
                    <a:pt x="289" y="1631"/>
                  </a:lnTo>
                  <a:lnTo>
                    <a:pt x="306" y="1647"/>
                  </a:lnTo>
                  <a:lnTo>
                    <a:pt x="324" y="1720"/>
                  </a:lnTo>
                  <a:lnTo>
                    <a:pt x="343" y="1738"/>
                  </a:lnTo>
                  <a:lnTo>
                    <a:pt x="343" y="1790"/>
                  </a:lnTo>
                  <a:lnTo>
                    <a:pt x="324" y="1773"/>
                  </a:lnTo>
                  <a:lnTo>
                    <a:pt x="236" y="1790"/>
                  </a:lnTo>
                  <a:lnTo>
                    <a:pt x="219" y="1790"/>
                  </a:lnTo>
                  <a:lnTo>
                    <a:pt x="163" y="1825"/>
                  </a:lnTo>
                  <a:lnTo>
                    <a:pt x="110" y="1825"/>
                  </a:lnTo>
                  <a:lnTo>
                    <a:pt x="75" y="1808"/>
                  </a:lnTo>
                  <a:lnTo>
                    <a:pt x="56" y="1808"/>
                  </a:lnTo>
                  <a:lnTo>
                    <a:pt x="38" y="1825"/>
                  </a:lnTo>
                  <a:lnTo>
                    <a:pt x="21" y="1862"/>
                  </a:lnTo>
                  <a:lnTo>
                    <a:pt x="6" y="1918"/>
                  </a:lnTo>
                  <a:lnTo>
                    <a:pt x="0" y="1918"/>
                  </a:lnTo>
                  <a:close/>
                </a:path>
              </a:pathLst>
            </a:custGeom>
            <a:solidFill>
              <a:srgbClr val="FFF2AC"/>
            </a:solidFill>
            <a:ln w="9525" cap="flat" cmpd="sng">
              <a:solidFill>
                <a:srgbClr val="825300"/>
              </a:solidFill>
              <a:prstDash val="solid"/>
              <a:round/>
              <a:headEnd type="none" w="med" len="med"/>
              <a:tailEnd type="none" w="med" len="med"/>
            </a:ln>
          </p:spPr>
          <p:txBody>
            <a:bodyPr/>
            <a:lstStyle/>
            <a:p>
              <a:endParaRPr lang="en-US"/>
            </a:p>
          </p:txBody>
        </p:sp>
        <p:sp>
          <p:nvSpPr>
            <p:cNvPr id="29701" name="AutoShape 55"/>
            <p:cNvSpPr>
              <a:spLocks noChangeArrowheads="1"/>
            </p:cNvSpPr>
            <p:nvPr/>
          </p:nvSpPr>
          <p:spPr bwMode="auto">
            <a:xfrm>
              <a:off x="5962650" y="1368425"/>
              <a:ext cx="171450" cy="147637"/>
            </a:xfrm>
            <a:prstGeom prst="triangle">
              <a:avLst>
                <a:gd name="adj" fmla="val 50000"/>
              </a:avLst>
            </a:prstGeom>
            <a:solidFill>
              <a:srgbClr val="FFFFFF"/>
            </a:solidFill>
            <a:ln w="19050">
              <a:solidFill>
                <a:srgbClr val="825300"/>
              </a:solidFill>
              <a:miter lim="800000"/>
              <a:headEnd/>
              <a:tailEnd/>
            </a:ln>
          </p:spPr>
          <p:txBody>
            <a:bodyPr wrap="none" anchor="ctr">
              <a:spAutoFit/>
            </a:bodyPr>
            <a:lstStyle/>
            <a:p>
              <a:endParaRPr lang="en-US">
                <a:latin typeface="Trebuchet MS" pitchFamily="34" charset="0"/>
              </a:endParaRPr>
            </a:p>
          </p:txBody>
        </p:sp>
        <p:sp>
          <p:nvSpPr>
            <p:cNvPr id="29702" name="AutoShape 56"/>
            <p:cNvSpPr>
              <a:spLocks noChangeArrowheads="1"/>
            </p:cNvSpPr>
            <p:nvPr/>
          </p:nvSpPr>
          <p:spPr bwMode="auto">
            <a:xfrm>
              <a:off x="6208712" y="3865562"/>
              <a:ext cx="171450" cy="147638"/>
            </a:xfrm>
            <a:prstGeom prst="triangle">
              <a:avLst>
                <a:gd name="adj" fmla="val 50000"/>
              </a:avLst>
            </a:prstGeom>
            <a:solidFill>
              <a:srgbClr val="FFFFFF"/>
            </a:solidFill>
            <a:ln w="19050">
              <a:solidFill>
                <a:srgbClr val="825300"/>
              </a:solidFill>
              <a:miter lim="800000"/>
              <a:headEnd/>
              <a:tailEnd/>
            </a:ln>
          </p:spPr>
          <p:txBody>
            <a:bodyPr wrap="none" anchor="ctr">
              <a:spAutoFit/>
            </a:bodyPr>
            <a:lstStyle/>
            <a:p>
              <a:endParaRPr lang="en-US">
                <a:latin typeface="Trebuchet MS" pitchFamily="34" charset="0"/>
              </a:endParaRPr>
            </a:p>
          </p:txBody>
        </p:sp>
        <p:sp>
          <p:nvSpPr>
            <p:cNvPr id="29703" name="Text Box 57"/>
            <p:cNvSpPr txBox="1">
              <a:spLocks noChangeArrowheads="1"/>
            </p:cNvSpPr>
            <p:nvPr/>
          </p:nvSpPr>
          <p:spPr bwMode="auto">
            <a:xfrm>
              <a:off x="5824537" y="1227137"/>
              <a:ext cx="309563" cy="152400"/>
            </a:xfrm>
            <a:prstGeom prst="rect">
              <a:avLst/>
            </a:prstGeom>
            <a:noFill/>
            <a:ln w="9525">
              <a:noFill/>
              <a:miter lim="800000"/>
              <a:headEnd/>
              <a:tailEnd/>
            </a:ln>
          </p:spPr>
          <p:txBody>
            <a:bodyPr wrap="none" lIns="0" tIns="0" rIns="0" bIns="0">
              <a:spAutoFit/>
            </a:bodyPr>
            <a:lstStyle/>
            <a:p>
              <a:pPr>
                <a:spcBef>
                  <a:spcPct val="50000"/>
                </a:spcBef>
              </a:pPr>
              <a:r>
                <a:rPr lang="en-US" sz="1000" b="1">
                  <a:solidFill>
                    <a:srgbClr val="1E0000"/>
                  </a:solidFill>
                  <a:cs typeface="Arial" charset="0"/>
                  <a:sym typeface="Times New Roman" pitchFamily="18" charset="0"/>
                </a:rPr>
                <a:t>Delhi</a:t>
              </a:r>
            </a:p>
          </p:txBody>
        </p:sp>
        <p:sp>
          <p:nvSpPr>
            <p:cNvPr id="29704" name="AutoShape 58"/>
            <p:cNvSpPr>
              <a:spLocks noChangeArrowheads="1"/>
            </p:cNvSpPr>
            <p:nvPr/>
          </p:nvSpPr>
          <p:spPr bwMode="auto">
            <a:xfrm>
              <a:off x="5948362" y="1474787"/>
              <a:ext cx="109538" cy="109538"/>
            </a:xfrm>
            <a:prstGeom prst="flowChartConnector">
              <a:avLst/>
            </a:prstGeom>
            <a:solidFill>
              <a:srgbClr val="D19C00"/>
            </a:solidFill>
            <a:ln w="12700">
              <a:solidFill>
                <a:srgbClr val="825300"/>
              </a:solidFill>
              <a:round/>
              <a:headEnd/>
              <a:tailEnd/>
            </a:ln>
          </p:spPr>
          <p:txBody>
            <a:bodyPr wrap="none" anchor="ctr">
              <a:spAutoFit/>
            </a:bodyPr>
            <a:lstStyle/>
            <a:p>
              <a:endParaRPr lang="en-US">
                <a:latin typeface="Trebuchet MS" pitchFamily="34" charset="0"/>
              </a:endParaRPr>
            </a:p>
          </p:txBody>
        </p:sp>
        <p:sp>
          <p:nvSpPr>
            <p:cNvPr id="29705" name="Rectangle 59"/>
            <p:cNvSpPr>
              <a:spLocks noChangeArrowheads="1"/>
            </p:cNvSpPr>
            <p:nvPr/>
          </p:nvSpPr>
          <p:spPr bwMode="auto">
            <a:xfrm>
              <a:off x="5900737" y="1428750"/>
              <a:ext cx="106363" cy="104775"/>
            </a:xfrm>
            <a:prstGeom prst="rect">
              <a:avLst/>
            </a:prstGeom>
            <a:solidFill>
              <a:srgbClr val="825300"/>
            </a:solidFill>
            <a:ln w="12700">
              <a:solidFill>
                <a:srgbClr val="825300"/>
              </a:solidFill>
              <a:miter lim="800000"/>
              <a:headEnd/>
              <a:tailEnd/>
            </a:ln>
          </p:spPr>
          <p:txBody>
            <a:bodyPr wrap="none" anchor="ctr">
              <a:spAutoFit/>
            </a:bodyPr>
            <a:lstStyle/>
            <a:p>
              <a:endParaRPr lang="en-US">
                <a:latin typeface="Trebuchet MS" pitchFamily="34" charset="0"/>
              </a:endParaRPr>
            </a:p>
          </p:txBody>
        </p:sp>
        <p:sp>
          <p:nvSpPr>
            <p:cNvPr id="29706" name="Text Box 60"/>
            <p:cNvSpPr txBox="1">
              <a:spLocks noChangeArrowheads="1"/>
            </p:cNvSpPr>
            <p:nvPr/>
          </p:nvSpPr>
          <p:spPr bwMode="auto">
            <a:xfrm>
              <a:off x="6867525" y="2557462"/>
              <a:ext cx="457200" cy="152400"/>
            </a:xfrm>
            <a:prstGeom prst="rect">
              <a:avLst/>
            </a:prstGeom>
            <a:noFill/>
            <a:ln w="9525">
              <a:noFill/>
              <a:miter lim="800000"/>
              <a:headEnd/>
              <a:tailEnd/>
            </a:ln>
          </p:spPr>
          <p:txBody>
            <a:bodyPr wrap="none" lIns="0" tIns="0" rIns="0" bIns="0">
              <a:spAutoFit/>
            </a:bodyPr>
            <a:lstStyle/>
            <a:p>
              <a:pPr>
                <a:spcBef>
                  <a:spcPct val="50000"/>
                </a:spcBef>
              </a:pPr>
              <a:r>
                <a:rPr lang="en-US" sz="1000" b="1">
                  <a:solidFill>
                    <a:srgbClr val="1E0000"/>
                  </a:solidFill>
                  <a:cs typeface="Arial" charset="0"/>
                  <a:sym typeface="Times New Roman" pitchFamily="18" charset="0"/>
                </a:rPr>
                <a:t>Kolkata</a:t>
              </a:r>
            </a:p>
          </p:txBody>
        </p:sp>
        <p:sp>
          <p:nvSpPr>
            <p:cNvPr id="29707" name="AutoShape 61"/>
            <p:cNvSpPr>
              <a:spLocks noChangeArrowheads="1"/>
            </p:cNvSpPr>
            <p:nvPr/>
          </p:nvSpPr>
          <p:spPr bwMode="auto">
            <a:xfrm>
              <a:off x="7372350" y="2466975"/>
              <a:ext cx="107950" cy="107950"/>
            </a:xfrm>
            <a:prstGeom prst="flowChartConnector">
              <a:avLst/>
            </a:prstGeom>
            <a:solidFill>
              <a:srgbClr val="D19C00"/>
            </a:solidFill>
            <a:ln w="12700">
              <a:solidFill>
                <a:srgbClr val="825300"/>
              </a:solidFill>
              <a:round/>
              <a:headEnd/>
              <a:tailEnd/>
            </a:ln>
          </p:spPr>
          <p:txBody>
            <a:bodyPr wrap="none" anchor="ctr">
              <a:spAutoFit/>
            </a:bodyPr>
            <a:lstStyle/>
            <a:p>
              <a:endParaRPr lang="en-US">
                <a:latin typeface="Trebuchet MS" pitchFamily="34" charset="0"/>
              </a:endParaRPr>
            </a:p>
          </p:txBody>
        </p:sp>
        <p:sp>
          <p:nvSpPr>
            <p:cNvPr id="29708" name="Rectangle 62"/>
            <p:cNvSpPr>
              <a:spLocks noChangeArrowheads="1"/>
            </p:cNvSpPr>
            <p:nvPr/>
          </p:nvSpPr>
          <p:spPr bwMode="auto">
            <a:xfrm>
              <a:off x="7326312" y="2420937"/>
              <a:ext cx="104775" cy="104775"/>
            </a:xfrm>
            <a:prstGeom prst="rect">
              <a:avLst/>
            </a:prstGeom>
            <a:solidFill>
              <a:srgbClr val="825300"/>
            </a:solidFill>
            <a:ln w="12700">
              <a:solidFill>
                <a:srgbClr val="825300"/>
              </a:solidFill>
              <a:miter lim="800000"/>
              <a:headEnd/>
              <a:tailEnd/>
            </a:ln>
          </p:spPr>
          <p:txBody>
            <a:bodyPr wrap="none" anchor="ctr">
              <a:spAutoFit/>
            </a:bodyPr>
            <a:lstStyle/>
            <a:p>
              <a:endParaRPr lang="en-US">
                <a:latin typeface="Trebuchet MS" pitchFamily="34" charset="0"/>
              </a:endParaRPr>
            </a:p>
          </p:txBody>
        </p:sp>
        <p:sp>
          <p:nvSpPr>
            <p:cNvPr id="29709" name="Text Box 63"/>
            <p:cNvSpPr txBox="1">
              <a:spLocks noChangeArrowheads="1"/>
            </p:cNvSpPr>
            <p:nvPr/>
          </p:nvSpPr>
          <p:spPr bwMode="auto">
            <a:xfrm>
              <a:off x="6289675" y="3082925"/>
              <a:ext cx="654050" cy="152400"/>
            </a:xfrm>
            <a:prstGeom prst="rect">
              <a:avLst/>
            </a:prstGeom>
            <a:noFill/>
            <a:ln w="9525">
              <a:noFill/>
              <a:miter lim="800000"/>
              <a:headEnd/>
              <a:tailEnd/>
            </a:ln>
          </p:spPr>
          <p:txBody>
            <a:bodyPr wrap="none" lIns="0" tIns="0" rIns="0" bIns="0">
              <a:spAutoFit/>
            </a:bodyPr>
            <a:lstStyle/>
            <a:p>
              <a:pPr>
                <a:spcBef>
                  <a:spcPct val="50000"/>
                </a:spcBef>
              </a:pPr>
              <a:r>
                <a:rPr lang="en-US" sz="1000" b="1">
                  <a:solidFill>
                    <a:srgbClr val="1E0000"/>
                  </a:solidFill>
                  <a:cs typeface="Arial" charset="0"/>
                  <a:sym typeface="Times New Roman" pitchFamily="18" charset="0"/>
                </a:rPr>
                <a:t>Hyderabad</a:t>
              </a:r>
            </a:p>
          </p:txBody>
        </p:sp>
        <p:sp>
          <p:nvSpPr>
            <p:cNvPr id="29710" name="Text Box 64"/>
            <p:cNvSpPr txBox="1">
              <a:spLocks noChangeArrowheads="1"/>
            </p:cNvSpPr>
            <p:nvPr/>
          </p:nvSpPr>
          <p:spPr bwMode="auto">
            <a:xfrm>
              <a:off x="6108700" y="3705225"/>
              <a:ext cx="500062" cy="152400"/>
            </a:xfrm>
            <a:prstGeom prst="rect">
              <a:avLst/>
            </a:prstGeom>
            <a:noFill/>
            <a:ln w="9525">
              <a:noFill/>
              <a:miter lim="800000"/>
              <a:headEnd/>
              <a:tailEnd/>
            </a:ln>
          </p:spPr>
          <p:txBody>
            <a:bodyPr wrap="none" lIns="0" tIns="0" rIns="0" bIns="0">
              <a:spAutoFit/>
            </a:bodyPr>
            <a:lstStyle/>
            <a:p>
              <a:pPr>
                <a:spcBef>
                  <a:spcPct val="50000"/>
                </a:spcBef>
              </a:pPr>
              <a:r>
                <a:rPr lang="en-US" sz="1000" b="1">
                  <a:solidFill>
                    <a:srgbClr val="1E0000"/>
                  </a:solidFill>
                  <a:cs typeface="Arial" charset="0"/>
                  <a:sym typeface="Times New Roman" pitchFamily="18" charset="0"/>
                </a:rPr>
                <a:t>Chennai</a:t>
              </a:r>
            </a:p>
          </p:txBody>
        </p:sp>
        <p:sp>
          <p:nvSpPr>
            <p:cNvPr id="29711" name="AutoShape 65"/>
            <p:cNvSpPr>
              <a:spLocks noChangeArrowheads="1"/>
            </p:cNvSpPr>
            <p:nvPr/>
          </p:nvSpPr>
          <p:spPr bwMode="auto">
            <a:xfrm>
              <a:off x="5207000" y="2670175"/>
              <a:ext cx="107950" cy="109537"/>
            </a:xfrm>
            <a:prstGeom prst="flowChartConnector">
              <a:avLst/>
            </a:prstGeom>
            <a:solidFill>
              <a:srgbClr val="D19C00"/>
            </a:solidFill>
            <a:ln w="12700">
              <a:solidFill>
                <a:srgbClr val="825300"/>
              </a:solidFill>
              <a:round/>
              <a:headEnd/>
              <a:tailEnd/>
            </a:ln>
          </p:spPr>
          <p:txBody>
            <a:bodyPr wrap="none" anchor="ctr">
              <a:spAutoFit/>
            </a:bodyPr>
            <a:lstStyle/>
            <a:p>
              <a:endParaRPr lang="en-US">
                <a:latin typeface="Trebuchet MS" pitchFamily="34" charset="0"/>
              </a:endParaRPr>
            </a:p>
          </p:txBody>
        </p:sp>
        <p:sp>
          <p:nvSpPr>
            <p:cNvPr id="29712" name="Rectangle 66"/>
            <p:cNvSpPr>
              <a:spLocks noChangeArrowheads="1"/>
            </p:cNvSpPr>
            <p:nvPr/>
          </p:nvSpPr>
          <p:spPr bwMode="auto">
            <a:xfrm>
              <a:off x="6121400" y="3894137"/>
              <a:ext cx="103187" cy="104775"/>
            </a:xfrm>
            <a:prstGeom prst="rect">
              <a:avLst/>
            </a:prstGeom>
            <a:solidFill>
              <a:srgbClr val="825300"/>
            </a:solidFill>
            <a:ln w="12700">
              <a:solidFill>
                <a:srgbClr val="825300"/>
              </a:solidFill>
              <a:miter lim="800000"/>
              <a:headEnd/>
              <a:tailEnd/>
            </a:ln>
          </p:spPr>
          <p:txBody>
            <a:bodyPr wrap="none" anchor="ctr">
              <a:spAutoFit/>
            </a:bodyPr>
            <a:lstStyle/>
            <a:p>
              <a:endParaRPr lang="en-US">
                <a:latin typeface="Trebuchet MS" pitchFamily="34" charset="0"/>
              </a:endParaRPr>
            </a:p>
          </p:txBody>
        </p:sp>
        <p:sp>
          <p:nvSpPr>
            <p:cNvPr id="29713" name="Text Box 67"/>
            <p:cNvSpPr txBox="1">
              <a:spLocks noChangeArrowheads="1"/>
            </p:cNvSpPr>
            <p:nvPr/>
          </p:nvSpPr>
          <p:spPr bwMode="auto">
            <a:xfrm>
              <a:off x="5292725" y="4233862"/>
              <a:ext cx="430212" cy="152400"/>
            </a:xfrm>
            <a:prstGeom prst="rect">
              <a:avLst/>
            </a:prstGeom>
            <a:noFill/>
            <a:ln w="9525">
              <a:noFill/>
              <a:miter lim="800000"/>
              <a:headEnd/>
              <a:tailEnd/>
            </a:ln>
          </p:spPr>
          <p:txBody>
            <a:bodyPr wrap="none" lIns="0" tIns="0" rIns="0" bIns="0">
              <a:spAutoFit/>
            </a:bodyPr>
            <a:lstStyle/>
            <a:p>
              <a:pPr>
                <a:spcBef>
                  <a:spcPct val="50000"/>
                </a:spcBef>
              </a:pPr>
              <a:r>
                <a:rPr lang="en-US" sz="1000" b="1">
                  <a:solidFill>
                    <a:srgbClr val="1E0000"/>
                  </a:solidFill>
                  <a:cs typeface="Arial" charset="0"/>
                  <a:sym typeface="Times New Roman" pitchFamily="18" charset="0"/>
                </a:rPr>
                <a:t>Cochin</a:t>
              </a:r>
            </a:p>
          </p:txBody>
        </p:sp>
        <p:sp>
          <p:nvSpPr>
            <p:cNvPr id="29714" name="Text Box 68"/>
            <p:cNvSpPr txBox="1">
              <a:spLocks noChangeArrowheads="1"/>
            </p:cNvSpPr>
            <p:nvPr/>
          </p:nvSpPr>
          <p:spPr bwMode="auto">
            <a:xfrm>
              <a:off x="5481637" y="3587750"/>
              <a:ext cx="619125" cy="152400"/>
            </a:xfrm>
            <a:prstGeom prst="rect">
              <a:avLst/>
            </a:prstGeom>
            <a:noFill/>
            <a:ln w="9525">
              <a:noFill/>
              <a:miter lim="800000"/>
              <a:headEnd/>
              <a:tailEnd/>
            </a:ln>
          </p:spPr>
          <p:txBody>
            <a:bodyPr wrap="none" lIns="0" tIns="0" rIns="0" bIns="0">
              <a:spAutoFit/>
            </a:bodyPr>
            <a:lstStyle/>
            <a:p>
              <a:pPr>
                <a:spcBef>
                  <a:spcPct val="50000"/>
                </a:spcBef>
              </a:pPr>
              <a:r>
                <a:rPr lang="en-US" sz="1000" b="1">
                  <a:solidFill>
                    <a:srgbClr val="1E0000"/>
                  </a:solidFill>
                  <a:cs typeface="Arial" charset="0"/>
                  <a:sym typeface="Times New Roman" pitchFamily="18" charset="0"/>
                </a:rPr>
                <a:t>Bangalore</a:t>
              </a:r>
            </a:p>
          </p:txBody>
        </p:sp>
        <p:sp>
          <p:nvSpPr>
            <p:cNvPr id="29715" name="AutoShape 69"/>
            <p:cNvSpPr>
              <a:spLocks noChangeArrowheads="1"/>
            </p:cNvSpPr>
            <p:nvPr/>
          </p:nvSpPr>
          <p:spPr bwMode="auto">
            <a:xfrm>
              <a:off x="5665787" y="3832225"/>
              <a:ext cx="107950" cy="109537"/>
            </a:xfrm>
            <a:prstGeom prst="flowChartConnector">
              <a:avLst/>
            </a:prstGeom>
            <a:solidFill>
              <a:srgbClr val="D19C00"/>
            </a:solidFill>
            <a:ln w="12700">
              <a:solidFill>
                <a:srgbClr val="825300"/>
              </a:solidFill>
              <a:round/>
              <a:headEnd/>
              <a:tailEnd/>
            </a:ln>
          </p:spPr>
          <p:txBody>
            <a:bodyPr wrap="none" anchor="ctr">
              <a:spAutoFit/>
            </a:bodyPr>
            <a:lstStyle/>
            <a:p>
              <a:endParaRPr lang="en-US">
                <a:latin typeface="Trebuchet MS" pitchFamily="34" charset="0"/>
              </a:endParaRPr>
            </a:p>
          </p:txBody>
        </p:sp>
        <p:sp>
          <p:nvSpPr>
            <p:cNvPr id="29716" name="Rectangle 70"/>
            <p:cNvSpPr>
              <a:spLocks noChangeArrowheads="1"/>
            </p:cNvSpPr>
            <p:nvPr/>
          </p:nvSpPr>
          <p:spPr bwMode="auto">
            <a:xfrm>
              <a:off x="5616575" y="3786187"/>
              <a:ext cx="106362" cy="104775"/>
            </a:xfrm>
            <a:prstGeom prst="rect">
              <a:avLst/>
            </a:prstGeom>
            <a:solidFill>
              <a:srgbClr val="825300"/>
            </a:solidFill>
            <a:ln w="12700">
              <a:solidFill>
                <a:srgbClr val="825300"/>
              </a:solidFill>
              <a:miter lim="800000"/>
              <a:headEnd/>
              <a:tailEnd/>
            </a:ln>
          </p:spPr>
          <p:txBody>
            <a:bodyPr wrap="none" anchor="ctr">
              <a:spAutoFit/>
            </a:bodyPr>
            <a:lstStyle/>
            <a:p>
              <a:endParaRPr lang="en-US">
                <a:latin typeface="Trebuchet MS" pitchFamily="34" charset="0"/>
              </a:endParaRPr>
            </a:p>
          </p:txBody>
        </p:sp>
        <p:sp>
          <p:nvSpPr>
            <p:cNvPr id="29717" name="Text Box 71"/>
            <p:cNvSpPr txBox="1">
              <a:spLocks noChangeArrowheads="1"/>
            </p:cNvSpPr>
            <p:nvPr/>
          </p:nvSpPr>
          <p:spPr bwMode="auto">
            <a:xfrm>
              <a:off x="4886325" y="2862262"/>
              <a:ext cx="479425" cy="152400"/>
            </a:xfrm>
            <a:prstGeom prst="rect">
              <a:avLst/>
            </a:prstGeom>
            <a:noFill/>
            <a:ln w="9525">
              <a:noFill/>
              <a:miter lim="800000"/>
              <a:headEnd/>
              <a:tailEnd/>
            </a:ln>
          </p:spPr>
          <p:txBody>
            <a:bodyPr wrap="none" lIns="0" tIns="0" rIns="0" bIns="0">
              <a:spAutoFit/>
            </a:bodyPr>
            <a:lstStyle/>
            <a:p>
              <a:pPr>
                <a:spcBef>
                  <a:spcPct val="50000"/>
                </a:spcBef>
              </a:pPr>
              <a:r>
                <a:rPr lang="en-US" sz="1000" b="1">
                  <a:solidFill>
                    <a:srgbClr val="1E0000"/>
                  </a:solidFill>
                  <a:cs typeface="Arial" charset="0"/>
                  <a:sym typeface="Times New Roman" pitchFamily="18" charset="0"/>
                </a:rPr>
                <a:t>Mumbai</a:t>
              </a:r>
            </a:p>
          </p:txBody>
        </p:sp>
        <p:sp>
          <p:nvSpPr>
            <p:cNvPr id="29718" name="Text Box 72"/>
            <p:cNvSpPr txBox="1">
              <a:spLocks noChangeArrowheads="1"/>
            </p:cNvSpPr>
            <p:nvPr/>
          </p:nvSpPr>
          <p:spPr bwMode="auto">
            <a:xfrm>
              <a:off x="5373687" y="2233612"/>
              <a:ext cx="647700" cy="152400"/>
            </a:xfrm>
            <a:prstGeom prst="rect">
              <a:avLst/>
            </a:prstGeom>
            <a:noFill/>
            <a:ln w="9525">
              <a:noFill/>
              <a:miter lim="800000"/>
              <a:headEnd/>
              <a:tailEnd/>
            </a:ln>
          </p:spPr>
          <p:txBody>
            <a:bodyPr wrap="none" lIns="0" tIns="0" rIns="0" bIns="0">
              <a:spAutoFit/>
            </a:bodyPr>
            <a:lstStyle/>
            <a:p>
              <a:pPr>
                <a:spcBef>
                  <a:spcPct val="50000"/>
                </a:spcBef>
              </a:pPr>
              <a:r>
                <a:rPr lang="en-US" sz="1000" b="1">
                  <a:solidFill>
                    <a:srgbClr val="1E0000"/>
                  </a:solidFill>
                  <a:cs typeface="Arial" charset="0"/>
                  <a:sym typeface="Times New Roman" pitchFamily="18" charset="0"/>
                </a:rPr>
                <a:t>Amedabad</a:t>
              </a:r>
            </a:p>
          </p:txBody>
        </p:sp>
        <p:sp>
          <p:nvSpPr>
            <p:cNvPr id="29719" name="Rectangle 73"/>
            <p:cNvSpPr>
              <a:spLocks noChangeArrowheads="1"/>
            </p:cNvSpPr>
            <p:nvPr/>
          </p:nvSpPr>
          <p:spPr bwMode="auto">
            <a:xfrm>
              <a:off x="6189663" y="5187950"/>
              <a:ext cx="138112" cy="141287"/>
            </a:xfrm>
            <a:prstGeom prst="rect">
              <a:avLst/>
            </a:prstGeom>
            <a:solidFill>
              <a:srgbClr val="825300"/>
            </a:solidFill>
            <a:ln w="12700">
              <a:solidFill>
                <a:srgbClr val="825300"/>
              </a:solidFill>
              <a:miter lim="800000"/>
              <a:headEnd/>
              <a:tailEnd/>
            </a:ln>
          </p:spPr>
          <p:txBody>
            <a:bodyPr wrap="none" anchor="ctr">
              <a:spAutoFit/>
            </a:bodyPr>
            <a:lstStyle/>
            <a:p>
              <a:endParaRPr lang="en-US">
                <a:latin typeface="Trebuchet MS" pitchFamily="34" charset="0"/>
              </a:endParaRPr>
            </a:p>
          </p:txBody>
        </p:sp>
        <p:sp>
          <p:nvSpPr>
            <p:cNvPr id="29720" name="Text Box 74"/>
            <p:cNvSpPr txBox="1">
              <a:spLocks noChangeArrowheads="1"/>
            </p:cNvSpPr>
            <p:nvPr/>
          </p:nvSpPr>
          <p:spPr bwMode="auto">
            <a:xfrm>
              <a:off x="6418263" y="5187950"/>
              <a:ext cx="711200" cy="136525"/>
            </a:xfrm>
            <a:prstGeom prst="rect">
              <a:avLst/>
            </a:prstGeom>
            <a:noFill/>
            <a:ln w="9525">
              <a:noFill/>
              <a:miter lim="800000"/>
              <a:headEnd/>
              <a:tailEnd/>
            </a:ln>
          </p:spPr>
          <p:txBody>
            <a:bodyPr wrap="none" lIns="0" tIns="0" rIns="0" bIns="0">
              <a:spAutoFit/>
            </a:bodyPr>
            <a:lstStyle/>
            <a:p>
              <a:pPr>
                <a:spcBef>
                  <a:spcPct val="50000"/>
                </a:spcBef>
              </a:pPr>
              <a:r>
                <a:rPr lang="en-US" sz="900" b="1">
                  <a:solidFill>
                    <a:srgbClr val="1E0000"/>
                  </a:solidFill>
                  <a:cs typeface="Arial" charset="0"/>
                  <a:sym typeface="Times New Roman" pitchFamily="18" charset="0"/>
                </a:rPr>
                <a:t>UPS Facilities</a:t>
              </a:r>
            </a:p>
          </p:txBody>
        </p:sp>
        <p:sp>
          <p:nvSpPr>
            <p:cNvPr id="29721" name="Text Box 75"/>
            <p:cNvSpPr txBox="1">
              <a:spLocks noChangeArrowheads="1"/>
            </p:cNvSpPr>
            <p:nvPr/>
          </p:nvSpPr>
          <p:spPr bwMode="auto">
            <a:xfrm>
              <a:off x="6418263" y="5413375"/>
              <a:ext cx="1924050" cy="136525"/>
            </a:xfrm>
            <a:prstGeom prst="rect">
              <a:avLst/>
            </a:prstGeom>
            <a:noFill/>
            <a:ln w="9525">
              <a:noFill/>
              <a:miter lim="800000"/>
              <a:headEnd/>
              <a:tailEnd/>
            </a:ln>
          </p:spPr>
          <p:txBody>
            <a:bodyPr wrap="none" lIns="0" tIns="0" rIns="0" bIns="0">
              <a:spAutoFit/>
            </a:bodyPr>
            <a:lstStyle/>
            <a:p>
              <a:pPr>
                <a:spcBef>
                  <a:spcPct val="50000"/>
                </a:spcBef>
              </a:pPr>
              <a:r>
                <a:rPr lang="en-US" sz="900" b="1">
                  <a:solidFill>
                    <a:srgbClr val="1E0000"/>
                  </a:solidFill>
                  <a:cs typeface="Arial" charset="0"/>
                  <a:sym typeface="Times New Roman" pitchFamily="18" charset="0"/>
                </a:rPr>
                <a:t>UPS Supply Chain Solutions Facilities</a:t>
              </a:r>
            </a:p>
          </p:txBody>
        </p:sp>
        <p:sp>
          <p:nvSpPr>
            <p:cNvPr id="29722" name="AutoShape 76"/>
            <p:cNvSpPr>
              <a:spLocks noChangeArrowheads="1"/>
            </p:cNvSpPr>
            <p:nvPr/>
          </p:nvSpPr>
          <p:spPr bwMode="auto">
            <a:xfrm>
              <a:off x="6189663" y="5416550"/>
              <a:ext cx="146050" cy="146050"/>
            </a:xfrm>
            <a:prstGeom prst="flowChartConnector">
              <a:avLst/>
            </a:prstGeom>
            <a:solidFill>
              <a:srgbClr val="D19C00"/>
            </a:solidFill>
            <a:ln w="12700">
              <a:solidFill>
                <a:srgbClr val="825300"/>
              </a:solidFill>
              <a:round/>
              <a:headEnd/>
              <a:tailEnd/>
            </a:ln>
          </p:spPr>
          <p:txBody>
            <a:bodyPr wrap="none" anchor="ctr">
              <a:spAutoFit/>
            </a:bodyPr>
            <a:lstStyle/>
            <a:p>
              <a:endParaRPr lang="en-US">
                <a:latin typeface="Trebuchet MS" pitchFamily="34" charset="0"/>
              </a:endParaRPr>
            </a:p>
          </p:txBody>
        </p:sp>
        <p:sp>
          <p:nvSpPr>
            <p:cNvPr id="29723" name="Rectangle 77"/>
            <p:cNvSpPr>
              <a:spLocks noChangeArrowheads="1"/>
            </p:cNvSpPr>
            <p:nvPr/>
          </p:nvSpPr>
          <p:spPr bwMode="auto">
            <a:xfrm>
              <a:off x="5610225" y="2424112"/>
              <a:ext cx="101600" cy="104775"/>
            </a:xfrm>
            <a:prstGeom prst="rect">
              <a:avLst/>
            </a:prstGeom>
            <a:solidFill>
              <a:srgbClr val="825300"/>
            </a:solidFill>
            <a:ln w="12700">
              <a:solidFill>
                <a:srgbClr val="825300"/>
              </a:solidFill>
              <a:miter lim="800000"/>
              <a:headEnd/>
              <a:tailEnd/>
            </a:ln>
          </p:spPr>
          <p:txBody>
            <a:bodyPr wrap="none" anchor="ctr">
              <a:spAutoFit/>
            </a:bodyPr>
            <a:lstStyle/>
            <a:p>
              <a:endParaRPr lang="en-US">
                <a:latin typeface="Trebuchet MS" pitchFamily="34" charset="0"/>
              </a:endParaRPr>
            </a:p>
          </p:txBody>
        </p:sp>
        <p:sp>
          <p:nvSpPr>
            <p:cNvPr id="29724" name="AutoShape 78"/>
            <p:cNvSpPr>
              <a:spLocks noChangeArrowheads="1"/>
            </p:cNvSpPr>
            <p:nvPr/>
          </p:nvSpPr>
          <p:spPr bwMode="auto">
            <a:xfrm>
              <a:off x="6172200" y="4940300"/>
              <a:ext cx="171450" cy="147637"/>
            </a:xfrm>
            <a:prstGeom prst="triangle">
              <a:avLst>
                <a:gd name="adj" fmla="val 50000"/>
              </a:avLst>
            </a:prstGeom>
            <a:solidFill>
              <a:srgbClr val="FFFFFF"/>
            </a:solidFill>
            <a:ln w="19050">
              <a:solidFill>
                <a:srgbClr val="825300"/>
              </a:solidFill>
              <a:miter lim="800000"/>
              <a:headEnd/>
              <a:tailEnd/>
            </a:ln>
          </p:spPr>
          <p:txBody>
            <a:bodyPr wrap="none" anchor="ctr">
              <a:spAutoFit/>
            </a:bodyPr>
            <a:lstStyle/>
            <a:p>
              <a:endParaRPr lang="en-US">
                <a:latin typeface="Trebuchet MS" pitchFamily="34" charset="0"/>
              </a:endParaRPr>
            </a:p>
          </p:txBody>
        </p:sp>
        <p:sp>
          <p:nvSpPr>
            <p:cNvPr id="29725" name="Text Box 79"/>
            <p:cNvSpPr txBox="1">
              <a:spLocks noChangeArrowheads="1"/>
            </p:cNvSpPr>
            <p:nvPr/>
          </p:nvSpPr>
          <p:spPr bwMode="auto">
            <a:xfrm>
              <a:off x="6418263" y="4962525"/>
              <a:ext cx="393700" cy="136525"/>
            </a:xfrm>
            <a:prstGeom prst="rect">
              <a:avLst/>
            </a:prstGeom>
            <a:noFill/>
            <a:ln w="9525">
              <a:noFill/>
              <a:miter lim="800000"/>
              <a:headEnd/>
              <a:tailEnd/>
            </a:ln>
          </p:spPr>
          <p:txBody>
            <a:bodyPr wrap="none" lIns="0" tIns="0" rIns="0" bIns="0">
              <a:spAutoFit/>
            </a:bodyPr>
            <a:lstStyle/>
            <a:p>
              <a:pPr>
                <a:spcBef>
                  <a:spcPct val="50000"/>
                </a:spcBef>
              </a:pPr>
              <a:r>
                <a:rPr lang="en-US" sz="900" b="1">
                  <a:solidFill>
                    <a:srgbClr val="1E0000"/>
                  </a:solidFill>
                  <a:cs typeface="Arial" charset="0"/>
                  <a:sym typeface="Times New Roman" pitchFamily="18" charset="0"/>
                </a:rPr>
                <a:t>Airports</a:t>
              </a:r>
            </a:p>
          </p:txBody>
        </p:sp>
        <p:sp>
          <p:nvSpPr>
            <p:cNvPr id="29726" name="AutoShape 80"/>
            <p:cNvSpPr>
              <a:spLocks noChangeArrowheads="1"/>
            </p:cNvSpPr>
            <p:nvPr/>
          </p:nvSpPr>
          <p:spPr bwMode="auto">
            <a:xfrm>
              <a:off x="5381625" y="2663825"/>
              <a:ext cx="171450" cy="147637"/>
            </a:xfrm>
            <a:prstGeom prst="triangle">
              <a:avLst>
                <a:gd name="adj" fmla="val 50000"/>
              </a:avLst>
            </a:prstGeom>
            <a:solidFill>
              <a:srgbClr val="FFFFFF"/>
            </a:solidFill>
            <a:ln w="19050">
              <a:solidFill>
                <a:srgbClr val="825300"/>
              </a:solidFill>
              <a:miter lim="800000"/>
              <a:headEnd/>
              <a:tailEnd/>
            </a:ln>
          </p:spPr>
          <p:txBody>
            <a:bodyPr wrap="none" anchor="ctr">
              <a:spAutoFit/>
            </a:bodyPr>
            <a:lstStyle/>
            <a:p>
              <a:endParaRPr lang="en-US">
                <a:latin typeface="Trebuchet MS" pitchFamily="34" charset="0"/>
              </a:endParaRPr>
            </a:p>
          </p:txBody>
        </p:sp>
        <p:sp>
          <p:nvSpPr>
            <p:cNvPr id="29727" name="AutoShape 81"/>
            <p:cNvSpPr>
              <a:spLocks noChangeArrowheads="1"/>
            </p:cNvSpPr>
            <p:nvPr/>
          </p:nvSpPr>
          <p:spPr bwMode="auto">
            <a:xfrm>
              <a:off x="5391150" y="2771775"/>
              <a:ext cx="107950" cy="107950"/>
            </a:xfrm>
            <a:prstGeom prst="flowChartConnector">
              <a:avLst/>
            </a:prstGeom>
            <a:solidFill>
              <a:srgbClr val="D19C00"/>
            </a:solidFill>
            <a:ln w="12700">
              <a:solidFill>
                <a:srgbClr val="825300"/>
              </a:solidFill>
              <a:round/>
              <a:headEnd/>
              <a:tailEnd/>
            </a:ln>
          </p:spPr>
          <p:txBody>
            <a:bodyPr wrap="none" anchor="ctr">
              <a:spAutoFit/>
            </a:bodyPr>
            <a:lstStyle/>
            <a:p>
              <a:endParaRPr lang="en-US">
                <a:latin typeface="Trebuchet MS" pitchFamily="34" charset="0"/>
              </a:endParaRPr>
            </a:p>
          </p:txBody>
        </p:sp>
        <p:sp>
          <p:nvSpPr>
            <p:cNvPr id="29728" name="Rectangle 82"/>
            <p:cNvSpPr>
              <a:spLocks noChangeArrowheads="1"/>
            </p:cNvSpPr>
            <p:nvPr/>
          </p:nvSpPr>
          <p:spPr bwMode="auto">
            <a:xfrm>
              <a:off x="5345112" y="2725737"/>
              <a:ext cx="104775" cy="104775"/>
            </a:xfrm>
            <a:prstGeom prst="rect">
              <a:avLst/>
            </a:prstGeom>
            <a:solidFill>
              <a:srgbClr val="825300"/>
            </a:solidFill>
            <a:ln w="12700">
              <a:solidFill>
                <a:srgbClr val="825300"/>
              </a:solidFill>
              <a:miter lim="800000"/>
              <a:headEnd/>
              <a:tailEnd/>
            </a:ln>
          </p:spPr>
          <p:txBody>
            <a:bodyPr wrap="none" anchor="ctr">
              <a:spAutoFit/>
            </a:bodyPr>
            <a:lstStyle/>
            <a:p>
              <a:endParaRPr lang="en-US">
                <a:latin typeface="Trebuchet MS" pitchFamily="34" charset="0"/>
              </a:endParaRPr>
            </a:p>
          </p:txBody>
        </p:sp>
        <p:sp>
          <p:nvSpPr>
            <p:cNvPr id="29729" name="Text Box 83"/>
            <p:cNvSpPr txBox="1">
              <a:spLocks noChangeArrowheads="1"/>
            </p:cNvSpPr>
            <p:nvPr/>
          </p:nvSpPr>
          <p:spPr bwMode="auto">
            <a:xfrm>
              <a:off x="5724525" y="804862"/>
              <a:ext cx="704850" cy="152400"/>
            </a:xfrm>
            <a:prstGeom prst="rect">
              <a:avLst/>
            </a:prstGeom>
            <a:noFill/>
            <a:ln w="9525">
              <a:noFill/>
              <a:miter lim="800000"/>
              <a:headEnd/>
              <a:tailEnd/>
            </a:ln>
          </p:spPr>
          <p:txBody>
            <a:bodyPr wrap="none" lIns="0" tIns="0" rIns="0" bIns="0">
              <a:spAutoFit/>
            </a:bodyPr>
            <a:lstStyle/>
            <a:p>
              <a:pPr>
                <a:spcBef>
                  <a:spcPct val="50000"/>
                </a:spcBef>
              </a:pPr>
              <a:r>
                <a:rPr lang="en-US" sz="1000" b="1">
                  <a:solidFill>
                    <a:srgbClr val="1E0000"/>
                  </a:solidFill>
                  <a:cs typeface="Arial" charset="0"/>
                  <a:sym typeface="Times New Roman" pitchFamily="18" charset="0"/>
                </a:rPr>
                <a:t>Chandigarh</a:t>
              </a:r>
            </a:p>
          </p:txBody>
        </p:sp>
        <p:sp>
          <p:nvSpPr>
            <p:cNvPr id="29730" name="Text Box 84"/>
            <p:cNvSpPr txBox="1">
              <a:spLocks noChangeArrowheads="1"/>
            </p:cNvSpPr>
            <p:nvPr/>
          </p:nvSpPr>
          <p:spPr bwMode="auto">
            <a:xfrm>
              <a:off x="5186362" y="1846262"/>
              <a:ext cx="379413" cy="152400"/>
            </a:xfrm>
            <a:prstGeom prst="rect">
              <a:avLst/>
            </a:prstGeom>
            <a:noFill/>
            <a:ln w="9525">
              <a:noFill/>
              <a:miter lim="800000"/>
              <a:headEnd/>
              <a:tailEnd/>
            </a:ln>
          </p:spPr>
          <p:txBody>
            <a:bodyPr wrap="none" lIns="0" tIns="0" rIns="0" bIns="0">
              <a:spAutoFit/>
            </a:bodyPr>
            <a:lstStyle/>
            <a:p>
              <a:pPr>
                <a:spcBef>
                  <a:spcPct val="50000"/>
                </a:spcBef>
              </a:pPr>
              <a:r>
                <a:rPr lang="en-US" sz="1000" b="1">
                  <a:solidFill>
                    <a:srgbClr val="1E0000"/>
                  </a:solidFill>
                  <a:cs typeface="Arial" charset="0"/>
                  <a:sym typeface="Times New Roman" pitchFamily="18" charset="0"/>
                </a:rPr>
                <a:t>Jaipur</a:t>
              </a:r>
            </a:p>
          </p:txBody>
        </p:sp>
        <p:sp>
          <p:nvSpPr>
            <p:cNvPr id="29731" name="AutoShape 85"/>
            <p:cNvSpPr>
              <a:spLocks noChangeArrowheads="1"/>
            </p:cNvSpPr>
            <p:nvPr/>
          </p:nvSpPr>
          <p:spPr bwMode="auto">
            <a:xfrm>
              <a:off x="6142037" y="3175000"/>
              <a:ext cx="109538" cy="107950"/>
            </a:xfrm>
            <a:prstGeom prst="flowChartConnector">
              <a:avLst/>
            </a:prstGeom>
            <a:solidFill>
              <a:srgbClr val="D19C00"/>
            </a:solidFill>
            <a:ln w="12700">
              <a:solidFill>
                <a:srgbClr val="825300"/>
              </a:solidFill>
              <a:round/>
              <a:headEnd/>
              <a:tailEnd/>
            </a:ln>
          </p:spPr>
          <p:txBody>
            <a:bodyPr wrap="none" anchor="ctr">
              <a:spAutoFit/>
            </a:bodyPr>
            <a:lstStyle/>
            <a:p>
              <a:endParaRPr lang="en-US">
                <a:latin typeface="Trebuchet MS" pitchFamily="34" charset="0"/>
              </a:endParaRPr>
            </a:p>
          </p:txBody>
        </p:sp>
        <p:sp>
          <p:nvSpPr>
            <p:cNvPr id="29732" name="Rectangle 86"/>
            <p:cNvSpPr>
              <a:spLocks noChangeArrowheads="1"/>
            </p:cNvSpPr>
            <p:nvPr/>
          </p:nvSpPr>
          <p:spPr bwMode="auto">
            <a:xfrm>
              <a:off x="6129337" y="3103562"/>
              <a:ext cx="106363" cy="104775"/>
            </a:xfrm>
            <a:prstGeom prst="rect">
              <a:avLst/>
            </a:prstGeom>
            <a:solidFill>
              <a:srgbClr val="825300"/>
            </a:solidFill>
            <a:ln w="12700">
              <a:solidFill>
                <a:srgbClr val="825300"/>
              </a:solidFill>
              <a:miter lim="800000"/>
              <a:headEnd/>
              <a:tailEnd/>
            </a:ln>
          </p:spPr>
          <p:txBody>
            <a:bodyPr wrap="none" anchor="ctr">
              <a:spAutoFit/>
            </a:bodyPr>
            <a:lstStyle/>
            <a:p>
              <a:endParaRPr lang="en-US">
                <a:latin typeface="Trebuchet MS" pitchFamily="34" charset="0"/>
              </a:endParaRPr>
            </a:p>
          </p:txBody>
        </p:sp>
        <p:sp>
          <p:nvSpPr>
            <p:cNvPr id="29733" name="Text Box 87"/>
            <p:cNvSpPr txBox="1">
              <a:spLocks noChangeArrowheads="1"/>
            </p:cNvSpPr>
            <p:nvPr/>
          </p:nvSpPr>
          <p:spPr bwMode="auto">
            <a:xfrm>
              <a:off x="4908550" y="3090862"/>
              <a:ext cx="739775" cy="152400"/>
            </a:xfrm>
            <a:prstGeom prst="rect">
              <a:avLst/>
            </a:prstGeom>
            <a:noFill/>
            <a:ln w="9525">
              <a:noFill/>
              <a:miter lim="800000"/>
              <a:headEnd/>
              <a:tailEnd/>
            </a:ln>
          </p:spPr>
          <p:txBody>
            <a:bodyPr wrap="none" lIns="0" tIns="0" rIns="0" bIns="0">
              <a:spAutoFit/>
            </a:bodyPr>
            <a:lstStyle/>
            <a:p>
              <a:pPr>
                <a:spcBef>
                  <a:spcPct val="50000"/>
                </a:spcBef>
              </a:pPr>
              <a:r>
                <a:rPr lang="en-US" sz="1000" b="1">
                  <a:solidFill>
                    <a:srgbClr val="1E0000"/>
                  </a:solidFill>
                  <a:cs typeface="Arial" charset="0"/>
                  <a:sym typeface="Times New Roman" pitchFamily="18" charset="0"/>
                </a:rPr>
                <a:t>Aurangabad</a:t>
              </a:r>
            </a:p>
          </p:txBody>
        </p:sp>
        <p:sp>
          <p:nvSpPr>
            <p:cNvPr id="29734" name="AutoShape 88"/>
            <p:cNvSpPr>
              <a:spLocks noChangeArrowheads="1"/>
            </p:cNvSpPr>
            <p:nvPr/>
          </p:nvSpPr>
          <p:spPr bwMode="auto">
            <a:xfrm>
              <a:off x="5724525" y="4327525"/>
              <a:ext cx="109537" cy="107950"/>
            </a:xfrm>
            <a:prstGeom prst="flowChartConnector">
              <a:avLst/>
            </a:prstGeom>
            <a:solidFill>
              <a:srgbClr val="D19C00"/>
            </a:solidFill>
            <a:ln w="12700">
              <a:solidFill>
                <a:srgbClr val="825300"/>
              </a:solidFill>
              <a:round/>
              <a:headEnd/>
              <a:tailEnd/>
            </a:ln>
          </p:spPr>
          <p:txBody>
            <a:bodyPr wrap="none" anchor="ctr">
              <a:spAutoFit/>
            </a:bodyPr>
            <a:lstStyle/>
            <a:p>
              <a:endParaRPr lang="en-US">
                <a:latin typeface="Trebuchet MS" pitchFamily="34" charset="0"/>
              </a:endParaRPr>
            </a:p>
          </p:txBody>
        </p:sp>
        <p:sp>
          <p:nvSpPr>
            <p:cNvPr id="29735" name="AutoShape 89"/>
            <p:cNvSpPr>
              <a:spLocks noChangeArrowheads="1"/>
            </p:cNvSpPr>
            <p:nvPr/>
          </p:nvSpPr>
          <p:spPr bwMode="auto">
            <a:xfrm>
              <a:off x="6194425" y="3979862"/>
              <a:ext cx="109537" cy="107950"/>
            </a:xfrm>
            <a:prstGeom prst="flowChartConnector">
              <a:avLst/>
            </a:prstGeom>
            <a:solidFill>
              <a:srgbClr val="D19C00"/>
            </a:solidFill>
            <a:ln w="12700">
              <a:solidFill>
                <a:srgbClr val="825300"/>
              </a:solidFill>
              <a:round/>
              <a:headEnd/>
              <a:tailEnd/>
            </a:ln>
          </p:spPr>
          <p:txBody>
            <a:bodyPr wrap="none" anchor="ctr">
              <a:spAutoFit/>
            </a:bodyPr>
            <a:lstStyle/>
            <a:p>
              <a:endParaRPr lang="en-US">
                <a:latin typeface="Trebuchet MS" pitchFamily="34" charset="0"/>
              </a:endParaRPr>
            </a:p>
          </p:txBody>
        </p:sp>
        <p:sp>
          <p:nvSpPr>
            <p:cNvPr id="29736" name="AutoShape 90"/>
            <p:cNvSpPr>
              <a:spLocks noChangeArrowheads="1"/>
            </p:cNvSpPr>
            <p:nvPr/>
          </p:nvSpPr>
          <p:spPr bwMode="auto">
            <a:xfrm>
              <a:off x="5537200" y="2930525"/>
              <a:ext cx="109537" cy="107950"/>
            </a:xfrm>
            <a:prstGeom prst="flowChartConnector">
              <a:avLst/>
            </a:prstGeom>
            <a:solidFill>
              <a:srgbClr val="D19C00"/>
            </a:solidFill>
            <a:ln w="12700">
              <a:solidFill>
                <a:srgbClr val="825300"/>
              </a:solidFill>
              <a:round/>
              <a:headEnd/>
              <a:tailEnd/>
            </a:ln>
          </p:spPr>
          <p:txBody>
            <a:bodyPr wrap="none" anchor="ctr">
              <a:spAutoFit/>
            </a:bodyPr>
            <a:lstStyle/>
            <a:p>
              <a:endParaRPr lang="en-US">
                <a:latin typeface="Trebuchet MS" pitchFamily="34" charset="0"/>
              </a:endParaRPr>
            </a:p>
          </p:txBody>
        </p:sp>
        <p:sp>
          <p:nvSpPr>
            <p:cNvPr id="29737" name="Text Box 91"/>
            <p:cNvSpPr txBox="1">
              <a:spLocks noChangeArrowheads="1"/>
            </p:cNvSpPr>
            <p:nvPr/>
          </p:nvSpPr>
          <p:spPr bwMode="auto">
            <a:xfrm>
              <a:off x="5670550" y="2900362"/>
              <a:ext cx="309562" cy="152400"/>
            </a:xfrm>
            <a:prstGeom prst="rect">
              <a:avLst/>
            </a:prstGeom>
            <a:noFill/>
            <a:ln w="9525">
              <a:noFill/>
              <a:miter lim="800000"/>
              <a:headEnd/>
              <a:tailEnd/>
            </a:ln>
          </p:spPr>
          <p:txBody>
            <a:bodyPr wrap="none" lIns="0" tIns="0" rIns="0" bIns="0">
              <a:spAutoFit/>
            </a:bodyPr>
            <a:lstStyle/>
            <a:p>
              <a:pPr>
                <a:spcBef>
                  <a:spcPct val="50000"/>
                </a:spcBef>
              </a:pPr>
              <a:r>
                <a:rPr lang="en-US" sz="1000" b="1">
                  <a:solidFill>
                    <a:srgbClr val="1E0000"/>
                  </a:solidFill>
                  <a:cs typeface="Arial" charset="0"/>
                  <a:sym typeface="Times New Roman" pitchFamily="18" charset="0"/>
                </a:rPr>
                <a:t>Pune</a:t>
              </a:r>
            </a:p>
          </p:txBody>
        </p:sp>
        <p:sp>
          <p:nvSpPr>
            <p:cNvPr id="29738" name="Text Box 92"/>
            <p:cNvSpPr txBox="1">
              <a:spLocks noChangeArrowheads="1"/>
            </p:cNvSpPr>
            <p:nvPr/>
          </p:nvSpPr>
          <p:spPr bwMode="auto">
            <a:xfrm>
              <a:off x="4733925" y="2709862"/>
              <a:ext cx="563562" cy="152400"/>
            </a:xfrm>
            <a:prstGeom prst="rect">
              <a:avLst/>
            </a:prstGeom>
            <a:noFill/>
            <a:ln w="9525">
              <a:noFill/>
              <a:miter lim="800000"/>
              <a:headEnd/>
              <a:tailEnd/>
            </a:ln>
          </p:spPr>
          <p:txBody>
            <a:bodyPr wrap="none" lIns="0" tIns="0" rIns="0" bIns="0">
              <a:spAutoFit/>
            </a:bodyPr>
            <a:lstStyle/>
            <a:p>
              <a:pPr>
                <a:spcBef>
                  <a:spcPct val="50000"/>
                </a:spcBef>
              </a:pPr>
              <a:r>
                <a:rPr lang="en-US" sz="1000" b="1">
                  <a:solidFill>
                    <a:srgbClr val="1E0000"/>
                  </a:solidFill>
                  <a:cs typeface="Arial" charset="0"/>
                  <a:sym typeface="Times New Roman" pitchFamily="18" charset="0"/>
                </a:rPr>
                <a:t>Bhiwandi</a:t>
              </a:r>
            </a:p>
          </p:txBody>
        </p:sp>
        <p:sp>
          <p:nvSpPr>
            <p:cNvPr id="29739" name="Rectangle 93"/>
            <p:cNvSpPr>
              <a:spLocks noChangeArrowheads="1"/>
            </p:cNvSpPr>
            <p:nvPr/>
          </p:nvSpPr>
          <p:spPr bwMode="auto">
            <a:xfrm>
              <a:off x="5610225" y="2822575"/>
              <a:ext cx="101600" cy="103187"/>
            </a:xfrm>
            <a:prstGeom prst="rect">
              <a:avLst/>
            </a:prstGeom>
            <a:solidFill>
              <a:srgbClr val="825300"/>
            </a:solidFill>
            <a:ln w="12700">
              <a:solidFill>
                <a:srgbClr val="825300"/>
              </a:solidFill>
              <a:miter lim="800000"/>
              <a:headEnd/>
              <a:tailEnd/>
            </a:ln>
          </p:spPr>
          <p:txBody>
            <a:bodyPr wrap="none" anchor="ctr">
              <a:spAutoFit/>
            </a:bodyPr>
            <a:lstStyle/>
            <a:p>
              <a:endParaRPr lang="en-US">
                <a:latin typeface="Trebuchet MS" pitchFamily="34" charset="0"/>
              </a:endParaRPr>
            </a:p>
          </p:txBody>
        </p:sp>
        <p:sp>
          <p:nvSpPr>
            <p:cNvPr id="29740" name="Rectangle 94"/>
            <p:cNvSpPr>
              <a:spLocks noChangeArrowheads="1"/>
            </p:cNvSpPr>
            <p:nvPr/>
          </p:nvSpPr>
          <p:spPr bwMode="auto">
            <a:xfrm>
              <a:off x="5543550" y="1798637"/>
              <a:ext cx="106362" cy="104775"/>
            </a:xfrm>
            <a:prstGeom prst="rect">
              <a:avLst/>
            </a:prstGeom>
            <a:solidFill>
              <a:srgbClr val="825300"/>
            </a:solidFill>
            <a:ln w="12700">
              <a:solidFill>
                <a:srgbClr val="825300"/>
              </a:solidFill>
              <a:miter lim="800000"/>
              <a:headEnd/>
              <a:tailEnd/>
            </a:ln>
          </p:spPr>
          <p:txBody>
            <a:bodyPr wrap="none" anchor="ctr">
              <a:spAutoFit/>
            </a:bodyPr>
            <a:lstStyle/>
            <a:p>
              <a:endParaRPr lang="en-US">
                <a:latin typeface="Trebuchet MS" pitchFamily="34" charset="0"/>
              </a:endParaRPr>
            </a:p>
          </p:txBody>
        </p:sp>
        <p:sp>
          <p:nvSpPr>
            <p:cNvPr id="29741" name="Rectangle 95"/>
            <p:cNvSpPr>
              <a:spLocks noChangeArrowheads="1"/>
            </p:cNvSpPr>
            <p:nvPr/>
          </p:nvSpPr>
          <p:spPr bwMode="auto">
            <a:xfrm>
              <a:off x="6188075" y="1328737"/>
              <a:ext cx="106362" cy="104775"/>
            </a:xfrm>
            <a:prstGeom prst="rect">
              <a:avLst/>
            </a:prstGeom>
            <a:solidFill>
              <a:srgbClr val="825300"/>
            </a:solidFill>
            <a:ln w="12700">
              <a:solidFill>
                <a:srgbClr val="825300"/>
              </a:solidFill>
              <a:miter lim="800000"/>
              <a:headEnd/>
              <a:tailEnd/>
            </a:ln>
          </p:spPr>
          <p:txBody>
            <a:bodyPr wrap="none" anchor="ctr">
              <a:spAutoFit/>
            </a:bodyPr>
            <a:lstStyle/>
            <a:p>
              <a:endParaRPr lang="en-US">
                <a:latin typeface="Trebuchet MS" pitchFamily="34" charset="0"/>
              </a:endParaRPr>
            </a:p>
          </p:txBody>
        </p:sp>
        <p:sp>
          <p:nvSpPr>
            <p:cNvPr id="29742" name="Text Box 96"/>
            <p:cNvSpPr txBox="1">
              <a:spLocks noChangeArrowheads="1"/>
            </p:cNvSpPr>
            <p:nvPr/>
          </p:nvSpPr>
          <p:spPr bwMode="auto">
            <a:xfrm>
              <a:off x="6411912" y="1201737"/>
              <a:ext cx="676275" cy="152400"/>
            </a:xfrm>
            <a:prstGeom prst="rect">
              <a:avLst/>
            </a:prstGeom>
            <a:noFill/>
            <a:ln w="9525">
              <a:noFill/>
              <a:miter lim="800000"/>
              <a:headEnd/>
              <a:tailEnd/>
            </a:ln>
          </p:spPr>
          <p:txBody>
            <a:bodyPr wrap="none" lIns="0" tIns="0" rIns="0" bIns="0">
              <a:spAutoFit/>
            </a:bodyPr>
            <a:lstStyle/>
            <a:p>
              <a:pPr>
                <a:spcBef>
                  <a:spcPct val="50000"/>
                </a:spcBef>
              </a:pPr>
              <a:r>
                <a:rPr lang="en-US" sz="1000" b="1">
                  <a:solidFill>
                    <a:srgbClr val="1E0000"/>
                  </a:solidFill>
                  <a:cs typeface="Arial" charset="0"/>
                  <a:sym typeface="Times New Roman" pitchFamily="18" charset="0"/>
                </a:rPr>
                <a:t>Moradabad</a:t>
              </a:r>
            </a:p>
          </p:txBody>
        </p:sp>
        <p:sp>
          <p:nvSpPr>
            <p:cNvPr id="29743" name="Rectangle 97"/>
            <p:cNvSpPr>
              <a:spLocks noChangeArrowheads="1"/>
            </p:cNvSpPr>
            <p:nvPr/>
          </p:nvSpPr>
          <p:spPr bwMode="auto">
            <a:xfrm>
              <a:off x="5921375" y="4211637"/>
              <a:ext cx="104775" cy="104775"/>
            </a:xfrm>
            <a:prstGeom prst="rect">
              <a:avLst/>
            </a:prstGeom>
            <a:solidFill>
              <a:srgbClr val="825300"/>
            </a:solidFill>
            <a:ln w="12700">
              <a:solidFill>
                <a:srgbClr val="825300"/>
              </a:solidFill>
              <a:miter lim="800000"/>
              <a:headEnd/>
              <a:tailEnd/>
            </a:ln>
          </p:spPr>
          <p:txBody>
            <a:bodyPr wrap="none" anchor="ctr">
              <a:spAutoFit/>
            </a:bodyPr>
            <a:lstStyle/>
            <a:p>
              <a:endParaRPr lang="en-US">
                <a:latin typeface="Trebuchet MS" pitchFamily="34" charset="0"/>
              </a:endParaRPr>
            </a:p>
          </p:txBody>
        </p:sp>
        <p:sp>
          <p:nvSpPr>
            <p:cNvPr id="29744" name="Text Box 98"/>
            <p:cNvSpPr txBox="1">
              <a:spLocks noChangeArrowheads="1"/>
            </p:cNvSpPr>
            <p:nvPr/>
          </p:nvSpPr>
          <p:spPr bwMode="auto">
            <a:xfrm>
              <a:off x="6108700" y="4238625"/>
              <a:ext cx="444500" cy="152400"/>
            </a:xfrm>
            <a:prstGeom prst="rect">
              <a:avLst/>
            </a:prstGeom>
            <a:noFill/>
            <a:ln w="9525">
              <a:noFill/>
              <a:miter lim="800000"/>
              <a:headEnd/>
              <a:tailEnd/>
            </a:ln>
          </p:spPr>
          <p:txBody>
            <a:bodyPr wrap="none" lIns="0" tIns="0" rIns="0" bIns="0">
              <a:spAutoFit/>
            </a:bodyPr>
            <a:lstStyle/>
            <a:p>
              <a:pPr>
                <a:spcBef>
                  <a:spcPct val="50000"/>
                </a:spcBef>
              </a:pPr>
              <a:r>
                <a:rPr lang="en-US" sz="1000" b="1">
                  <a:solidFill>
                    <a:srgbClr val="1E0000"/>
                  </a:solidFill>
                  <a:cs typeface="Arial" charset="0"/>
                  <a:sym typeface="Times New Roman" pitchFamily="18" charset="0"/>
                </a:rPr>
                <a:t>Tirupur</a:t>
              </a:r>
            </a:p>
          </p:txBody>
        </p:sp>
        <p:sp>
          <p:nvSpPr>
            <p:cNvPr id="29745" name="Text Box 99"/>
            <p:cNvSpPr txBox="1">
              <a:spLocks noChangeArrowheads="1"/>
            </p:cNvSpPr>
            <p:nvPr/>
          </p:nvSpPr>
          <p:spPr bwMode="auto">
            <a:xfrm>
              <a:off x="5006975" y="1341437"/>
              <a:ext cx="563562" cy="152400"/>
            </a:xfrm>
            <a:prstGeom prst="rect">
              <a:avLst/>
            </a:prstGeom>
            <a:noFill/>
            <a:ln w="9525">
              <a:noFill/>
              <a:miter lim="800000"/>
              <a:headEnd/>
              <a:tailEnd/>
            </a:ln>
          </p:spPr>
          <p:txBody>
            <a:bodyPr wrap="none" lIns="0" tIns="0" rIns="0" bIns="0">
              <a:spAutoFit/>
            </a:bodyPr>
            <a:lstStyle/>
            <a:p>
              <a:pPr>
                <a:spcBef>
                  <a:spcPct val="50000"/>
                </a:spcBef>
              </a:pPr>
              <a:r>
                <a:rPr lang="en-US" sz="1000" b="1">
                  <a:solidFill>
                    <a:srgbClr val="1E0000"/>
                  </a:solidFill>
                  <a:cs typeface="Arial" charset="0"/>
                  <a:sym typeface="Times New Roman" pitchFamily="18" charset="0"/>
                </a:rPr>
                <a:t>Ludhiana</a:t>
              </a:r>
            </a:p>
          </p:txBody>
        </p:sp>
        <p:sp>
          <p:nvSpPr>
            <p:cNvPr id="29746" name="Rectangle 100"/>
            <p:cNvSpPr>
              <a:spLocks noChangeArrowheads="1"/>
            </p:cNvSpPr>
            <p:nvPr/>
          </p:nvSpPr>
          <p:spPr bwMode="auto">
            <a:xfrm>
              <a:off x="5497512" y="1531937"/>
              <a:ext cx="104775" cy="104775"/>
            </a:xfrm>
            <a:prstGeom prst="rect">
              <a:avLst/>
            </a:prstGeom>
            <a:solidFill>
              <a:srgbClr val="825300"/>
            </a:solidFill>
            <a:ln w="12700">
              <a:solidFill>
                <a:srgbClr val="825300"/>
              </a:solidFill>
              <a:miter lim="800000"/>
              <a:headEnd/>
              <a:tailEnd/>
            </a:ln>
          </p:spPr>
          <p:txBody>
            <a:bodyPr wrap="none" anchor="ctr">
              <a:spAutoFit/>
            </a:bodyPr>
            <a:lstStyle/>
            <a:p>
              <a:endParaRPr lang="en-US">
                <a:latin typeface="Trebuchet MS" pitchFamily="34" charset="0"/>
              </a:endParaRPr>
            </a:p>
          </p:txBody>
        </p:sp>
        <p:sp>
          <p:nvSpPr>
            <p:cNvPr id="29747" name="AutoShape 101"/>
            <p:cNvSpPr>
              <a:spLocks noChangeArrowheads="1"/>
            </p:cNvSpPr>
            <p:nvPr/>
          </p:nvSpPr>
          <p:spPr bwMode="auto">
            <a:xfrm>
              <a:off x="5795962" y="3779837"/>
              <a:ext cx="171450" cy="147638"/>
            </a:xfrm>
            <a:prstGeom prst="triangle">
              <a:avLst>
                <a:gd name="adj" fmla="val 50000"/>
              </a:avLst>
            </a:prstGeom>
            <a:solidFill>
              <a:srgbClr val="FFFFFF"/>
            </a:solidFill>
            <a:ln w="19050">
              <a:solidFill>
                <a:srgbClr val="825300"/>
              </a:solidFill>
              <a:miter lim="800000"/>
              <a:headEnd/>
              <a:tailEnd/>
            </a:ln>
          </p:spPr>
          <p:txBody>
            <a:bodyPr wrap="none" anchor="ctr">
              <a:spAutoFit/>
            </a:bodyPr>
            <a:lstStyle/>
            <a:p>
              <a:endParaRPr lang="en-US">
                <a:latin typeface="Trebuchet MS" pitchFamily="34" charset="0"/>
              </a:endParaRPr>
            </a:p>
          </p:txBody>
        </p:sp>
        <p:sp>
          <p:nvSpPr>
            <p:cNvPr id="29748" name="AutoShape 102"/>
            <p:cNvSpPr>
              <a:spLocks noChangeArrowheads="1"/>
            </p:cNvSpPr>
            <p:nvPr/>
          </p:nvSpPr>
          <p:spPr bwMode="auto">
            <a:xfrm>
              <a:off x="5719762" y="4389437"/>
              <a:ext cx="171450" cy="147638"/>
            </a:xfrm>
            <a:prstGeom prst="triangle">
              <a:avLst>
                <a:gd name="adj" fmla="val 50000"/>
              </a:avLst>
            </a:prstGeom>
            <a:solidFill>
              <a:srgbClr val="FFFFFF"/>
            </a:solidFill>
            <a:ln w="19050">
              <a:solidFill>
                <a:srgbClr val="825300"/>
              </a:solidFill>
              <a:miter lim="800000"/>
              <a:headEnd/>
              <a:tailEnd/>
            </a:ln>
          </p:spPr>
          <p:txBody>
            <a:bodyPr wrap="none" anchor="ctr">
              <a:spAutoFit/>
            </a:bodyPr>
            <a:lstStyle/>
            <a:p>
              <a:endParaRPr lang="en-US">
                <a:latin typeface="Trebuchet MS" pitchFamily="34" charset="0"/>
              </a:endParaRPr>
            </a:p>
          </p:txBody>
        </p:sp>
      </p:grpSp>
      <p:sp>
        <p:nvSpPr>
          <p:cNvPr id="29698" name="Rectangle 2"/>
          <p:cNvSpPr>
            <a:spLocks noChangeArrowheads="1"/>
          </p:cNvSpPr>
          <p:nvPr/>
        </p:nvSpPr>
        <p:spPr bwMode="auto">
          <a:xfrm>
            <a:off x="76200" y="850900"/>
            <a:ext cx="5238750" cy="5168900"/>
          </a:xfrm>
          <a:prstGeom prst="rect">
            <a:avLst/>
          </a:prstGeom>
          <a:noFill/>
          <a:ln w="9525">
            <a:noFill/>
            <a:miter lim="800000"/>
            <a:headEnd/>
            <a:tailEnd/>
          </a:ln>
        </p:spPr>
        <p:txBody>
          <a:bodyPr/>
          <a:lstStyle/>
          <a:p>
            <a:pPr marL="228600" indent="-228600">
              <a:lnSpc>
                <a:spcPct val="80000"/>
              </a:lnSpc>
              <a:spcBef>
                <a:spcPct val="50000"/>
              </a:spcBef>
              <a:buClr>
                <a:srgbClr val="93A708"/>
              </a:buClr>
              <a:buSzPct val="110000"/>
              <a:buFont typeface="Wingdings" pitchFamily="2" charset="2"/>
              <a:buNone/>
            </a:pPr>
            <a:r>
              <a:rPr lang="en-US" altLang="zh-CN" sz="1400" b="1">
                <a:ea typeface="宋体"/>
                <a:cs typeface="Arial" charset="0"/>
              </a:rPr>
              <a:t>India headquarters: </a:t>
            </a:r>
          </a:p>
          <a:p>
            <a:pPr marL="228600" indent="-228600">
              <a:lnSpc>
                <a:spcPct val="80000"/>
              </a:lnSpc>
              <a:spcBef>
                <a:spcPct val="50000"/>
              </a:spcBef>
              <a:buClr>
                <a:schemeClr val="tx1"/>
              </a:buClr>
              <a:buSzPct val="110000"/>
              <a:buFontTx/>
              <a:buChar char="•"/>
            </a:pPr>
            <a:r>
              <a:rPr lang="en-US" altLang="zh-CN" sz="1400">
                <a:ea typeface="宋体"/>
                <a:cs typeface="Arial" charset="0"/>
              </a:rPr>
              <a:t>Mumbai</a:t>
            </a:r>
          </a:p>
          <a:p>
            <a:pPr marL="228600" indent="-228600">
              <a:lnSpc>
                <a:spcPct val="80000"/>
              </a:lnSpc>
              <a:spcBef>
                <a:spcPct val="50000"/>
              </a:spcBef>
              <a:buClr>
                <a:schemeClr val="tx1"/>
              </a:buClr>
              <a:buSzPct val="110000"/>
              <a:buFontTx/>
              <a:buChar char="•"/>
            </a:pPr>
            <a:r>
              <a:rPr lang="en-US" altLang="zh-CN" sz="1400">
                <a:ea typeface="宋体"/>
                <a:cs typeface="Arial" charset="0"/>
              </a:rPr>
              <a:t>Employees: More than 700</a:t>
            </a:r>
          </a:p>
          <a:p>
            <a:pPr marL="228600" indent="-228600">
              <a:lnSpc>
                <a:spcPct val="80000"/>
              </a:lnSpc>
              <a:spcBef>
                <a:spcPct val="50000"/>
              </a:spcBef>
              <a:buClr>
                <a:schemeClr val="tx1"/>
              </a:buClr>
              <a:buSzPct val="110000"/>
              <a:buFontTx/>
              <a:buChar char="•"/>
            </a:pPr>
            <a:r>
              <a:rPr lang="en-US" altLang="zh-CN" sz="1400">
                <a:ea typeface="宋体"/>
                <a:cs typeface="Arial" charset="0"/>
              </a:rPr>
              <a:t>Operations began 1988</a:t>
            </a:r>
          </a:p>
          <a:p>
            <a:pPr marL="228600" indent="-228600">
              <a:lnSpc>
                <a:spcPct val="80000"/>
              </a:lnSpc>
              <a:spcBef>
                <a:spcPct val="30000"/>
              </a:spcBef>
              <a:buClr>
                <a:srgbClr val="93A708"/>
              </a:buClr>
              <a:buSzPct val="110000"/>
              <a:buFont typeface="Wingdings" pitchFamily="2" charset="2"/>
              <a:buChar char="§"/>
            </a:pPr>
            <a:endParaRPr lang="en-US" altLang="zh-CN" sz="1400">
              <a:ea typeface="宋体"/>
              <a:cs typeface="Arial" charset="0"/>
            </a:endParaRPr>
          </a:p>
          <a:p>
            <a:pPr marL="228600" indent="-228600">
              <a:lnSpc>
                <a:spcPct val="80000"/>
              </a:lnSpc>
              <a:spcBef>
                <a:spcPct val="30000"/>
              </a:spcBef>
              <a:buClr>
                <a:srgbClr val="93A708"/>
              </a:buClr>
              <a:buSzPct val="110000"/>
              <a:buFont typeface="Wingdings" pitchFamily="2" charset="2"/>
              <a:buChar char="§"/>
            </a:pPr>
            <a:endParaRPr lang="en-US" altLang="zh-CN" sz="1400">
              <a:ea typeface="宋体"/>
              <a:cs typeface="Arial" charset="0"/>
            </a:endParaRPr>
          </a:p>
          <a:p>
            <a:pPr marL="228600" indent="-228600">
              <a:lnSpc>
                <a:spcPct val="80000"/>
              </a:lnSpc>
              <a:spcBef>
                <a:spcPct val="30000"/>
              </a:spcBef>
              <a:buClr>
                <a:srgbClr val="93A708"/>
              </a:buClr>
              <a:buSzPct val="110000"/>
              <a:buFont typeface="Wingdings" pitchFamily="2" charset="2"/>
              <a:buNone/>
            </a:pPr>
            <a:r>
              <a:rPr lang="en-US" altLang="zh-CN" sz="1400" b="1">
                <a:ea typeface="宋体"/>
                <a:cs typeface="Arial" charset="0"/>
              </a:rPr>
              <a:t>Operational Profile:</a:t>
            </a:r>
          </a:p>
          <a:p>
            <a:pPr marL="228600" indent="-228600">
              <a:lnSpc>
                <a:spcPct val="80000"/>
              </a:lnSpc>
              <a:spcBef>
                <a:spcPct val="30000"/>
              </a:spcBef>
              <a:buClr>
                <a:schemeClr val="tx1"/>
              </a:buClr>
              <a:buSzPct val="110000"/>
              <a:buFontTx/>
              <a:buChar char="•"/>
            </a:pPr>
            <a:r>
              <a:rPr lang="en-US" altLang="zh-CN" sz="1400">
                <a:ea typeface="宋体"/>
                <a:cs typeface="Arial" charset="0"/>
              </a:rPr>
              <a:t>Nationwide delivery coverage</a:t>
            </a:r>
          </a:p>
          <a:p>
            <a:pPr marL="228600" indent="-228600">
              <a:lnSpc>
                <a:spcPct val="80000"/>
              </a:lnSpc>
              <a:spcBef>
                <a:spcPct val="30000"/>
              </a:spcBef>
              <a:buClr>
                <a:schemeClr val="tx1"/>
              </a:buClr>
              <a:buSzPct val="110000"/>
              <a:buFontTx/>
              <a:buChar char="•"/>
            </a:pPr>
            <a:endParaRPr lang="en-US" altLang="zh-CN" sz="1400">
              <a:ea typeface="宋体"/>
              <a:cs typeface="Arial" charset="0"/>
            </a:endParaRPr>
          </a:p>
          <a:p>
            <a:pPr marL="228600" indent="-228600">
              <a:lnSpc>
                <a:spcPct val="80000"/>
              </a:lnSpc>
              <a:spcBef>
                <a:spcPct val="30000"/>
              </a:spcBef>
              <a:buClr>
                <a:schemeClr val="tx1"/>
              </a:buClr>
              <a:buSzPct val="110000"/>
              <a:buFontTx/>
              <a:buChar char="•"/>
            </a:pPr>
            <a:r>
              <a:rPr lang="en-US" altLang="zh-CN" sz="1400">
                <a:ea typeface="宋体"/>
                <a:cs typeface="Arial" charset="0"/>
              </a:rPr>
              <a:t>Five international airports served: </a:t>
            </a:r>
          </a:p>
          <a:p>
            <a:pPr marL="685800" lvl="1" indent="-228600">
              <a:lnSpc>
                <a:spcPct val="80000"/>
              </a:lnSpc>
              <a:spcBef>
                <a:spcPct val="30000"/>
              </a:spcBef>
              <a:buClr>
                <a:schemeClr val="tx1"/>
              </a:buClr>
              <a:buSzPct val="110000"/>
              <a:buFontTx/>
              <a:buChar char="•"/>
            </a:pPr>
            <a:r>
              <a:rPr lang="en-US" altLang="zh-CN" sz="1400">
                <a:ea typeface="宋体"/>
                <a:cs typeface="Arial" charset="0"/>
              </a:rPr>
              <a:t>Mumbai, Chennai, New Delhi, Bangalore and Cochin</a:t>
            </a:r>
          </a:p>
          <a:p>
            <a:pPr marL="228600" indent="-228600">
              <a:lnSpc>
                <a:spcPct val="80000"/>
              </a:lnSpc>
              <a:spcBef>
                <a:spcPct val="30000"/>
              </a:spcBef>
              <a:buClr>
                <a:schemeClr val="tx1"/>
              </a:buClr>
              <a:buSzPct val="110000"/>
              <a:buFontTx/>
              <a:buChar char="•"/>
            </a:pPr>
            <a:endParaRPr lang="en-US" altLang="zh-CN" sz="1400">
              <a:ea typeface="宋体"/>
              <a:cs typeface="Arial" charset="0"/>
            </a:endParaRPr>
          </a:p>
          <a:p>
            <a:pPr marL="228600" indent="-228600">
              <a:lnSpc>
                <a:spcPct val="80000"/>
              </a:lnSpc>
              <a:spcBef>
                <a:spcPct val="30000"/>
              </a:spcBef>
              <a:buClr>
                <a:schemeClr val="tx1"/>
              </a:buClr>
              <a:buSzPct val="110000"/>
              <a:buFontTx/>
              <a:buChar char="•"/>
            </a:pPr>
            <a:r>
              <a:rPr lang="en-US" altLang="zh-CN" sz="1400">
                <a:ea typeface="宋体"/>
                <a:cs typeface="Arial" charset="0"/>
              </a:rPr>
              <a:t>Seven weekly flights to/from Mumbai</a:t>
            </a:r>
          </a:p>
          <a:p>
            <a:pPr marL="228600" indent="-228600">
              <a:lnSpc>
                <a:spcPct val="80000"/>
              </a:lnSpc>
              <a:spcBef>
                <a:spcPct val="30000"/>
              </a:spcBef>
              <a:buClr>
                <a:schemeClr val="tx1"/>
              </a:buClr>
              <a:buSzPct val="110000"/>
              <a:buFontTx/>
              <a:buChar char="•"/>
            </a:pPr>
            <a:endParaRPr lang="en-US" altLang="zh-CN" sz="1400">
              <a:ea typeface="宋体"/>
              <a:cs typeface="Arial" charset="0"/>
            </a:endParaRPr>
          </a:p>
          <a:p>
            <a:pPr marL="228600" indent="-228600">
              <a:lnSpc>
                <a:spcPct val="80000"/>
              </a:lnSpc>
              <a:spcBef>
                <a:spcPct val="30000"/>
              </a:spcBef>
              <a:buClr>
                <a:schemeClr val="tx1"/>
              </a:buClr>
              <a:buSzPct val="110000"/>
              <a:buFontTx/>
              <a:buChar char="•"/>
            </a:pPr>
            <a:r>
              <a:rPr lang="en-US" altLang="zh-CN" sz="1400">
                <a:ea typeface="宋体"/>
                <a:cs typeface="Arial" charset="0"/>
              </a:rPr>
              <a:t>12 operating facilities: </a:t>
            </a:r>
          </a:p>
          <a:p>
            <a:pPr marL="685800" lvl="1" indent="-228600">
              <a:lnSpc>
                <a:spcPct val="80000"/>
              </a:lnSpc>
              <a:spcBef>
                <a:spcPct val="30000"/>
              </a:spcBef>
              <a:buClr>
                <a:schemeClr val="tx1"/>
              </a:buClr>
              <a:buSzPct val="110000"/>
              <a:buFontTx/>
              <a:buChar char="•"/>
            </a:pPr>
            <a:r>
              <a:rPr lang="en-US" altLang="zh-CN" sz="1400">
                <a:ea typeface="宋体"/>
                <a:cs typeface="Arial" charset="0"/>
              </a:rPr>
              <a:t>Ahmedabad, Bangalore, Chennai, Hyderabad, Jaipur, Kolkata, Ludhiana, Moradabad, Mumbai, New Delhi, Pune, and Tirupur</a:t>
            </a:r>
          </a:p>
          <a:p>
            <a:pPr marL="228600" indent="-228600">
              <a:lnSpc>
                <a:spcPct val="80000"/>
              </a:lnSpc>
              <a:spcBef>
                <a:spcPct val="30000"/>
              </a:spcBef>
              <a:buClr>
                <a:schemeClr val="tx1"/>
              </a:buClr>
              <a:buSzPct val="110000"/>
              <a:buFontTx/>
              <a:buChar char="•"/>
            </a:pPr>
            <a:endParaRPr lang="en-US" altLang="zh-CN" sz="1400">
              <a:ea typeface="宋体"/>
              <a:cs typeface="Arial" charset="0"/>
            </a:endParaRPr>
          </a:p>
          <a:p>
            <a:pPr marL="228600" indent="-228600">
              <a:lnSpc>
                <a:spcPct val="80000"/>
              </a:lnSpc>
              <a:spcBef>
                <a:spcPct val="30000"/>
              </a:spcBef>
              <a:buClr>
                <a:schemeClr val="tx1"/>
              </a:buClr>
              <a:buSzPct val="110000"/>
              <a:buFontTx/>
              <a:buChar char="•"/>
            </a:pPr>
            <a:r>
              <a:rPr lang="en-US" altLang="zh-CN" sz="1400">
                <a:ea typeface="宋体"/>
                <a:cs typeface="Arial" charset="0"/>
              </a:rPr>
              <a:t>10 brokerage facilities</a:t>
            </a:r>
          </a:p>
          <a:p>
            <a:pPr marL="228600" indent="-228600">
              <a:lnSpc>
                <a:spcPct val="80000"/>
              </a:lnSpc>
              <a:spcBef>
                <a:spcPct val="30000"/>
              </a:spcBef>
              <a:buClr>
                <a:schemeClr val="tx1"/>
              </a:buClr>
              <a:buSzPct val="110000"/>
              <a:buFontTx/>
              <a:buChar char="•"/>
            </a:pPr>
            <a:endParaRPr lang="en-US" altLang="zh-CN" sz="1400">
              <a:ea typeface="宋体"/>
              <a:cs typeface="Arial" charset="0"/>
            </a:endParaRPr>
          </a:p>
          <a:p>
            <a:pPr marL="228600" indent="-228600">
              <a:lnSpc>
                <a:spcPct val="80000"/>
              </a:lnSpc>
              <a:spcBef>
                <a:spcPct val="30000"/>
              </a:spcBef>
              <a:buClr>
                <a:schemeClr val="tx1"/>
              </a:buClr>
              <a:buSzPct val="110000"/>
              <a:buFontTx/>
              <a:buChar char="•"/>
            </a:pPr>
            <a:r>
              <a:rPr lang="en-US" altLang="zh-CN" sz="1400">
                <a:ea typeface="宋体"/>
                <a:cs typeface="Arial" charset="0"/>
              </a:rPr>
              <a:t>Nine UPS Supply Chain Solutions® facilities</a:t>
            </a:r>
          </a:p>
          <a:p>
            <a:pPr marL="228600" indent="-228600">
              <a:lnSpc>
                <a:spcPct val="80000"/>
              </a:lnSpc>
              <a:spcBef>
                <a:spcPct val="50000"/>
              </a:spcBef>
              <a:buClr>
                <a:srgbClr val="93A708"/>
              </a:buClr>
              <a:buSzPct val="110000"/>
              <a:buFont typeface="Wingdings" pitchFamily="2" charset="2"/>
              <a:buChar char="§"/>
            </a:pPr>
            <a:endParaRPr lang="en-US" altLang="zh-CN" sz="1400">
              <a:ea typeface="宋体"/>
              <a:cs typeface="Arial" charset="0"/>
            </a:endParaRPr>
          </a:p>
        </p:txBody>
      </p:sp>
      <p:sp>
        <p:nvSpPr>
          <p:cNvPr id="29699" name="Rectangle 275"/>
          <p:cNvSpPr>
            <a:spLocks noChangeArrowheads="1"/>
          </p:cNvSpPr>
          <p:nvPr/>
        </p:nvSpPr>
        <p:spPr bwMode="auto">
          <a:xfrm>
            <a:off x="168275" y="76200"/>
            <a:ext cx="8823325" cy="606425"/>
          </a:xfrm>
          <a:prstGeom prst="rect">
            <a:avLst/>
          </a:prstGeom>
          <a:noFill/>
          <a:ln w="9525">
            <a:noFill/>
            <a:miter lim="800000"/>
            <a:headEnd/>
            <a:tailEnd/>
          </a:ln>
        </p:spPr>
        <p:txBody>
          <a:bodyPr lIns="50800" tIns="50800" bIns="50800"/>
          <a:lstStyle/>
          <a:p>
            <a:pPr>
              <a:lnSpc>
                <a:spcPct val="95000"/>
              </a:lnSpc>
            </a:pPr>
            <a:r>
              <a:rPr lang="en-US" altLang="zh-CN" sz="2800">
                <a:ea typeface="宋体"/>
                <a:cs typeface="宋体"/>
                <a:sym typeface="Arial Bold" pitchFamily="34" charset="0"/>
              </a:rPr>
              <a:t>UPS India Presence</a:t>
            </a:r>
            <a:endParaRPr lang="en-US" altLang="zh-CN" i="1">
              <a:ea typeface="宋体"/>
              <a:cs typeface="宋体"/>
              <a:sym typeface="Arial Bold"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p:cNvPicPr>
          <p:nvPr/>
        </p:nvPicPr>
        <p:blipFill rotWithShape="1">
          <a:blip r:embed="rId3"/>
          <a:srcRect/>
          <a:stretch/>
        </p:blipFill>
        <p:spPr bwMode="auto">
          <a:xfrm>
            <a:off x="838200" y="795338"/>
            <a:ext cx="7086600" cy="2709862"/>
          </a:xfrm>
          <a:prstGeom prst="rect">
            <a:avLst/>
          </a:prstGeom>
          <a:ln w="19050">
            <a:solidFill>
              <a:schemeClr val="tx1"/>
            </a:solidFill>
            <a:miter lim="800000"/>
            <a:headEnd/>
            <a:tailEnd/>
          </a:ln>
          <a:effectLst>
            <a:outerShdw blurRad="292100" dist="139700" dir="2700000" algn="tl" rotWithShape="0">
              <a:srgbClr val="333333">
                <a:alpha val="65000"/>
              </a:srgbClr>
            </a:outerShdw>
          </a:effectLst>
          <a:extLst/>
        </p:spPr>
      </p:pic>
      <p:sp>
        <p:nvSpPr>
          <p:cNvPr id="31746" name="Rectangle 2"/>
          <p:cNvSpPr>
            <a:spLocks noChangeArrowheads="1"/>
          </p:cNvSpPr>
          <p:nvPr/>
        </p:nvSpPr>
        <p:spPr bwMode="auto">
          <a:xfrm>
            <a:off x="533400" y="3773488"/>
            <a:ext cx="7467600" cy="2246312"/>
          </a:xfrm>
          <a:prstGeom prst="rect">
            <a:avLst/>
          </a:prstGeom>
          <a:noFill/>
          <a:ln w="9525">
            <a:noFill/>
            <a:miter lim="800000"/>
            <a:headEnd/>
            <a:tailEnd/>
          </a:ln>
        </p:spPr>
        <p:txBody>
          <a:bodyPr>
            <a:spAutoFit/>
          </a:bodyPr>
          <a:lstStyle/>
          <a:p>
            <a:pPr marL="285750" indent="-285750">
              <a:buFont typeface="Arial" charset="0"/>
              <a:buChar char="•"/>
            </a:pPr>
            <a:r>
              <a:rPr lang="en-US" sz="2000">
                <a:cs typeface="Arial" charset="0"/>
              </a:rPr>
              <a:t>WORLD GDP over the past 12 months was about $65 trillion</a:t>
            </a:r>
          </a:p>
          <a:p>
            <a:pPr marL="285750" indent="-285750">
              <a:buFont typeface="Arial" charset="0"/>
              <a:buChar char="•"/>
            </a:pPr>
            <a:endParaRPr lang="en-US" sz="2000">
              <a:cs typeface="Arial" charset="0"/>
            </a:endParaRPr>
          </a:p>
          <a:p>
            <a:pPr marL="285750" indent="-285750">
              <a:buFont typeface="Arial" charset="0"/>
              <a:buChar char="•"/>
            </a:pPr>
            <a:r>
              <a:rPr lang="en-US" sz="2000">
                <a:cs typeface="Arial" charset="0"/>
              </a:rPr>
              <a:t>In the year September 2013, global output will be about $10 trillion higher, according to the IMF’s projections</a:t>
            </a:r>
          </a:p>
          <a:p>
            <a:pPr marL="285750" indent="-285750">
              <a:buFont typeface="Arial" charset="0"/>
              <a:buChar char="•"/>
            </a:pPr>
            <a:endParaRPr lang="en-US" sz="2000">
              <a:cs typeface="Arial" charset="0"/>
            </a:endParaRPr>
          </a:p>
          <a:p>
            <a:pPr marL="285750" indent="-285750">
              <a:buFont typeface="Arial" charset="0"/>
              <a:buChar char="•"/>
            </a:pPr>
            <a:r>
              <a:rPr lang="en-US" sz="2000">
                <a:cs typeface="Arial" charset="0"/>
              </a:rPr>
              <a:t>India is projected to be the 6</a:t>
            </a:r>
            <a:r>
              <a:rPr lang="en-US" sz="2000" baseline="30000">
                <a:cs typeface="Arial" charset="0"/>
              </a:rPr>
              <a:t>th</a:t>
            </a:r>
            <a:r>
              <a:rPr lang="en-US" sz="2000">
                <a:cs typeface="Arial" charset="0"/>
              </a:rPr>
              <a:t> largest contributor to world GDP through 2013</a:t>
            </a:r>
          </a:p>
        </p:txBody>
      </p:sp>
      <p:sp>
        <p:nvSpPr>
          <p:cNvPr id="31747" name="Rectangle 275"/>
          <p:cNvSpPr>
            <a:spLocks noChangeArrowheads="1"/>
          </p:cNvSpPr>
          <p:nvPr/>
        </p:nvSpPr>
        <p:spPr bwMode="auto">
          <a:xfrm>
            <a:off x="152400" y="76200"/>
            <a:ext cx="8823325" cy="609600"/>
          </a:xfrm>
          <a:prstGeom prst="rect">
            <a:avLst/>
          </a:prstGeom>
          <a:noFill/>
          <a:ln w="9525">
            <a:noFill/>
            <a:miter lim="800000"/>
            <a:headEnd/>
            <a:tailEnd/>
          </a:ln>
        </p:spPr>
        <p:txBody>
          <a:bodyPr lIns="50800" tIns="50800" bIns="50800"/>
          <a:lstStyle/>
          <a:p>
            <a:pPr>
              <a:lnSpc>
                <a:spcPct val="95000"/>
              </a:lnSpc>
            </a:pPr>
            <a:r>
              <a:rPr lang="en-US" altLang="zh-CN" sz="2800">
                <a:ea typeface="宋体"/>
                <a:cs typeface="宋体"/>
                <a:sym typeface="Arial Bold" pitchFamily="34" charset="0"/>
              </a:rPr>
              <a:t>India’s Contribution to the World Economy</a:t>
            </a:r>
            <a:endParaRPr lang="en-US" altLang="zh-CN" i="1">
              <a:ea typeface="宋体"/>
              <a:cs typeface="宋体"/>
              <a:sym typeface="Arial Bold" pitchFamily="34" charset="0"/>
            </a:endParaRPr>
          </a:p>
        </p:txBody>
      </p:sp>
      <p:sp>
        <p:nvSpPr>
          <p:cNvPr id="31748" name="TextBox 1"/>
          <p:cNvSpPr txBox="1">
            <a:spLocks noChangeArrowheads="1"/>
          </p:cNvSpPr>
          <p:nvPr/>
        </p:nvSpPr>
        <p:spPr bwMode="auto">
          <a:xfrm>
            <a:off x="0" y="6553200"/>
            <a:ext cx="1751013" cy="276225"/>
          </a:xfrm>
          <a:prstGeom prst="rect">
            <a:avLst/>
          </a:prstGeom>
          <a:noFill/>
          <a:ln w="9525">
            <a:noFill/>
            <a:miter lim="800000"/>
            <a:headEnd/>
            <a:tailEnd/>
          </a:ln>
        </p:spPr>
        <p:txBody>
          <a:bodyPr wrap="none">
            <a:spAutoFit/>
          </a:bodyPr>
          <a:lstStyle/>
          <a:p>
            <a:r>
              <a:rPr lang="en-US" sz="1200" dirty="0">
                <a:latin typeface="Trebuchet MS" pitchFamily="34" charset="0"/>
              </a:rPr>
              <a:t>Source: The Economist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C:\Users\nbd3jxr\AppData\Local\Microsoft\Windows\Temporary Internet Files\Content.Outlook\D84902HF\Scan.jpeg"/>
          <p:cNvPicPr>
            <a:picLocks noChangeAspect="1" noChangeArrowheads="1"/>
          </p:cNvPicPr>
          <p:nvPr/>
        </p:nvPicPr>
        <p:blipFill rotWithShape="1">
          <a:blip r:embed="rId2"/>
          <a:srcRect/>
          <a:stretch/>
        </p:blipFill>
        <p:spPr bwMode="auto">
          <a:xfrm>
            <a:off x="228600" y="1143000"/>
            <a:ext cx="8415338" cy="2138363"/>
          </a:xfrm>
          <a:prstGeom prst="rect">
            <a:avLst/>
          </a:prstGeom>
          <a:ln>
            <a:solidFill>
              <a:schemeClr val="tx1"/>
            </a:solidFill>
          </a:ln>
          <a:effectLst>
            <a:outerShdw blurRad="292100" dist="139700" dir="2700000" algn="tl" rotWithShape="0">
              <a:srgbClr val="333333">
                <a:alpha val="65000"/>
              </a:srgbClr>
            </a:outerShdw>
          </a:effectLst>
          <a:extLst/>
        </p:spPr>
      </p:pic>
      <p:sp>
        <p:nvSpPr>
          <p:cNvPr id="33794" name="TextBox 1"/>
          <p:cNvSpPr txBox="1">
            <a:spLocks noChangeArrowheads="1"/>
          </p:cNvSpPr>
          <p:nvPr/>
        </p:nvSpPr>
        <p:spPr bwMode="auto">
          <a:xfrm>
            <a:off x="457200" y="3733800"/>
            <a:ext cx="8186738" cy="2590800"/>
          </a:xfrm>
          <a:prstGeom prst="rect">
            <a:avLst/>
          </a:prstGeom>
          <a:noFill/>
          <a:ln w="9525">
            <a:noFill/>
            <a:miter lim="800000"/>
            <a:headEnd/>
            <a:tailEnd/>
          </a:ln>
        </p:spPr>
        <p:txBody>
          <a:bodyPr/>
          <a:lstStyle/>
          <a:p>
            <a:pPr marL="285750" indent="-285750">
              <a:buFont typeface="Arial" charset="0"/>
              <a:buChar char="•"/>
            </a:pPr>
            <a:r>
              <a:rPr lang="en-US" sz="2000" dirty="0">
                <a:cs typeface="Arial" charset="0"/>
              </a:rPr>
              <a:t>India is the 13</a:t>
            </a:r>
            <a:r>
              <a:rPr lang="en-US" sz="2000" baseline="30000" dirty="0">
                <a:cs typeface="Arial" charset="0"/>
              </a:rPr>
              <a:t>th</a:t>
            </a:r>
            <a:r>
              <a:rPr lang="en-US" sz="2000" dirty="0">
                <a:cs typeface="Arial" charset="0"/>
              </a:rPr>
              <a:t> largest trading partner with Los Angeles</a:t>
            </a:r>
          </a:p>
          <a:p>
            <a:pPr marL="285750" indent="-285750">
              <a:buFont typeface="Arial" charset="0"/>
              <a:buChar char="•"/>
            </a:pPr>
            <a:endParaRPr lang="en-US" sz="2000" dirty="0">
              <a:cs typeface="Arial" charset="0"/>
            </a:endParaRPr>
          </a:p>
          <a:p>
            <a:pPr marL="285750" indent="-285750">
              <a:buFont typeface="Arial" charset="0"/>
              <a:buChar char="•"/>
            </a:pPr>
            <a:r>
              <a:rPr lang="en-US" sz="2000" dirty="0">
                <a:cs typeface="Arial" charset="0"/>
              </a:rPr>
              <a:t>Los Angeles is the 2</a:t>
            </a:r>
            <a:r>
              <a:rPr lang="en-US" sz="2000" baseline="30000" dirty="0">
                <a:cs typeface="Arial" charset="0"/>
              </a:rPr>
              <a:t>nd</a:t>
            </a:r>
            <a:r>
              <a:rPr lang="en-US" sz="2000" dirty="0">
                <a:cs typeface="Arial" charset="0"/>
              </a:rPr>
              <a:t> largest US Customs district trading with India and represents 11.7% of total trade with the US</a:t>
            </a:r>
          </a:p>
          <a:p>
            <a:pPr marL="285750" indent="-285750">
              <a:buFont typeface="Arial" charset="0"/>
              <a:buChar char="•"/>
            </a:pPr>
            <a:endParaRPr lang="en-US" sz="2000" dirty="0">
              <a:cs typeface="Arial" charset="0"/>
            </a:endParaRPr>
          </a:p>
          <a:p>
            <a:pPr marL="285750" indent="-285750">
              <a:buFont typeface="Arial" charset="0"/>
              <a:buChar char="•"/>
            </a:pPr>
            <a:r>
              <a:rPr lang="en-US" sz="2000" dirty="0">
                <a:cs typeface="Arial" charset="0"/>
              </a:rPr>
              <a:t>Of the top 5 US </a:t>
            </a:r>
            <a:r>
              <a:rPr lang="en-US" sz="2000" dirty="0" smtClean="0">
                <a:cs typeface="Arial" charset="0"/>
              </a:rPr>
              <a:t>Customs districts, </a:t>
            </a:r>
            <a:r>
              <a:rPr lang="en-US" sz="2000" dirty="0">
                <a:cs typeface="Arial" charset="0"/>
              </a:rPr>
              <a:t>Los Angeles is the fastest growing at 50.5% </a:t>
            </a:r>
          </a:p>
        </p:txBody>
      </p:sp>
      <p:sp>
        <p:nvSpPr>
          <p:cNvPr id="33795" name="Rectangle 275"/>
          <p:cNvSpPr>
            <a:spLocks noChangeArrowheads="1"/>
          </p:cNvSpPr>
          <p:nvPr/>
        </p:nvSpPr>
        <p:spPr bwMode="auto">
          <a:xfrm>
            <a:off x="168275" y="76200"/>
            <a:ext cx="8823325" cy="898525"/>
          </a:xfrm>
          <a:prstGeom prst="rect">
            <a:avLst/>
          </a:prstGeom>
          <a:noFill/>
          <a:ln w="9525">
            <a:noFill/>
            <a:miter lim="800000"/>
            <a:headEnd/>
            <a:tailEnd/>
          </a:ln>
        </p:spPr>
        <p:txBody>
          <a:bodyPr lIns="50800" tIns="50800" bIns="50800"/>
          <a:lstStyle/>
          <a:p>
            <a:pPr>
              <a:lnSpc>
                <a:spcPct val="95000"/>
              </a:lnSpc>
            </a:pPr>
            <a:r>
              <a:rPr lang="en-US" altLang="zh-CN" sz="2800">
                <a:ea typeface="宋体"/>
                <a:cs typeface="宋体"/>
                <a:sym typeface="Arial Bold" pitchFamily="34" charset="0"/>
              </a:rPr>
              <a:t>India / US Trade Statistics</a:t>
            </a:r>
            <a:endParaRPr lang="en-US" altLang="zh-CN" i="1">
              <a:ea typeface="宋体"/>
              <a:cs typeface="宋体"/>
              <a:sym typeface="Arial Bold" pitchFamily="34" charset="0"/>
            </a:endParaRPr>
          </a:p>
        </p:txBody>
      </p:sp>
      <p:sp>
        <p:nvSpPr>
          <p:cNvPr id="5" name="TextBox 1"/>
          <p:cNvSpPr txBox="1">
            <a:spLocks noChangeArrowheads="1"/>
          </p:cNvSpPr>
          <p:nvPr/>
        </p:nvSpPr>
        <p:spPr bwMode="auto">
          <a:xfrm>
            <a:off x="0" y="6553200"/>
            <a:ext cx="3899786" cy="276999"/>
          </a:xfrm>
          <a:prstGeom prst="rect">
            <a:avLst/>
          </a:prstGeom>
          <a:noFill/>
          <a:ln w="9525">
            <a:noFill/>
            <a:miter lim="800000"/>
            <a:headEnd/>
            <a:tailEnd/>
          </a:ln>
        </p:spPr>
        <p:txBody>
          <a:bodyPr wrap="none">
            <a:spAutoFit/>
          </a:bodyPr>
          <a:lstStyle/>
          <a:p>
            <a:r>
              <a:rPr lang="en-US" sz="1200" dirty="0">
                <a:latin typeface="Trebuchet MS" pitchFamily="34" charset="0"/>
              </a:rPr>
              <a:t>Source: </a:t>
            </a:r>
            <a:r>
              <a:rPr lang="en-US" sz="1200" dirty="0" smtClean="0">
                <a:latin typeface="Trebuchet MS" pitchFamily="34" charset="0"/>
              </a:rPr>
              <a:t>WorldCity analysis of U.S. Census Bureau data</a:t>
            </a:r>
            <a:endParaRPr lang="en-US" sz="1200" dirty="0">
              <a:latin typeface="Trebuchet MS"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nbd3jxr\AppData\Local\Microsoft\Windows\Temporary Internet Files\Content.Outlook\D84902HF\Scan - Version 3.jpg"/>
          <p:cNvPicPr>
            <a:picLocks noChangeAspect="1" noChangeArrowheads="1"/>
          </p:cNvPicPr>
          <p:nvPr/>
        </p:nvPicPr>
        <p:blipFill rotWithShape="1">
          <a:blip r:embed="rId2"/>
          <a:srcRect/>
          <a:stretch/>
        </p:blipFill>
        <p:spPr bwMode="auto">
          <a:xfrm>
            <a:off x="4343400" y="3276600"/>
            <a:ext cx="4572000" cy="2670175"/>
          </a:xfrm>
          <a:prstGeom prst="rect">
            <a:avLst/>
          </a:prstGeom>
          <a:ln>
            <a:solidFill>
              <a:schemeClr val="tx1"/>
            </a:solidFill>
          </a:ln>
          <a:effectLst>
            <a:outerShdw blurRad="292100" dist="139700" dir="2700000" algn="tl" rotWithShape="0">
              <a:srgbClr val="333333">
                <a:alpha val="65000"/>
              </a:srgbClr>
            </a:outerShdw>
          </a:effectLst>
          <a:extLst/>
        </p:spPr>
      </p:pic>
      <p:sp>
        <p:nvSpPr>
          <p:cNvPr id="34818" name="Rectangle 275"/>
          <p:cNvSpPr>
            <a:spLocks noChangeArrowheads="1"/>
          </p:cNvSpPr>
          <p:nvPr/>
        </p:nvSpPr>
        <p:spPr bwMode="auto">
          <a:xfrm>
            <a:off x="168275" y="76200"/>
            <a:ext cx="8823325" cy="898525"/>
          </a:xfrm>
          <a:prstGeom prst="rect">
            <a:avLst/>
          </a:prstGeom>
          <a:noFill/>
          <a:ln w="9525">
            <a:noFill/>
            <a:miter lim="800000"/>
            <a:headEnd/>
            <a:tailEnd/>
          </a:ln>
        </p:spPr>
        <p:txBody>
          <a:bodyPr lIns="50800" tIns="50800" bIns="50800"/>
          <a:lstStyle/>
          <a:p>
            <a:pPr>
              <a:lnSpc>
                <a:spcPct val="95000"/>
              </a:lnSpc>
            </a:pPr>
            <a:r>
              <a:rPr lang="en-US" altLang="zh-CN" sz="2800">
                <a:ea typeface="宋体"/>
                <a:cs typeface="宋体"/>
                <a:sym typeface="Arial Bold" pitchFamily="34" charset="0"/>
              </a:rPr>
              <a:t>Top Import and Export Goods:</a:t>
            </a:r>
            <a:r>
              <a:rPr lang="en-US" altLang="zh-CN" sz="2800" i="1">
                <a:ea typeface="宋体"/>
                <a:cs typeface="宋体"/>
                <a:sym typeface="Arial Bold" pitchFamily="34" charset="0"/>
              </a:rPr>
              <a:t> India / Los Angeles</a:t>
            </a:r>
            <a:endParaRPr lang="en-US" altLang="zh-CN" i="1">
              <a:ea typeface="宋体"/>
              <a:cs typeface="宋体"/>
              <a:sym typeface="Arial Bold" pitchFamily="34" charset="0"/>
            </a:endParaRPr>
          </a:p>
        </p:txBody>
      </p:sp>
      <p:pic>
        <p:nvPicPr>
          <p:cNvPr id="2" name="Picture 2" descr="C:\Users\nbd3jxr\AppData\Local\Microsoft\Windows\Temporary Internet Files\Content.Outlook\D84902HF\Scan - Version 5.jpg"/>
          <p:cNvPicPr>
            <a:picLocks noChangeAspect="1" noChangeArrowheads="1"/>
          </p:cNvPicPr>
          <p:nvPr/>
        </p:nvPicPr>
        <p:blipFill>
          <a:blip r:embed="rId3"/>
          <a:srcRect/>
          <a:stretch>
            <a:fillRect/>
          </a:stretch>
        </p:blipFill>
        <p:spPr bwMode="auto">
          <a:xfrm>
            <a:off x="152400" y="1066800"/>
            <a:ext cx="4724400" cy="2671763"/>
          </a:xfrm>
          <a:prstGeom prst="rect">
            <a:avLst/>
          </a:prstGeom>
          <a:ln>
            <a:solidFill>
              <a:schemeClr val="tx1"/>
            </a:solidFill>
          </a:ln>
          <a:effectLst>
            <a:outerShdw blurRad="292100" dist="139700" dir="2700000" algn="tl" rotWithShape="0">
              <a:srgbClr val="333333">
                <a:alpha val="65000"/>
              </a:srgbClr>
            </a:outerShdw>
          </a:effectLst>
          <a:extLst/>
        </p:spPr>
      </p:pic>
      <p:sp>
        <p:nvSpPr>
          <p:cNvPr id="5" name="TextBox 1"/>
          <p:cNvSpPr txBox="1">
            <a:spLocks noChangeArrowheads="1"/>
          </p:cNvSpPr>
          <p:nvPr/>
        </p:nvSpPr>
        <p:spPr bwMode="auto">
          <a:xfrm>
            <a:off x="0" y="6553200"/>
            <a:ext cx="3899786" cy="276999"/>
          </a:xfrm>
          <a:prstGeom prst="rect">
            <a:avLst/>
          </a:prstGeom>
          <a:noFill/>
          <a:ln w="9525">
            <a:noFill/>
            <a:miter lim="800000"/>
            <a:headEnd/>
            <a:tailEnd/>
          </a:ln>
        </p:spPr>
        <p:txBody>
          <a:bodyPr wrap="none">
            <a:spAutoFit/>
          </a:bodyPr>
          <a:lstStyle/>
          <a:p>
            <a:r>
              <a:rPr lang="en-US" sz="1200" dirty="0">
                <a:latin typeface="Trebuchet MS" pitchFamily="34" charset="0"/>
              </a:rPr>
              <a:t>Source: </a:t>
            </a:r>
            <a:r>
              <a:rPr lang="en-US" sz="1200" dirty="0" smtClean="0">
                <a:latin typeface="Trebuchet MS" pitchFamily="34" charset="0"/>
              </a:rPr>
              <a:t>WorldCity analysis of U.S. Census Bureau data</a:t>
            </a:r>
            <a:endParaRPr lang="en-US" sz="1200" dirty="0">
              <a:latin typeface="Trebuchet MS" pitchFamily="34" charset="0"/>
            </a:endParaRPr>
          </a:p>
        </p:txBody>
      </p:sp>
      <p:sp>
        <p:nvSpPr>
          <p:cNvPr id="6" name="TextBox 1"/>
          <p:cNvSpPr txBox="1">
            <a:spLocks noChangeArrowheads="1"/>
          </p:cNvSpPr>
          <p:nvPr/>
        </p:nvSpPr>
        <p:spPr bwMode="auto">
          <a:xfrm>
            <a:off x="5257800" y="1524000"/>
            <a:ext cx="3657600" cy="1143000"/>
          </a:xfrm>
          <a:prstGeom prst="rect">
            <a:avLst/>
          </a:prstGeom>
          <a:noFill/>
          <a:ln w="9525">
            <a:noFill/>
            <a:miter lim="800000"/>
            <a:headEnd/>
            <a:tailEnd/>
          </a:ln>
        </p:spPr>
        <p:txBody>
          <a:bodyPr/>
          <a:lstStyle/>
          <a:p>
            <a:r>
              <a:rPr lang="en-US" sz="2000" dirty="0" smtClean="0">
                <a:cs typeface="Arial" charset="0"/>
              </a:rPr>
              <a:t>Top </a:t>
            </a:r>
            <a:r>
              <a:rPr lang="en-US" sz="2000" dirty="0">
                <a:cs typeface="Arial" charset="0"/>
              </a:rPr>
              <a:t>e</a:t>
            </a:r>
            <a:r>
              <a:rPr lang="en-US" sz="2000" dirty="0" smtClean="0">
                <a:cs typeface="Arial" charset="0"/>
              </a:rPr>
              <a:t>xports to India include items critical to infrastructure development</a:t>
            </a:r>
            <a:endParaRPr lang="en-US" sz="2000" dirty="0">
              <a:cs typeface="Arial" charset="0"/>
            </a:endParaRPr>
          </a:p>
        </p:txBody>
      </p:sp>
      <p:sp>
        <p:nvSpPr>
          <p:cNvPr id="7" name="TextBox 1"/>
          <p:cNvSpPr txBox="1">
            <a:spLocks noChangeArrowheads="1"/>
          </p:cNvSpPr>
          <p:nvPr/>
        </p:nvSpPr>
        <p:spPr bwMode="auto">
          <a:xfrm>
            <a:off x="457200" y="4343400"/>
            <a:ext cx="3657600" cy="1143000"/>
          </a:xfrm>
          <a:prstGeom prst="rect">
            <a:avLst/>
          </a:prstGeom>
          <a:noFill/>
          <a:ln w="9525">
            <a:noFill/>
            <a:miter lim="800000"/>
            <a:headEnd/>
            <a:tailEnd/>
          </a:ln>
        </p:spPr>
        <p:txBody>
          <a:bodyPr/>
          <a:lstStyle/>
          <a:p>
            <a:r>
              <a:rPr lang="en-US" sz="2000" dirty="0" smtClean="0">
                <a:cs typeface="Arial" charset="0"/>
              </a:rPr>
              <a:t>Top imports from India are heavily weighted towards the apparel industry</a:t>
            </a:r>
            <a:endParaRPr lang="en-US" sz="2000" dirty="0">
              <a:cs typeface="Arial"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2"/>
          <p:cNvPicPr>
            <a:picLocks noChangeAspect="1"/>
          </p:cNvPicPr>
          <p:nvPr/>
        </p:nvPicPr>
        <p:blipFill rotWithShape="1">
          <a:blip r:embed="rId3"/>
          <a:srcRect r="3183"/>
          <a:stretch/>
        </p:blipFill>
        <p:spPr bwMode="auto">
          <a:xfrm>
            <a:off x="457200" y="1147763"/>
            <a:ext cx="3810000" cy="3805237"/>
          </a:xfrm>
          <a:prstGeom prst="rect">
            <a:avLst/>
          </a:prstGeom>
          <a:ln w="19050">
            <a:solidFill>
              <a:schemeClr val="tx1"/>
            </a:solidFill>
            <a:miter lim="800000"/>
            <a:headEnd/>
            <a:tailEnd/>
          </a:ln>
          <a:effectLst>
            <a:outerShdw blurRad="292100" dist="139700" dir="2700000" algn="tl" rotWithShape="0">
              <a:srgbClr val="333333">
                <a:alpha val="65000"/>
              </a:srgbClr>
            </a:outerShdw>
          </a:effectLst>
          <a:extLst/>
        </p:spPr>
      </p:pic>
      <p:sp>
        <p:nvSpPr>
          <p:cNvPr id="35842" name="Rectangle 3"/>
          <p:cNvSpPr>
            <a:spLocks noChangeArrowheads="1"/>
          </p:cNvSpPr>
          <p:nvPr/>
        </p:nvSpPr>
        <p:spPr bwMode="auto">
          <a:xfrm>
            <a:off x="4876800" y="1498600"/>
            <a:ext cx="3870325" cy="1016000"/>
          </a:xfrm>
          <a:prstGeom prst="rect">
            <a:avLst/>
          </a:prstGeom>
          <a:noFill/>
          <a:ln w="9525">
            <a:noFill/>
            <a:miter lim="800000"/>
            <a:headEnd/>
            <a:tailEnd/>
          </a:ln>
        </p:spPr>
        <p:txBody>
          <a:bodyPr>
            <a:spAutoFit/>
          </a:bodyPr>
          <a:lstStyle/>
          <a:p>
            <a:pPr marL="342900" indent="-342900">
              <a:buFont typeface="Arial" charset="0"/>
              <a:buChar char="•"/>
            </a:pPr>
            <a:r>
              <a:rPr lang="en-US" sz="2000">
                <a:cs typeface="Arial" charset="0"/>
              </a:rPr>
              <a:t>China grew by 10.3% in 2010  </a:t>
            </a:r>
          </a:p>
          <a:p>
            <a:pPr marL="342900" indent="-342900">
              <a:buFont typeface="Arial" charset="0"/>
              <a:buChar char="•"/>
            </a:pPr>
            <a:endParaRPr lang="en-US" sz="2000">
              <a:cs typeface="Arial" charset="0"/>
            </a:endParaRPr>
          </a:p>
          <a:p>
            <a:pPr marL="342900" indent="-342900">
              <a:buFont typeface="Arial" charset="0"/>
              <a:buChar char="•"/>
            </a:pPr>
            <a:r>
              <a:rPr lang="en-US" sz="2000">
                <a:cs typeface="Arial" charset="0"/>
              </a:rPr>
              <a:t>India grew by 10.4% in 2010</a:t>
            </a:r>
          </a:p>
        </p:txBody>
      </p:sp>
      <p:sp>
        <p:nvSpPr>
          <p:cNvPr id="35843" name="Rectangle 275"/>
          <p:cNvSpPr>
            <a:spLocks noChangeArrowheads="1"/>
          </p:cNvSpPr>
          <p:nvPr/>
        </p:nvSpPr>
        <p:spPr bwMode="auto">
          <a:xfrm>
            <a:off x="152400" y="152400"/>
            <a:ext cx="8823325" cy="685800"/>
          </a:xfrm>
          <a:prstGeom prst="rect">
            <a:avLst/>
          </a:prstGeom>
          <a:noFill/>
          <a:ln w="9525">
            <a:noFill/>
            <a:miter lim="800000"/>
            <a:headEnd/>
            <a:tailEnd/>
          </a:ln>
        </p:spPr>
        <p:txBody>
          <a:bodyPr lIns="50800" tIns="50800" bIns="50800"/>
          <a:lstStyle/>
          <a:p>
            <a:pPr>
              <a:lnSpc>
                <a:spcPct val="95000"/>
              </a:lnSpc>
            </a:pPr>
            <a:r>
              <a:rPr lang="en-US" altLang="zh-CN" sz="2800">
                <a:ea typeface="宋体"/>
                <a:cs typeface="宋体"/>
                <a:sym typeface="Arial Bold" pitchFamily="34" charset="0"/>
              </a:rPr>
              <a:t>Economic Growth: China vs. India</a:t>
            </a:r>
            <a:endParaRPr lang="en-US" altLang="zh-CN" i="1">
              <a:ea typeface="宋体"/>
              <a:cs typeface="宋体"/>
              <a:sym typeface="Arial Bold" pitchFamily="34" charset="0"/>
            </a:endParaRPr>
          </a:p>
        </p:txBody>
      </p:sp>
      <p:sp>
        <p:nvSpPr>
          <p:cNvPr id="35844" name="TextBox 4"/>
          <p:cNvSpPr txBox="1">
            <a:spLocks noChangeArrowheads="1"/>
          </p:cNvSpPr>
          <p:nvPr/>
        </p:nvSpPr>
        <p:spPr bwMode="auto">
          <a:xfrm>
            <a:off x="0" y="6553200"/>
            <a:ext cx="1751013" cy="276225"/>
          </a:xfrm>
          <a:prstGeom prst="rect">
            <a:avLst/>
          </a:prstGeom>
          <a:noFill/>
          <a:ln w="9525">
            <a:noFill/>
            <a:miter lim="800000"/>
            <a:headEnd/>
            <a:tailEnd/>
          </a:ln>
        </p:spPr>
        <p:txBody>
          <a:bodyPr wrap="none">
            <a:spAutoFit/>
          </a:bodyPr>
          <a:lstStyle/>
          <a:p>
            <a:r>
              <a:rPr lang="en-US" sz="1200">
                <a:latin typeface="Trebuchet MS" pitchFamily="34" charset="0"/>
              </a:rPr>
              <a:t>Source: The Economist</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hoto - Horizontal ">
  <a:themeElements>
    <a:clrScheme name="Photo - Horizontal  2">
      <a:dk1>
        <a:srgbClr val="2C0000"/>
      </a:dk1>
      <a:lt1>
        <a:srgbClr val="FFFFFF"/>
      </a:lt1>
      <a:dk2>
        <a:srgbClr val="2C0000"/>
      </a:dk2>
      <a:lt2>
        <a:srgbClr val="808080"/>
      </a:lt2>
      <a:accent1>
        <a:srgbClr val="003436"/>
      </a:accent1>
      <a:accent2>
        <a:srgbClr val="008198"/>
      </a:accent2>
      <a:accent3>
        <a:srgbClr val="FFFFFF"/>
      </a:accent3>
      <a:accent4>
        <a:srgbClr val="240000"/>
      </a:accent4>
      <a:accent5>
        <a:srgbClr val="AAAEAE"/>
      </a:accent5>
      <a:accent6>
        <a:srgbClr val="007489"/>
      </a:accent6>
      <a:hlink>
        <a:srgbClr val="26A9AC"/>
      </a:hlink>
      <a:folHlink>
        <a:srgbClr val="599117"/>
      </a:folHlink>
    </a:clrScheme>
    <a:fontScheme name="Photo - Horizontal ">
      <a:majorFont>
        <a:latin typeface="Trebuchet MS Bold"/>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300" b="0" i="0" u="none" strike="noStrike" cap="none" normalizeH="0" baseline="0">
            <a:ln>
              <a:noFill/>
            </a:ln>
            <a:solidFill>
              <a:srgbClr val="000000"/>
            </a:solidFill>
            <a:effectLst/>
            <a:latin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300" b="0" i="0" u="none" strike="noStrike" cap="none" normalizeH="0" baseline="0">
            <a:ln>
              <a:noFill/>
            </a:ln>
            <a:solidFill>
              <a:srgbClr val="000000"/>
            </a:solidFill>
            <a:effectLst/>
            <a:latin typeface="Gill Sans" charset="0"/>
            <a:sym typeface="Gill Sans" charset="0"/>
          </a:defRPr>
        </a:defPPr>
      </a:lstStyle>
    </a:lnDef>
  </a:objectDefaults>
  <a:extraClrSchemeLst>
    <a:extraClrScheme>
      <a:clrScheme name="Photo - Horizontal  1">
        <a:dk1>
          <a:srgbClr val="000000"/>
        </a:dk1>
        <a:lt1>
          <a:srgbClr val="FFFFFF"/>
        </a:lt1>
        <a:dk2>
          <a:srgbClr val="2C0000"/>
        </a:dk2>
        <a:lt2>
          <a:srgbClr val="808080"/>
        </a:lt2>
        <a:accent1>
          <a:srgbClr val="B8E4D4"/>
        </a:accent1>
        <a:accent2>
          <a:srgbClr val="0B4D40"/>
        </a:accent2>
        <a:accent3>
          <a:srgbClr val="FFFFFF"/>
        </a:accent3>
        <a:accent4>
          <a:srgbClr val="000000"/>
        </a:accent4>
        <a:accent5>
          <a:srgbClr val="D8EFE6"/>
        </a:accent5>
        <a:accent6>
          <a:srgbClr val="094539"/>
        </a:accent6>
        <a:hlink>
          <a:srgbClr val="018069"/>
        </a:hlink>
        <a:folHlink>
          <a:srgbClr val="55B884"/>
        </a:folHlink>
      </a:clrScheme>
      <a:clrMap bg1="lt1" tx1="dk1" bg2="lt2" tx2="dk2" accent1="accent1" accent2="accent2" accent3="accent3" accent4="accent4" accent5="accent5" accent6="accent6" hlink="hlink" folHlink="folHlink"/>
    </a:extraClrScheme>
    <a:extraClrScheme>
      <a:clrScheme name="Photo - Horizontal  1">
        <a:dk1>
          <a:srgbClr val="000000"/>
        </a:dk1>
        <a:lt1>
          <a:srgbClr val="FFFFFF"/>
        </a:lt1>
        <a:dk2>
          <a:srgbClr val="2C0000"/>
        </a:dk2>
        <a:lt2>
          <a:srgbClr val="808080"/>
        </a:lt2>
        <a:accent1>
          <a:srgbClr val="B8E4D4"/>
        </a:accent1>
        <a:accent2>
          <a:srgbClr val="0B4D40"/>
        </a:accent2>
        <a:accent3>
          <a:srgbClr val="FFFFFF"/>
        </a:accent3>
        <a:accent4>
          <a:srgbClr val="000000"/>
        </a:accent4>
        <a:accent5>
          <a:srgbClr val="D8EFE6"/>
        </a:accent5>
        <a:accent6>
          <a:srgbClr val="094539"/>
        </a:accent6>
        <a:hlink>
          <a:srgbClr val="018069"/>
        </a:hlink>
        <a:folHlink>
          <a:srgbClr val="55B884"/>
        </a:folHlink>
      </a:clrScheme>
      <a:clrMap bg1="lt1" tx1="dk1" bg2="lt2" tx2="dk2" accent1="accent1" accent2="accent2" accent3="accent3" accent4="accent4" accent5="accent5" accent6="accent6" hlink="hlink" folHlink="folHlink"/>
    </a:extraClrScheme>
    <a:extraClrScheme>
      <a:clrScheme name="Photo - Horizontal  2">
        <a:dk1>
          <a:srgbClr val="2C0000"/>
        </a:dk1>
        <a:lt1>
          <a:srgbClr val="FFFFFF"/>
        </a:lt1>
        <a:dk2>
          <a:srgbClr val="2C0000"/>
        </a:dk2>
        <a:lt2>
          <a:srgbClr val="808080"/>
        </a:lt2>
        <a:accent1>
          <a:srgbClr val="003436"/>
        </a:accent1>
        <a:accent2>
          <a:srgbClr val="008198"/>
        </a:accent2>
        <a:accent3>
          <a:srgbClr val="FFFFFF"/>
        </a:accent3>
        <a:accent4>
          <a:srgbClr val="240000"/>
        </a:accent4>
        <a:accent5>
          <a:srgbClr val="AAAEAE"/>
        </a:accent5>
        <a:accent6>
          <a:srgbClr val="007489"/>
        </a:accent6>
        <a:hlink>
          <a:srgbClr val="26A9AC"/>
        </a:hlink>
        <a:folHlink>
          <a:srgbClr val="59911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
      <a:dk1>
        <a:srgbClr val="2C0000"/>
      </a:dk1>
      <a:lt1>
        <a:srgbClr val="FFFFFF"/>
      </a:lt1>
      <a:dk2>
        <a:srgbClr val="2C0000"/>
      </a:dk2>
      <a:lt2>
        <a:srgbClr val="808080"/>
      </a:lt2>
      <a:accent1>
        <a:srgbClr val="003436"/>
      </a:accent1>
      <a:accent2>
        <a:srgbClr val="008198"/>
      </a:accent2>
      <a:accent3>
        <a:srgbClr val="FFFFFF"/>
      </a:accent3>
      <a:accent4>
        <a:srgbClr val="240000"/>
      </a:accent4>
      <a:accent5>
        <a:srgbClr val="AAAEAE"/>
      </a:accent5>
      <a:accent6>
        <a:srgbClr val="007489"/>
      </a:accent6>
      <a:hlink>
        <a:srgbClr val="26A9AC"/>
      </a:hlink>
      <a:folHlink>
        <a:srgbClr val="599117"/>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3-25 Webinar - UPS Healthcare Differentiators</Template>
  <TotalTime>739</TotalTime>
  <Words>925</Words>
  <Application>Microsoft Office PowerPoint</Application>
  <PresentationFormat>On-screen Show (4:3)</PresentationFormat>
  <Paragraphs>184</Paragraphs>
  <Slides>13</Slides>
  <Notes>6</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Photo - Horizontal </vt:lpstr>
      <vt:lpstr>Custom Design</vt:lpstr>
      <vt:lpstr>PowerPoint Presentation</vt:lpstr>
      <vt:lpstr>PowerPoint Presentation</vt:lpstr>
      <vt:lpstr>Worldwide Reach, Global Possibilities UPS Moves 2% of World GDP (Est. $1.3Trn)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Parcel Service of America,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Jerome Roberts</dc:creator>
  <cp:lastModifiedBy>Jerome Roberts</cp:lastModifiedBy>
  <cp:revision>37</cp:revision>
  <dcterms:created xsi:type="dcterms:W3CDTF">2011-06-21T18:21:27Z</dcterms:created>
  <dcterms:modified xsi:type="dcterms:W3CDTF">2011-06-23T06:12:52Z</dcterms:modified>
</cp:coreProperties>
</file>